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75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99"/>
    <p:restoredTop sz="94679"/>
  </p:normalViewPr>
  <p:slideViewPr>
    <p:cSldViewPr snapToGrid="0">
      <p:cViewPr varScale="1">
        <p:scale>
          <a:sx n="104" d="100"/>
          <a:sy n="104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24-08-25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3ra Clase Cap 3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881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F737C66-5532-A461-6D92-FF23F142FB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86425" y="197707"/>
            <a:ext cx="6394364" cy="631739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97FB2E-650C-BCEA-2C5D-E7469B236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211" y="197707"/>
            <a:ext cx="4930345" cy="6474941"/>
          </a:xfrm>
        </p:spPr>
        <p:txBody>
          <a:bodyPr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3:7-10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Samuel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conocido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aún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palabra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revelada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tercera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vino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¿para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entendió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acuéstate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Habla,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Samuel,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vino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¡Samuel, Samuel!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Habla,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99180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1A855-09BF-5105-14C3-371B8C038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7" y="228600"/>
            <a:ext cx="11858625" cy="64579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L" sz="3000" dirty="0"/>
              <a:t>El vers. 7 nos deja ver la necesidad de tener un encuentro personal con el Señor para llegar a conocerle. En el capítulo 2 vers. 12 se nos dice que los hijos de Elí eran impíos, servían en el templo,  y no conocían a Dios. </a:t>
            </a:r>
          </a:p>
          <a:p>
            <a:pPr marL="0" indent="0">
              <a:buNone/>
            </a:pPr>
            <a:r>
              <a:rPr lang="en-CL" sz="3000" dirty="0"/>
              <a:t>Es imposible tener una relación con el Señor sin un encuentro personal. Samuel servía a Jehová en el templo ( 2:18 ) pero no le conocía. No importa que servicio haga en la Iglesia, si “ nació en el evangelio “, si su familia lo llevaba a la Iglesia cuando niño, si su padre era profesor de ED o diácono, si no hay un encuentro personal, si no hay arrepentimiento y confesión, probablemente sea necesario revisar su condición delante del Señor.</a:t>
            </a:r>
          </a:p>
          <a:p>
            <a:pPr marL="0" indent="0">
              <a:buNone/>
            </a:pPr>
            <a:r>
              <a:rPr lang="en-CL" sz="3000" dirty="0"/>
              <a:t>El otro aspecto es que el conocer a Dios pasa por escuchar su voz y obedecer. </a:t>
            </a:r>
            <a:r>
              <a:rPr lang="en-US" sz="3000" dirty="0"/>
              <a:t>S</a:t>
            </a:r>
            <a:r>
              <a:rPr lang="en-CL" sz="3000" dirty="0"/>
              <a:t>i hay un encuentro personal, el velo es corrido y la palabra es real para nosotros, es revelada. No podemos decir que conocemos a Dios y no andamos en su voluntad, como los hijos de Elí.</a:t>
            </a:r>
          </a:p>
        </p:txBody>
      </p:sp>
    </p:spTree>
    <p:extLst>
      <p:ext uri="{BB962C8B-B14F-4D97-AF65-F5344CB8AC3E}">
        <p14:creationId xmlns:p14="http://schemas.microsoft.com/office/powerpoint/2010/main" val="3234636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3B6FA-B177-442B-5B2A-46D068811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200024"/>
            <a:ext cx="11844338" cy="637222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CL" sz="3900" dirty="0"/>
          </a:p>
          <a:p>
            <a:pPr marL="0" indent="0">
              <a:buNone/>
            </a:pPr>
            <a:endParaRPr lang="en-CL" sz="3900" dirty="0"/>
          </a:p>
          <a:p>
            <a:pPr marL="0" indent="0">
              <a:buNone/>
            </a:pPr>
            <a:r>
              <a:rPr lang="en-CL" sz="9200" dirty="0"/>
              <a:t>En los vers. 8 y 9 vemos un acierto en relación a la manera que Elí aconseja a Samuel. Elí no muestra egoísmo, esta viendo que Dios se está revelando a Samuel, algo que escaseaba en esos tiempos como hemos visto, y alienta al joven a presentarse delante de Jehová en humillación.</a:t>
            </a:r>
          </a:p>
          <a:p>
            <a:pPr marL="0" indent="0">
              <a:buNone/>
            </a:pPr>
            <a:endParaRPr lang="en-CL" sz="9200" dirty="0"/>
          </a:p>
          <a:p>
            <a:pPr marL="0" indent="0">
              <a:buNone/>
            </a:pPr>
            <a:endParaRPr lang="en-CL" sz="9200" dirty="0"/>
          </a:p>
          <a:p>
            <a:pPr marL="0" indent="0">
              <a:buNone/>
            </a:pPr>
            <a:r>
              <a:rPr lang="en-CL" sz="9200" dirty="0"/>
              <a:t>Gran ejemplo para los padres y líderes, el fomentar a nuestros hijos y hermanos a presentarse delante del Señor con humildad, deseo de servir y el tener amor por la palabra del Señor, el considerarla como lo mas valioso frente a lo que el mundo ofrece. Muchas veces queremos lo mejor para nuestros hijos, y luchamos por eso, que no es malo, pero lo mejor, por lejos, es que tengan una relación personal con el Señor y caminen en su voluntad…bien Elí !!!!</a:t>
            </a:r>
          </a:p>
          <a:p>
            <a:pPr marL="0" indent="0">
              <a:buNone/>
            </a:pPr>
            <a:endParaRPr lang="en-CL" sz="4200" dirty="0"/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7151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97FB2E-650C-BCEA-2C5D-E7469B236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211" y="197707"/>
            <a:ext cx="4930345" cy="647494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3:10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vino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¡Samuel, Samuel!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Habla,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sz="3200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Que les llama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atención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versículo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?</a:t>
            </a:r>
          </a:p>
          <a:p>
            <a:endParaRPr lang="en-CL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95517B0-0121-DC6F-B0AC-1E6A7E9FB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5013" y="385762"/>
            <a:ext cx="6072187" cy="6286885"/>
          </a:xfrm>
        </p:spPr>
      </p:pic>
    </p:spTree>
    <p:extLst>
      <p:ext uri="{BB962C8B-B14F-4D97-AF65-F5344CB8AC3E}">
        <p14:creationId xmlns:p14="http://schemas.microsoft.com/office/powerpoint/2010/main" val="2998934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2987924-421D-8168-CCA4-B157ED25DE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414336"/>
            <a:ext cx="5967412" cy="607218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63BD6-4123-4F21-0CB2-FDA6E8B3A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8588" y="414337"/>
            <a:ext cx="5486400" cy="6072185"/>
          </a:xfrm>
        </p:spPr>
        <p:txBody>
          <a:bodyPr/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Y vino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paró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veces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: ¡Samuel, Samuel!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: Habla,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20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3200" dirty="0" err="1">
                <a:effectLst/>
                <a:latin typeface="Cambria" panose="02040503050406030204" pitchFamily="18" charset="0"/>
              </a:rPr>
              <a:t>Esta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vez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el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Señor</a:t>
            </a:r>
            <a:r>
              <a:rPr lang="en-US" sz="3200" dirty="0">
                <a:effectLst/>
                <a:latin typeface="Cambria" panose="02040503050406030204" pitchFamily="18" charset="0"/>
              </a:rPr>
              <a:t> “vino y se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paro</a:t>
            </a:r>
            <a:r>
              <a:rPr lang="en-US" sz="3200" dirty="0">
                <a:effectLst/>
                <a:latin typeface="Cambria" panose="02040503050406030204" pitchFamily="18" charset="0"/>
              </a:rPr>
              <a:t>́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alli</a:t>
            </a:r>
            <a:r>
              <a:rPr lang="en-US" sz="3200" dirty="0">
                <a:effectLst/>
                <a:latin typeface="Cambria" panose="02040503050406030204" pitchFamily="18" charset="0"/>
              </a:rPr>
              <a:t>́” ( y se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detuvo</a:t>
            </a:r>
            <a:r>
              <a:rPr lang="en-US" sz="3200" dirty="0">
                <a:effectLst/>
                <a:latin typeface="Cambria" panose="02040503050406030204" pitchFamily="18" charset="0"/>
              </a:rPr>
              <a:t> LBLA, se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puso</a:t>
            </a:r>
            <a:r>
              <a:rPr lang="en-US" sz="3200" dirty="0">
                <a:effectLst/>
                <a:latin typeface="Cambria" panose="02040503050406030204" pitchFamily="18" charset="0"/>
              </a:rPr>
              <a:t> de pie KJV ), lo que 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sugiere</a:t>
            </a:r>
            <a:r>
              <a:rPr lang="en-US" sz="3200" dirty="0">
                <a:effectLst/>
                <a:latin typeface="Cambria" panose="02040503050406030204" pitchFamily="18" charset="0"/>
              </a:rPr>
              <a:t> que Samuel no solo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escuchó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sino</a:t>
            </a:r>
            <a:r>
              <a:rPr lang="en-US" sz="3200" dirty="0">
                <a:effectLst/>
                <a:latin typeface="Cambria" panose="02040503050406030204" pitchFamily="18" charset="0"/>
              </a:rPr>
              <a:t> que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también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vio</a:t>
            </a:r>
            <a:r>
              <a:rPr lang="en-US" sz="3200" dirty="0">
                <a:effectLst/>
                <a:latin typeface="Cambria" panose="02040503050406030204" pitchFamily="18" charset="0"/>
              </a:rPr>
              <a:t> a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Jehová</a:t>
            </a:r>
            <a:r>
              <a:rPr lang="en-US" sz="3200" dirty="0">
                <a:latin typeface="Cambria" panose="02040503050406030204" pitchFamily="18" charset="0"/>
              </a:rPr>
              <a:t>. (</a:t>
            </a:r>
            <a:r>
              <a:rPr lang="en-US" sz="3200" dirty="0" err="1">
                <a:latin typeface="Cambria" panose="02040503050406030204" pitchFamily="18" charset="0"/>
              </a:rPr>
              <a:t>teofanía</a:t>
            </a:r>
            <a:r>
              <a:rPr lang="en-US" sz="3200" dirty="0">
                <a:latin typeface="Cambria" panose="02040503050406030204" pitchFamily="18" charset="0"/>
              </a:rPr>
              <a:t>)</a:t>
            </a:r>
          </a:p>
          <a:p>
            <a:endParaRPr lang="en-US" sz="3200" dirty="0"/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773880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92FB3C-87AF-F366-D3E0-E8AE3519B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71450"/>
            <a:ext cx="11787187" cy="648652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3:11-14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Samuel: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Israel, que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retiñirán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ambos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oídos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cumpliré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principio hasta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fin.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mostraré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juzgaré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 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iniquidad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sabe;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blasfemado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Dios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estorbado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(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reprendido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LBLA 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refrenado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KJV).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Por tanto,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iniquidad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expiada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jamás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sacrificios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ofrendas.</a:t>
            </a:r>
          </a:p>
          <a:p>
            <a:pPr marL="0" indent="0"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mensaje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recibido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confirma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profecía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cap.2:27-36,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agregando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aviso del v.11 que,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probablemente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adelanta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sucederá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próximos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capítulos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200" dirty="0" err="1">
                <a:solidFill>
                  <a:srgbClr val="000000"/>
                </a:solidFill>
                <a:latin typeface="system-ui"/>
              </a:rPr>
              <a:t>Nótese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como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Dios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limita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las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responsabilidades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Elí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y las de sus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hijos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.</a:t>
            </a:r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592474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3527F-29C1-7AAA-94D4-AA879C725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242888"/>
            <a:ext cx="11815763" cy="642937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Samuel 3:15-18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hasta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abrió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puertas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temía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descubrir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visión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Samuel,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Samuel.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es la palabra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no me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encubras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Dios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encubrieres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palabra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Samuel se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manifestó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sin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encubrirle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nada.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es;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que bien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pareciere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recibe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confirmación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Dios,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través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Samuel, de lo que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espera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aceptando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soberanía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(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).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Pero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demuestra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aceptar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cambio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liderazgo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recae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Samuel.</a:t>
            </a:r>
          </a:p>
          <a:p>
            <a:pPr marL="0" indent="0">
              <a:buNone/>
            </a:pPr>
            <a:r>
              <a:rPr lang="en-CL" dirty="0"/>
              <a:t>									</a:t>
            </a:r>
            <a:r>
              <a:rPr lang="en-CL" b="1" dirty="0"/>
              <a:t>Saúl</a:t>
            </a:r>
            <a:r>
              <a:rPr lang="en-CL" dirty="0"/>
              <a:t> </a:t>
            </a:r>
            <a:r>
              <a:rPr lang="en-CL" b="1" dirty="0"/>
              <a:t>1 Sam 24:16-22</a:t>
            </a:r>
          </a:p>
        </p:txBody>
      </p:sp>
    </p:spTree>
    <p:extLst>
      <p:ext uri="{BB962C8B-B14F-4D97-AF65-F5344CB8AC3E}">
        <p14:creationId xmlns:p14="http://schemas.microsoft.com/office/powerpoint/2010/main" val="510067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DE4BE-3AEC-DC10-41DA-E31EB8312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9312" y="185738"/>
            <a:ext cx="6091237" cy="65008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endParaRPr lang="en-C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A5A768-6ECA-3824-CDAD-98E24D810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1450" y="185738"/>
            <a:ext cx="5757862" cy="6500812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Samuel 3:19-21</a:t>
            </a:r>
          </a:p>
          <a:p>
            <a:pPr marL="0" indent="0" algn="l">
              <a:buNone/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Samuel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creció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dejó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tierra (sin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cumplimiento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LBLA)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sus palabras.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Israel,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Dan hasta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Beerseba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conoció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Samuel era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fiel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(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LBLA )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aparecer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Silo;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manifestó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Samuel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Silo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palabra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  <a:p>
            <a:r>
              <a:rPr lang="en-CL" sz="2400" dirty="0"/>
              <a:t>v.19. Deut. 18:21s</a:t>
            </a:r>
          </a:p>
          <a:p>
            <a:r>
              <a:rPr lang="en-CL" sz="2400" dirty="0"/>
              <a:t>v.20  Dan a Beerseba</a:t>
            </a:r>
          </a:p>
          <a:p>
            <a:r>
              <a:rPr lang="en-CL" sz="2400" dirty="0"/>
              <a:t>v.21 toda la reaparición de Jehová en Silo    pasaba por su palabra. Sin palabra no hay luz, no hay dirección y no hay consejo.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C57AD9-0B08-0068-783E-4C3E7511F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71451"/>
            <a:ext cx="5757861" cy="6500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3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14D1C-138D-42A5-DEFE-926FF78CE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123568"/>
            <a:ext cx="11850129" cy="656143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3:1</a:t>
            </a:r>
          </a:p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ministraba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( </a:t>
            </a:r>
            <a:r>
              <a:rPr lang="en-US" sz="3200" b="1" dirty="0" err="1">
                <a:solidFill>
                  <a:srgbClr val="000000"/>
                </a:solidFill>
                <a:latin typeface="system-ui"/>
              </a:rPr>
              <a:t>servía</a:t>
            </a:r>
            <a:r>
              <a:rPr lang="en-US" sz="3200" b="1" dirty="0">
                <a:solidFill>
                  <a:srgbClr val="000000"/>
                </a:solidFill>
                <a:latin typeface="system-ui"/>
              </a:rPr>
              <a:t> LBLA 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)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la palabra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escaseaba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días;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visión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frecuencia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sz="3200" dirty="0"/>
          </a:p>
          <a:p>
            <a:pPr marL="0" indent="0">
              <a:buNone/>
            </a:pPr>
            <a:r>
              <a:rPr lang="en-US" sz="3200" dirty="0">
                <a:effectLst/>
                <a:latin typeface="Cambria" panose="02040503050406030204" pitchFamily="18" charset="0"/>
              </a:rPr>
              <a:t>La palabra 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“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visión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” </a:t>
            </a:r>
            <a:r>
              <a:rPr lang="en-US" sz="3200" dirty="0">
                <a:effectLst/>
                <a:latin typeface="Cambria" panose="02040503050406030204" pitchFamily="18" charset="0"/>
              </a:rPr>
              <a:t>es un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término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técnico</a:t>
            </a:r>
            <a:r>
              <a:rPr lang="en-US" sz="3200" dirty="0">
                <a:effectLst/>
                <a:latin typeface="Cambria" panose="02040503050406030204" pitchFamily="18" charset="0"/>
              </a:rPr>
              <a:t> para 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“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revelación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divina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mediada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por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 un </a:t>
            </a:r>
            <a:r>
              <a:rPr lang="en-US" sz="3200" b="1" dirty="0" err="1">
                <a:effectLst/>
                <a:latin typeface="Cambria" panose="02040503050406030204" pitchFamily="18" charset="0"/>
              </a:rPr>
              <a:t>vidente</a:t>
            </a:r>
            <a:r>
              <a:rPr lang="en-US" sz="3200" b="1" dirty="0">
                <a:effectLst/>
                <a:latin typeface="Cambria" panose="02040503050406030204" pitchFamily="18" charset="0"/>
              </a:rPr>
              <a:t>”.</a:t>
            </a:r>
            <a:r>
              <a:rPr lang="en-US" sz="3200" dirty="0">
                <a:effectLst/>
                <a:latin typeface="Cambria" panose="02040503050406030204" pitchFamily="18" charset="0"/>
              </a:rPr>
              <a:t> ( </a:t>
            </a:r>
            <a:r>
              <a:rPr lang="en-US" sz="3200" dirty="0" err="1">
                <a:effectLst/>
                <a:latin typeface="Cambria,Italic"/>
              </a:rPr>
              <a:t>Ḥôzeh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>
                <a:effectLst/>
                <a:latin typeface="Cambria" panose="02040503050406030204" pitchFamily="18" charset="0"/>
              </a:rPr>
              <a:t>,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una</a:t>
            </a:r>
            <a:r>
              <a:rPr lang="en-US" sz="3200" dirty="0">
                <a:effectLst/>
                <a:latin typeface="Cambria" panose="02040503050406030204" pitchFamily="18" charset="0"/>
              </a:rPr>
              <a:t> de las dos palabras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hebreas</a:t>
            </a:r>
            <a:r>
              <a:rPr lang="en-US" sz="3200" dirty="0">
                <a:effectLst/>
                <a:latin typeface="Cambria" panose="02040503050406030204" pitchFamily="18" charset="0"/>
              </a:rPr>
              <a:t> para “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vidente</a:t>
            </a:r>
            <a:r>
              <a:rPr lang="en-US" sz="3200" dirty="0">
                <a:effectLst/>
                <a:latin typeface="Cambria" panose="02040503050406030204" pitchFamily="18" charset="0"/>
              </a:rPr>
              <a:t>”,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tiene</a:t>
            </a:r>
            <a:r>
              <a:rPr lang="en-US" sz="3200" dirty="0">
                <a:effectLst/>
                <a:latin typeface="Cambria" panose="02040503050406030204" pitchFamily="18" charset="0"/>
              </a:rPr>
              <a:t> la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misma</a:t>
            </a:r>
            <a:r>
              <a:rPr lang="en-US" sz="3200" dirty="0">
                <a:effectLst/>
                <a:latin typeface="Cambria" panose="020405030504060302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raíz</a:t>
            </a:r>
            <a:r>
              <a:rPr lang="en-US" sz="3200" dirty="0">
                <a:effectLst/>
                <a:latin typeface="Cambria" panose="02040503050406030204" pitchFamily="18" charset="0"/>
              </a:rPr>
              <a:t> que “</a:t>
            </a:r>
            <a:r>
              <a:rPr lang="en-US" sz="3200" dirty="0" err="1">
                <a:effectLst/>
                <a:latin typeface="Cambria" panose="02040503050406030204" pitchFamily="18" charset="0"/>
              </a:rPr>
              <a:t>visión</a:t>
            </a:r>
            <a:r>
              <a:rPr lang="en-US" sz="3200" dirty="0">
                <a:effectLst/>
                <a:latin typeface="Cambria" panose="02040503050406030204" pitchFamily="18" charset="0"/>
              </a:rPr>
              <a:t>”, </a:t>
            </a:r>
            <a:r>
              <a:rPr lang="en-US" sz="3200" dirty="0" err="1">
                <a:effectLst/>
                <a:latin typeface="Cambria,Italic"/>
              </a:rPr>
              <a:t>ḥāzôn</a:t>
            </a:r>
            <a:r>
              <a:rPr lang="en-US" sz="3200" dirty="0">
                <a:effectLst/>
                <a:latin typeface="Cambria,Italic"/>
              </a:rPr>
              <a:t> ). A </a:t>
            </a:r>
            <a:r>
              <a:rPr lang="en-US" sz="3200" dirty="0" err="1">
                <a:effectLst/>
                <a:latin typeface="Cambria,Italic"/>
              </a:rPr>
              <a:t>su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vez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Hôzeh</a:t>
            </a:r>
            <a:r>
              <a:rPr lang="en-US" sz="3200" dirty="0">
                <a:effectLst/>
                <a:latin typeface="Cambria,Italic"/>
              </a:rPr>
              <a:t> es </a:t>
            </a:r>
            <a:r>
              <a:rPr lang="en-US" sz="3200" dirty="0" err="1">
                <a:effectLst/>
                <a:latin typeface="Cambria,Italic"/>
              </a:rPr>
              <a:t>una</a:t>
            </a:r>
            <a:r>
              <a:rPr lang="en-US" sz="3200" dirty="0">
                <a:effectLst/>
                <a:latin typeface="Cambria,Italic"/>
              </a:rPr>
              <a:t> de las </a:t>
            </a:r>
            <a:r>
              <a:rPr lang="en-US" sz="3200" dirty="0" err="1">
                <a:effectLst/>
                <a:latin typeface="Cambria,Italic"/>
              </a:rPr>
              <a:t>tres</a:t>
            </a:r>
            <a:r>
              <a:rPr lang="en-US" sz="3200" dirty="0">
                <a:effectLst/>
                <a:latin typeface="Cambria,Italic"/>
              </a:rPr>
              <a:t> palabras </a:t>
            </a:r>
            <a:r>
              <a:rPr lang="en-US" sz="3200" dirty="0" err="1">
                <a:effectLst/>
                <a:latin typeface="Cambria,Italic"/>
              </a:rPr>
              <a:t>utilizadas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en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el</a:t>
            </a:r>
            <a:r>
              <a:rPr lang="en-US" sz="3200" dirty="0">
                <a:effectLst/>
                <a:latin typeface="Cambria,Italic"/>
              </a:rPr>
              <a:t> AT para </a:t>
            </a:r>
            <a:r>
              <a:rPr lang="en-US" sz="3200" dirty="0" err="1">
                <a:effectLst/>
                <a:latin typeface="Cambria,Italic"/>
              </a:rPr>
              <a:t>profeta</a:t>
            </a:r>
            <a:r>
              <a:rPr lang="en-US" sz="3200" dirty="0">
                <a:effectLst/>
                <a:latin typeface="Cambria,Italic"/>
              </a:rPr>
              <a:t>, </a:t>
            </a:r>
            <a:r>
              <a:rPr lang="en-US" sz="3200" dirty="0" err="1">
                <a:effectLst/>
                <a:latin typeface="Cambria,Italic"/>
              </a:rPr>
              <a:t>por</a:t>
            </a:r>
            <a:r>
              <a:rPr lang="en-US" sz="3200" dirty="0">
                <a:effectLst/>
                <a:latin typeface="Cambria,Italic"/>
              </a:rPr>
              <a:t> lo que, </a:t>
            </a:r>
            <a:r>
              <a:rPr lang="en-US" sz="3200" dirty="0" err="1">
                <a:effectLst/>
                <a:latin typeface="Cambria,Italic"/>
              </a:rPr>
              <a:t>en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este</a:t>
            </a:r>
            <a:r>
              <a:rPr lang="en-US" sz="3200" dirty="0">
                <a:effectLst/>
                <a:latin typeface="Cambria,Italic"/>
              </a:rPr>
              <a:t> </a:t>
            </a:r>
            <a:r>
              <a:rPr lang="en-US" sz="3200" dirty="0" err="1">
                <a:effectLst/>
                <a:latin typeface="Cambria,Italic"/>
              </a:rPr>
              <a:t>pasaje</a:t>
            </a:r>
            <a:r>
              <a:rPr lang="en-US" sz="3200" dirty="0">
                <a:effectLst/>
                <a:latin typeface="Cambria,Italic"/>
              </a:rPr>
              <a:t>, </a:t>
            </a:r>
            <a:r>
              <a:rPr lang="en-US" sz="3200" dirty="0" err="1">
                <a:effectLst/>
                <a:latin typeface="Cambria,Italic"/>
              </a:rPr>
              <a:t>vidente</a:t>
            </a:r>
            <a:r>
              <a:rPr lang="en-US" sz="3200" dirty="0">
                <a:effectLst/>
                <a:latin typeface="Cambria,Italic"/>
              </a:rPr>
              <a:t> y </a:t>
            </a:r>
            <a:r>
              <a:rPr lang="en-US" sz="3200" dirty="0" err="1">
                <a:effectLst/>
                <a:latin typeface="Cambria,Italic"/>
              </a:rPr>
              <a:t>profeta</a:t>
            </a:r>
            <a:r>
              <a:rPr lang="en-US" sz="3200" dirty="0">
                <a:effectLst/>
                <a:latin typeface="Cambria,Italic"/>
              </a:rPr>
              <a:t> son </a:t>
            </a:r>
            <a:r>
              <a:rPr lang="en-US" sz="3200" dirty="0" err="1">
                <a:effectLst/>
                <a:latin typeface="Cambria,Italic"/>
              </a:rPr>
              <a:t>sinónimos</a:t>
            </a:r>
            <a:r>
              <a:rPr lang="en-US" sz="3200" dirty="0">
                <a:latin typeface="Cambria,Italic"/>
              </a:rPr>
              <a:t> (…la palabra de </a:t>
            </a:r>
            <a:r>
              <a:rPr lang="en-US" sz="3200" dirty="0" err="1">
                <a:latin typeface="Cambria,Italic"/>
              </a:rPr>
              <a:t>Jehová</a:t>
            </a:r>
            <a:r>
              <a:rPr lang="en-US" sz="3200" dirty="0">
                <a:latin typeface="Cambria,Italic"/>
              </a:rPr>
              <a:t> </a:t>
            </a:r>
            <a:r>
              <a:rPr lang="en-US" sz="3200" dirty="0" err="1">
                <a:latin typeface="Cambria,Italic"/>
              </a:rPr>
              <a:t>escaseaba</a:t>
            </a:r>
            <a:r>
              <a:rPr lang="en-US" sz="3200" dirty="0">
                <a:latin typeface="Cambria,Italic"/>
              </a:rPr>
              <a:t> ).*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CL" sz="3200" dirty="0"/>
              <a:t>						*Diccionario de Teología E.F. Harrison</a:t>
            </a:r>
          </a:p>
        </p:txBody>
      </p:sp>
    </p:spTree>
    <p:extLst>
      <p:ext uri="{BB962C8B-B14F-4D97-AF65-F5344CB8AC3E}">
        <p14:creationId xmlns:p14="http://schemas.microsoft.com/office/powerpoint/2010/main" val="424440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DEBC-55CA-D83B-664E-F0B51106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065" y="160638"/>
            <a:ext cx="11800703" cy="64996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sz="4000" dirty="0"/>
              <a:t>Es interesante ver que el original de escasear era </a:t>
            </a:r>
            <a:r>
              <a:rPr lang="en-CL" sz="4000" b="1" dirty="0"/>
              <a:t>preciosa</a:t>
            </a:r>
            <a:r>
              <a:rPr lang="en-CL" sz="4000" dirty="0"/>
              <a:t>, de gran valor, dado su escasez. El original da la idea de una posesión valiosísima, deseada. </a:t>
            </a:r>
            <a:r>
              <a:rPr lang="en-CL" sz="4000" b="1" dirty="0"/>
              <a:t>1</a:t>
            </a:r>
          </a:p>
          <a:p>
            <a:pPr marL="0" indent="0">
              <a:buNone/>
            </a:pPr>
            <a:endParaRPr lang="en-CL" sz="4000" dirty="0"/>
          </a:p>
          <a:p>
            <a:pPr marL="0" indent="0">
              <a:buNone/>
            </a:pPr>
            <a:r>
              <a:rPr lang="en-CL" sz="4000" dirty="0"/>
              <a:t>La LXX de a entender que no había un profeta popularmente reconocido por el pueblo, a quien consultar o esperar recibir palabra de parte de Dios.</a:t>
            </a:r>
            <a:r>
              <a:rPr lang="en-CL" sz="4000" b="1" dirty="0"/>
              <a:t>1</a:t>
            </a:r>
          </a:p>
          <a:p>
            <a:pPr marL="0" indent="0">
              <a:buNone/>
            </a:pPr>
            <a:endParaRPr lang="en-CL" sz="4000" dirty="0"/>
          </a:p>
          <a:p>
            <a:pPr marL="0" indent="0">
              <a:buNone/>
            </a:pPr>
            <a:r>
              <a:rPr lang="en-CL" sz="4000" dirty="0"/>
              <a:t>				</a:t>
            </a:r>
            <a:r>
              <a:rPr lang="en-CL" sz="4000" b="1" dirty="0"/>
              <a:t>1</a:t>
            </a:r>
            <a:r>
              <a:rPr lang="en-CL" sz="4000" dirty="0"/>
              <a:t> Comentario Bíblico Wycliffe. 1962</a:t>
            </a:r>
          </a:p>
        </p:txBody>
      </p:sp>
    </p:spTree>
    <p:extLst>
      <p:ext uri="{BB962C8B-B14F-4D97-AF65-F5344CB8AC3E}">
        <p14:creationId xmlns:p14="http://schemas.microsoft.com/office/powerpoint/2010/main" val="11544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95D1C-D038-65BC-3AA2-C7112C9CB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197708"/>
            <a:ext cx="11788346" cy="64131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>
                <a:latin typeface="Cambria,Italic"/>
              </a:rPr>
              <a:t>Se </a:t>
            </a:r>
            <a:r>
              <a:rPr lang="en-US" sz="3000" dirty="0" err="1">
                <a:latin typeface="Cambria,Italic"/>
              </a:rPr>
              <a:t>debe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recordar</a:t>
            </a:r>
            <a:r>
              <a:rPr lang="en-US" sz="3000" dirty="0">
                <a:latin typeface="Cambria,Italic"/>
              </a:rPr>
              <a:t> que </a:t>
            </a:r>
            <a:r>
              <a:rPr lang="en-US" sz="3000" dirty="0" err="1">
                <a:latin typeface="Cambria,Italic"/>
              </a:rPr>
              <a:t>el</a:t>
            </a:r>
            <a:r>
              <a:rPr lang="en-US" sz="3000" dirty="0">
                <a:latin typeface="Cambria,Italic"/>
              </a:rPr>
              <a:t> ultimo </a:t>
            </a:r>
            <a:r>
              <a:rPr lang="en-US" sz="3000" dirty="0" err="1">
                <a:latin typeface="Cambria,Italic"/>
              </a:rPr>
              <a:t>profeta</a:t>
            </a:r>
            <a:r>
              <a:rPr lang="en-US" sz="3000" dirty="0">
                <a:latin typeface="Cambria,Italic"/>
              </a:rPr>
              <a:t> del </a:t>
            </a:r>
            <a:r>
              <a:rPr lang="en-US" sz="3000" dirty="0" err="1">
                <a:latin typeface="Cambria,Italic"/>
              </a:rPr>
              <a:t>antiguo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pacto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fue</a:t>
            </a:r>
            <a:r>
              <a:rPr lang="en-US" sz="3000" dirty="0">
                <a:latin typeface="Cambria,Italic"/>
              </a:rPr>
              <a:t> Juan </a:t>
            </a:r>
            <a:r>
              <a:rPr lang="en-US" sz="3000" dirty="0" err="1">
                <a:latin typeface="Cambria,Italic"/>
              </a:rPr>
              <a:t>el</a:t>
            </a:r>
            <a:r>
              <a:rPr lang="en-US" sz="3000" dirty="0">
                <a:latin typeface="Cambria,Italic"/>
              </a:rPr>
              <a:t> Bautista, precursor de Jesús, </a:t>
            </a:r>
            <a:r>
              <a:rPr lang="en-US" sz="3000" dirty="0" err="1">
                <a:latin typeface="Cambria,Italic"/>
              </a:rPr>
              <a:t>después</a:t>
            </a:r>
            <a:r>
              <a:rPr lang="en-US" sz="3000" dirty="0">
                <a:latin typeface="Cambria,Italic"/>
              </a:rPr>
              <a:t> de 400 </a:t>
            </a:r>
            <a:r>
              <a:rPr lang="en-US" sz="3000" dirty="0" err="1">
                <a:latin typeface="Cambria,Italic"/>
              </a:rPr>
              <a:t>años</a:t>
            </a:r>
            <a:r>
              <a:rPr lang="en-US" sz="3000" dirty="0">
                <a:latin typeface="Cambria,Italic"/>
              </a:rPr>
              <a:t> de </a:t>
            </a:r>
            <a:r>
              <a:rPr lang="en-US" sz="3000" dirty="0" err="1">
                <a:latin typeface="Cambria,Italic"/>
              </a:rPr>
              <a:t>silencio</a:t>
            </a:r>
            <a:r>
              <a:rPr lang="en-US" sz="3000" dirty="0">
                <a:latin typeface="Cambria,Italic"/>
              </a:rPr>
              <a:t>. </a:t>
            </a:r>
            <a:r>
              <a:rPr lang="en-US" sz="3000" dirty="0" err="1">
                <a:latin typeface="Cambria,Italic"/>
              </a:rPr>
              <a:t>En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el</a:t>
            </a:r>
            <a:r>
              <a:rPr lang="en-US" sz="3000" dirty="0">
                <a:latin typeface="Cambria,Italic"/>
              </a:rPr>
              <a:t> NT se </a:t>
            </a:r>
            <a:r>
              <a:rPr lang="en-US" sz="3000" dirty="0" err="1">
                <a:latin typeface="Cambria,Italic"/>
              </a:rPr>
              <a:t>menciona</a:t>
            </a:r>
            <a:r>
              <a:rPr lang="en-US" sz="3000" dirty="0">
                <a:latin typeface="Cambria,Italic"/>
              </a:rPr>
              <a:t> un </a:t>
            </a:r>
            <a:r>
              <a:rPr lang="en-US" sz="3000" dirty="0" err="1">
                <a:latin typeface="Cambria,Italic"/>
              </a:rPr>
              <a:t>ministerio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profético</a:t>
            </a:r>
            <a:r>
              <a:rPr lang="en-US" sz="3000" dirty="0">
                <a:latin typeface="Cambria,Italic"/>
              </a:rPr>
              <a:t> </a:t>
            </a:r>
            <a:r>
              <a:rPr lang="en-US" sz="3000" dirty="0" err="1">
                <a:latin typeface="Cambria,Italic"/>
              </a:rPr>
              <a:t>después</a:t>
            </a:r>
            <a:r>
              <a:rPr lang="en-US" sz="3000" dirty="0">
                <a:latin typeface="Cambria,Italic"/>
              </a:rPr>
              <a:t> de </a:t>
            </a:r>
            <a:r>
              <a:rPr lang="en-US" sz="3000" dirty="0" err="1">
                <a:latin typeface="Cambria,Italic"/>
              </a:rPr>
              <a:t>Pentecostés</a:t>
            </a:r>
            <a:r>
              <a:rPr lang="en-US" sz="3000" dirty="0">
                <a:latin typeface="Cambria,Italic"/>
              </a:rPr>
              <a:t> ( </a:t>
            </a:r>
            <a:r>
              <a:rPr lang="en-US" sz="3000" dirty="0" err="1">
                <a:latin typeface="Cambria,Italic"/>
              </a:rPr>
              <a:t>Hch</a:t>
            </a:r>
            <a:r>
              <a:rPr lang="en-US" sz="3000" dirty="0">
                <a:latin typeface="Cambria,Italic"/>
              </a:rPr>
              <a:t> 15:32;21:10 ).</a:t>
            </a:r>
          </a:p>
          <a:p>
            <a:pPr marL="0" indent="0" algn="l">
              <a:buNone/>
            </a:pPr>
            <a:r>
              <a:rPr lang="en-US" sz="3000" b="1" i="0" dirty="0">
                <a:solidFill>
                  <a:srgbClr val="000000"/>
                </a:solidFill>
                <a:effectLst/>
                <a:latin typeface="system-ui"/>
              </a:rPr>
              <a:t> 2 Pedro 1:19</a:t>
            </a:r>
          </a:p>
          <a:p>
            <a:pPr marL="0" indent="0" algn="l">
              <a:buNone/>
            </a:pPr>
            <a:r>
              <a:rPr lang="en-US" sz="3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Tenemos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la palabra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profética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segura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a la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hacéis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bien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estar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atentos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antorcha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alumbra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oscuro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, hasta que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esclarezca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lucero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salga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000" b="0" i="0" dirty="0" err="1">
                <a:solidFill>
                  <a:srgbClr val="000000"/>
                </a:solidFill>
                <a:effectLst/>
                <a:latin typeface="system-ui"/>
              </a:rPr>
              <a:t>corazones</a:t>
            </a:r>
            <a:r>
              <a:rPr lang="en-US" sz="30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>
              <a:buNone/>
            </a:pPr>
            <a:endParaRPr lang="en-CL" sz="3000" dirty="0"/>
          </a:p>
          <a:p>
            <a:pPr marL="0" indent="0">
              <a:buNone/>
            </a:pPr>
            <a:r>
              <a:rPr lang="en-CL" sz="3000" dirty="0"/>
              <a:t>A diferencia de los tiempos del AT donde Dios usaba siervos profetas para transmitir su palabra, nosotros tenemos las Escrituras , toda la revelación de Dios para nosotros, por lo que el ministerio profético en el presente no es proclamar nueva revelación de Dios, sino que se asocia a proclamar la Escritura</a:t>
            </a:r>
            <a:r>
              <a:rPr lang="en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306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66677B9-81FB-CF77-5BB1-716F526CE2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2768" y="222422"/>
            <a:ext cx="6841524" cy="6314302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E556EB-4FC5-546F-18A5-81FAF61F7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7708" y="222422"/>
            <a:ext cx="4831492" cy="6400800"/>
          </a:xfrm>
        </p:spPr>
        <p:txBody>
          <a:bodyPr>
            <a:normAutofit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3:2-3</a:t>
            </a:r>
          </a:p>
          <a:p>
            <a:pPr algn="l"/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día,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aposento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comenzaban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oscurecerse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modo que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podía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durmiendo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templo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de Dios; y antes que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lámpara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Dios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apagada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239653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976DB6B-8F9A-6C4D-8099-6245EC380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351" y="160638"/>
            <a:ext cx="11850130" cy="65120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Cambria" panose="02040503050406030204" pitchFamily="18" charset="0"/>
              </a:rPr>
              <a:t>El </a:t>
            </a:r>
            <a:r>
              <a:rPr lang="en-US" sz="3600" dirty="0" err="1">
                <a:latin typeface="Cambria" panose="02040503050406030204" pitchFamily="18" charset="0"/>
              </a:rPr>
              <a:t>T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abernáculo</a:t>
            </a:r>
            <a:r>
              <a:rPr lang="en-US" sz="3600" dirty="0">
                <a:latin typeface="Cambria" panose="02040503050406030204" pitchFamily="18" charset="0"/>
              </a:rPr>
              <a:t>,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aparentemente</a:t>
            </a:r>
            <a:r>
              <a:rPr lang="en-US" sz="3600" dirty="0">
                <a:latin typeface="Cambria" panose="02040503050406030204" pitchFamily="18" charset="0"/>
              </a:rPr>
              <a:t>,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también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incluía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estructuras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auxiliares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más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permanentes</a:t>
            </a:r>
            <a:r>
              <a:rPr lang="en-US" sz="3600" dirty="0">
                <a:effectLst/>
                <a:latin typeface="Cambria" panose="02040503050406030204" pitchFamily="18" charset="0"/>
              </a:rPr>
              <a:t> que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tenían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puertas</a:t>
            </a:r>
            <a:r>
              <a:rPr lang="en-US" sz="3600" dirty="0">
                <a:effectLst/>
                <a:latin typeface="Cambria" panose="02040503050406030204" pitchFamily="18" charset="0"/>
              </a:rPr>
              <a:t> (3:15) y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por</a:t>
            </a:r>
            <a:r>
              <a:rPr lang="en-US" sz="3600" dirty="0">
                <a:effectLst/>
                <a:latin typeface="Cambria" panose="02040503050406030204" pitchFamily="18" charset="0"/>
              </a:rPr>
              <a:t> lo tanto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dinteles</a:t>
            </a:r>
            <a:r>
              <a:rPr lang="en-US" sz="3600" dirty="0">
                <a:effectLst/>
                <a:latin typeface="Cambria" panose="02040503050406030204" pitchFamily="18" charset="0"/>
              </a:rPr>
              <a:t> o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pilares</a:t>
            </a:r>
            <a:r>
              <a:rPr lang="en-US" sz="3600" dirty="0">
                <a:effectLst/>
                <a:latin typeface="Cambria" panose="02040503050406030204" pitchFamily="18" charset="0"/>
              </a:rPr>
              <a:t> (1:9).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Estos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edificios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sagrados</a:t>
            </a:r>
            <a:r>
              <a:rPr lang="en-US" sz="3600" dirty="0">
                <a:effectLst/>
                <a:latin typeface="Cambria" panose="02040503050406030204" pitchFamily="18" charset="0"/>
              </a:rPr>
              <a:t> son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llamados</a:t>
            </a:r>
            <a:r>
              <a:rPr lang="en-US" sz="3600" dirty="0">
                <a:effectLst/>
                <a:latin typeface="Cambria" panose="02040503050406030204" pitchFamily="18" charset="0"/>
              </a:rPr>
              <a:t> “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templo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Jehova</a:t>
            </a:r>
            <a:r>
              <a:rPr lang="en-US" sz="3600" dirty="0">
                <a:effectLst/>
                <a:latin typeface="Cambria" panose="02040503050406030204" pitchFamily="18" charset="0"/>
              </a:rPr>
              <a:t>́ ” (cf. 3:3) y es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donde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dormía</a:t>
            </a:r>
            <a:r>
              <a:rPr lang="en-US" sz="3600" dirty="0">
                <a:effectLst/>
                <a:latin typeface="Cambria" panose="02040503050406030204" pitchFamily="18" charset="0"/>
              </a:rPr>
              <a:t> Samuel y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Elí</a:t>
            </a:r>
            <a:r>
              <a:rPr lang="en-US" sz="3600" dirty="0">
                <a:effectLst/>
                <a:latin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effectLst/>
                <a:latin typeface="Cambria" panose="02040503050406030204" pitchFamily="18" charset="0"/>
              </a:rPr>
              <a:t>Las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lámparas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del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candelabro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siete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brazos</a:t>
            </a:r>
            <a:r>
              <a:rPr lang="en-US" sz="3600" dirty="0">
                <a:effectLst/>
                <a:latin typeface="Cambria" panose="02040503050406030204" pitchFamily="18" charset="0"/>
              </a:rPr>
              <a:t> (Ex 25:31–37) se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llenaban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aceite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oliva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>
                <a:effectLst/>
                <a:latin typeface="Cambria" panose="02040503050406030204" pitchFamily="18" charset="0"/>
              </a:rPr>
              <a:t>al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atardecer</a:t>
            </a:r>
            <a:r>
              <a:rPr lang="en-US" sz="3600" dirty="0">
                <a:effectLst/>
                <a:latin typeface="Cambria" panose="02040503050406030204" pitchFamily="18" charset="0"/>
              </a:rPr>
              <a:t> ( Ex 30:8) y se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mantenían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encendidas</a:t>
            </a:r>
            <a:r>
              <a:rPr lang="en-US" sz="3600" dirty="0">
                <a:effectLst/>
                <a:latin typeface="Cambria" panose="02040503050406030204" pitchFamily="18" charset="0"/>
              </a:rPr>
              <a:t> “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delante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Jehova</a:t>
            </a:r>
            <a:r>
              <a:rPr lang="en-US" sz="3600" dirty="0">
                <a:effectLst/>
                <a:latin typeface="Cambria" panose="02040503050406030204" pitchFamily="18" charset="0"/>
              </a:rPr>
              <a:t>́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desde</a:t>
            </a:r>
            <a:r>
              <a:rPr lang="en-US" sz="3600" dirty="0">
                <a:effectLst/>
                <a:latin typeface="Cambria" panose="02040503050406030204" pitchFamily="18" charset="0"/>
              </a:rPr>
              <a:t> la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tarde</a:t>
            </a:r>
            <a:r>
              <a:rPr lang="en-US" sz="3600" dirty="0">
                <a:effectLst/>
                <a:latin typeface="Cambria" panose="02040503050406030204" pitchFamily="18" charset="0"/>
              </a:rPr>
              <a:t> hasta la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mañana</a:t>
            </a:r>
            <a:r>
              <a:rPr lang="en-US" sz="3600" dirty="0">
                <a:effectLst/>
                <a:latin typeface="Cambria" panose="02040503050406030204" pitchFamily="18" charset="0"/>
              </a:rPr>
              <a:t>” ( Ex 27:20–21). 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Asi</a:t>
            </a:r>
            <a:r>
              <a:rPr lang="en-US" sz="3600" dirty="0">
                <a:effectLst/>
                <a:latin typeface="Cambria" panose="02040503050406030204" pitchFamily="18" charset="0"/>
              </a:rPr>
              <a:t>́,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el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encuentro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Samuel con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el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Señor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en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su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lecho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en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el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recinto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del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tabernáculo</a:t>
            </a:r>
            <a:r>
              <a:rPr lang="en-US" sz="3600" dirty="0">
                <a:effectLst/>
                <a:latin typeface="Cambria" panose="02040503050406030204" pitchFamily="18" charset="0"/>
              </a:rPr>
              <a:t> 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tuvo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lugar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durante</a:t>
            </a:r>
            <a:r>
              <a:rPr lang="en-US" sz="3600" dirty="0">
                <a:effectLst/>
                <a:latin typeface="Cambria" panose="02040503050406030204" pitchFamily="18" charset="0"/>
              </a:rPr>
              <a:t> la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noche</a:t>
            </a:r>
            <a:r>
              <a:rPr lang="en-US" sz="3600" dirty="0">
                <a:effectLst/>
                <a:latin typeface="Cambria" panose="02040503050406030204" pitchFamily="18" charset="0"/>
              </a:rPr>
              <a:t>, antes de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amanecer</a:t>
            </a:r>
            <a:r>
              <a:rPr lang="en-US" sz="3600" dirty="0">
                <a:effectLst/>
                <a:latin typeface="Cambria" panose="02040503050406030204" pitchFamily="18" charset="0"/>
              </a:rPr>
              <a:t>,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ya</a:t>
            </a:r>
            <a:r>
              <a:rPr lang="en-US" sz="3600" dirty="0">
                <a:effectLst/>
                <a:latin typeface="Cambria" panose="02040503050406030204" pitchFamily="18" charset="0"/>
              </a:rPr>
              <a:t> que “la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lámpara</a:t>
            </a:r>
            <a:r>
              <a:rPr lang="en-US" sz="3600" dirty="0">
                <a:effectLst/>
                <a:latin typeface="Cambria" panose="02040503050406030204" pitchFamily="18" charset="0"/>
              </a:rPr>
              <a:t> de Dios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aún</a:t>
            </a:r>
            <a:r>
              <a:rPr lang="en-US" sz="3600" dirty="0">
                <a:effectLst/>
                <a:latin typeface="Cambria" panose="02040503050406030204" pitchFamily="18" charset="0"/>
              </a:rPr>
              <a:t> no se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había</a:t>
            </a:r>
            <a:r>
              <a:rPr lang="en-US" sz="3600" dirty="0">
                <a:effectLst/>
                <a:latin typeface="Cambria" panose="020405030504060302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</a:rPr>
              <a:t>apagado</a:t>
            </a:r>
            <a:r>
              <a:rPr lang="en-US" sz="3600" dirty="0">
                <a:effectLst/>
                <a:latin typeface="Cambria" panose="02040503050406030204" pitchFamily="18" charset="0"/>
              </a:rPr>
              <a:t>”. </a:t>
            </a:r>
            <a:endParaRPr lang="en-US" sz="3600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428112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34DA7E-2A92-EAAD-9A05-2FDFD975ED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9550" y="384969"/>
            <a:ext cx="6654800" cy="6096000"/>
          </a:xfrm>
        </p:spPr>
      </p:pic>
    </p:spTree>
    <p:extLst>
      <p:ext uri="{BB962C8B-B14F-4D97-AF65-F5344CB8AC3E}">
        <p14:creationId xmlns:p14="http://schemas.microsoft.com/office/powerpoint/2010/main" val="1012989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D12FEF-5073-2F5C-B416-ABBF33414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211" y="308921"/>
            <a:ext cx="4955059" cy="6376084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3:4-6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corriendo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¿para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vuelve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acuéstate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acostó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levantándose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Samuel, vino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¿para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vuelve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acuéstate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8F6EF533-DDC4-E4CB-1FCE-63187C04AA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2195" y="308920"/>
            <a:ext cx="6878594" cy="6376083"/>
          </a:xfrm>
        </p:spPr>
      </p:pic>
    </p:spTree>
    <p:extLst>
      <p:ext uri="{BB962C8B-B14F-4D97-AF65-F5344CB8AC3E}">
        <p14:creationId xmlns:p14="http://schemas.microsoft.com/office/powerpoint/2010/main" val="192630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3676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2DB38-7462-E90A-546A-B004A88F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4" y="185351"/>
            <a:ext cx="11887200" cy="64872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L" sz="3400" dirty="0"/>
              <a:t>Antes de continuar debemos entender que el papel futuro de Samuel no sería como cabeza de una familia sacerdotal . En cambio sería el gran profeta de su generación. Los sacerdotes no necesitaban un llamado divino para su oficio, porque nacían de familias sacerdotales. Pero los profetas , en cambio, recibían un llamado individual, una experiencia directa con Dios por lo que este pasaje registra el llamado profético de Samuel.(vers. 20)</a:t>
            </a:r>
          </a:p>
          <a:p>
            <a:pPr marL="0" indent="0">
              <a:buNone/>
            </a:pPr>
            <a:endParaRPr lang="en-CL" sz="3400" dirty="0"/>
          </a:p>
          <a:p>
            <a:pPr marL="0" indent="0">
              <a:buNone/>
            </a:pPr>
            <a:r>
              <a:rPr lang="en-CL" sz="3400" dirty="0"/>
              <a:t>Cabe señalar que de acuerdo a Josefo, Samuel tenía 12 años cuando Dios le habló, misma edad de Jesús cuando fue al templo con sus padres. ( Lucas 2:42 ) </a:t>
            </a:r>
            <a:r>
              <a:rPr lang="en-CL" sz="3400" b="1" dirty="0"/>
              <a:t>1</a:t>
            </a:r>
          </a:p>
          <a:p>
            <a:pPr marL="0" indent="0">
              <a:buNone/>
            </a:pPr>
            <a:r>
              <a:rPr lang="en-CL" sz="3400" b="1" dirty="0"/>
              <a:t> 						1</a:t>
            </a:r>
            <a:r>
              <a:rPr lang="en-CL" sz="3400" dirty="0"/>
              <a:t> Comentario Bíblico Wycliffe. 1962</a:t>
            </a:r>
          </a:p>
        </p:txBody>
      </p:sp>
    </p:spTree>
    <p:extLst>
      <p:ext uri="{BB962C8B-B14F-4D97-AF65-F5344CB8AC3E}">
        <p14:creationId xmlns:p14="http://schemas.microsoft.com/office/powerpoint/2010/main" val="1048973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1859</Words>
  <Application>Microsoft Macintosh PowerPoint</Application>
  <PresentationFormat>Widescreen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Cambria,Italic</vt:lpstr>
      <vt:lpstr>system-ui</vt:lpstr>
      <vt:lpstr>Office Theme</vt:lpstr>
      <vt:lpstr>   3ra Clase Cap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11</cp:revision>
  <dcterms:created xsi:type="dcterms:W3CDTF">2025-08-13T00:03:31Z</dcterms:created>
  <dcterms:modified xsi:type="dcterms:W3CDTF">2025-08-24T22:50:22Z</dcterms:modified>
</cp:coreProperties>
</file>