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868"/>
    <p:restoredTop sz="94679"/>
  </p:normalViewPr>
  <p:slideViewPr>
    <p:cSldViewPr snapToGrid="0">
      <p:cViewPr varScale="1">
        <p:scale>
          <a:sx n="93" d="100"/>
          <a:sy n="93" d="100"/>
        </p:scale>
        <p:origin x="216" y="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C7EDB-4ABE-ED84-A433-85F9ECAFCD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A97D56D-0BCC-5094-083E-2121765001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3ABB3-E90B-D682-F32E-E967502758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2DB78D-3C13-920A-DB85-3DED65EA29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ED964B-323F-8838-C720-69876250A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2572403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9941CD-D35C-15D1-7FC1-99AF03E0F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548A3B-0D07-103B-A0AA-FCEA1B529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005D3A-E45D-B5BE-65BB-05FAC27D3B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9718A5-48E1-B02F-E553-B34E59F9B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C2A97D3-8C87-5690-7C4A-4092A4962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8791045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6992DD-8855-63AC-DDB3-CE95C56187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B18716-1607-D9AA-5312-F19BFD84D3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A4E99-5286-D84C-51E8-173DF3EB6E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3EA7A4-BBA0-A460-9B87-3A47E8009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9ECF28-5FF6-60B8-F3AB-FDE2D3990F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5361510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E2D19-0FCD-0D05-E100-5C2D6D2648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326CF7-D731-ED10-FC68-B5B67DE2A2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290F08-FF73-EB4F-BDD0-8BCFA1ECB3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11D921-6D1E-2955-6C75-072D7A05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2EC744-AB1D-D43F-3043-837DA64D1D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2227600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3ADD43-BC2D-8477-63C6-09C8EA1DF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1DE3D3-6F9A-882D-D08A-07154EF608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960A7-AF46-46FE-7387-1780526F77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E981B6-3693-0AA2-97F2-28631FCA8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29E0C-DA3B-7921-2D0C-8C42FA2FAD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587411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F79EF1-B703-70E1-8737-7A4DEA4F1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9466A-5309-565B-95DB-5E8397AA3A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09E43C-E6C0-F5A2-43B6-E702A2E8A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9827-C633-A6FE-B0A4-83D3D6972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7B23C-3CD2-E84D-3C97-B5F3D5FCD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A9DA1E-4DC4-8965-E838-908F13C78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95138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4A2315-B8B3-B890-153B-56A5DAD8BB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A99354-7B4E-D895-703F-E0B889EE05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46E9ED-4C0E-4AC9-BFF4-8632CDB451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6A115A7-6FC8-7167-8AD7-8833283F0F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228BA2F-2D55-BF46-DAC3-9326E6CA57F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A93CB5E-AEBA-7993-EC1D-235E1E609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E0B6F4-EEC0-2B30-A732-916029BE08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E4CC619-511D-FE73-033E-ECC7AC4E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157392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21E862-9925-83EB-43BB-6F1293CC89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5D39A7-48C7-12BD-AD1B-C75E90335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8A708B-2566-94C1-E754-C34CDDC58E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C08AD26-4370-89F9-F152-8E7EE2C7D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300481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B274B8-3AE9-F499-E6E1-D195ECE5D2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C7431E-6FD0-48CB-5C9C-590BF23F7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8F1824-C3C4-90AB-9A9D-6FEA292B0A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6500232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DF6EF-FFE2-FAE2-13ED-D8F309317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CBEDDD-5A48-8F85-AF91-9C2180F2B0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5B49E-9DEE-11C4-A171-9A2D6378E3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A4C700-C97D-56BE-B915-AD923079B0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4B76AF-171E-7B2D-0BBC-69CD10C28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100CD8A-C772-6C9C-5F59-6B1A3DD9AD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432085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DC008-FC50-6E6E-33FE-4FA89F067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B89A97-9DE5-4E7E-DBB5-EF90AD87EFF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347C96-4762-46D5-8D80-1BA5B3B30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7D8E14-2529-52DA-AC5D-1E5A94324C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C45E4-0A6B-55A2-8791-0400152B6B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91F551-4921-F998-8127-E7F56168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1611583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F5A50D-D26D-F188-63FB-5E134642C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78FF6B-78CA-A29F-F701-88A68CEEE9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B7B306-AD9B-03DE-78D6-68A4C1834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74EB75-1E67-4541-A753-FD50DCA8D037}" type="datetimeFigureOut">
              <a:rPr lang="en-CL" smtClean="0"/>
              <a:t>06-09-25</a:t>
            </a:fld>
            <a:endParaRPr lang="en-C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7346A-5179-0DF1-6C71-7A3ABBB865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3277CF-9AF3-62C6-9EED-6623763751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8C77C-351A-244C-A234-B19FECA169EA}" type="slidenum">
              <a:rPr lang="en-CL" smtClean="0"/>
              <a:t>‹#›</a:t>
            </a:fld>
            <a:endParaRPr lang="en-CL"/>
          </a:p>
        </p:txBody>
      </p:sp>
    </p:spTree>
    <p:extLst>
      <p:ext uri="{BB962C8B-B14F-4D97-AF65-F5344CB8AC3E}">
        <p14:creationId xmlns:p14="http://schemas.microsoft.com/office/powerpoint/2010/main" val="41754851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7&amp;version=RVR1960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iblegateway.com/passage/?search=1%20samuel%207%3A12&amp;version=RVR1960#fes-RVR1960-7365a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0C7DACB-01A5-F6A5-0661-1B5DDACB9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48282"/>
            <a:ext cx="10515600" cy="1037968"/>
          </a:xfrm>
        </p:spPr>
        <p:txBody>
          <a:bodyPr/>
          <a:lstStyle/>
          <a:p>
            <a:r>
              <a:rPr lang="en-CL" dirty="0"/>
              <a:t>			</a:t>
            </a:r>
            <a:r>
              <a:rPr lang="en-CL" sz="6000" b="1" i="1" dirty="0"/>
              <a:t>4ta Clase Cap 7-8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AF23D88-4AE5-7398-4E98-FF2D85888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3827" y="1186250"/>
            <a:ext cx="10194324" cy="5523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745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46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37099-6779-4614-3BBB-CF7BDC5A3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0"/>
            <a:ext cx="5030788" cy="6663902"/>
          </a:xfrm>
        </p:spPr>
        <p:txBody>
          <a:bodyPr>
            <a:normAutofit lnSpcReduction="10000"/>
          </a:bodyPr>
          <a:lstStyle/>
          <a:p>
            <a:r>
              <a:rPr lang="en-CL" sz="2400" dirty="0"/>
              <a:t>1 Son los filisteos quienes ven la oportunidad de atacar y ahora Israel busca ayuda en Jehová.</a:t>
            </a:r>
          </a:p>
          <a:p>
            <a:r>
              <a:rPr lang="en-CL" sz="2400" dirty="0"/>
              <a:t>2 Dice que Dios tronó “ sobre los filisteos “. Para los pueblos antiguos el trueno y el relampago eran señal de la ira divina.</a:t>
            </a:r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1 Samuel 7:13-14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sometidos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volvieron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más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entrar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territorio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Israel;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y la mano de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estuvo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días de Samuel.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restituidas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 las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ciudades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habían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tomado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israelitas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Ecrón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hasta Gat; e Israel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libró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territorio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mano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entre Israel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amorreo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7433275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37099-6779-4614-3BBB-CF7BDC5A3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0"/>
            <a:ext cx="5030788" cy="6663902"/>
          </a:xfrm>
        </p:spPr>
        <p:txBody>
          <a:bodyPr>
            <a:normAutofit lnSpcReduction="10000"/>
          </a:bodyPr>
          <a:lstStyle/>
          <a:p>
            <a:r>
              <a:rPr lang="en-CL" sz="2800" dirty="0"/>
              <a:t>Es interesante que cuando el pueblo obedeció la palabra de Jehová, no tuvieron que pelear, porque Dios peleó por ellos…</a:t>
            </a:r>
            <a:r>
              <a:rPr lang="en-CL" sz="2800" b="1" dirty="0"/>
              <a:t>la mano de Jehová.</a:t>
            </a:r>
          </a:p>
          <a:p>
            <a:pPr algn="l"/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1 Samuel 17:46-47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46 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entregará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hoy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mi mano,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venceré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cortaré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cabeza,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daré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hoy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cuerpos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a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aves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cielo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a las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bestias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de la tierra;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la tierra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sabrá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hay Dios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Israel. </a:t>
            </a:r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47 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sabrá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congregación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salva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con espada y con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lanza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es la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batalla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entregará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nuestras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manos.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24615558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37099-6779-4614-3BBB-CF7BDC5A3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0"/>
            <a:ext cx="5030788" cy="6663902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000000"/>
                </a:solidFill>
                <a:effectLst/>
                <a:latin typeface="system-ui"/>
              </a:rPr>
              <a:t>1 Samuel 7:14-17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restituidas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 las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ciudades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habían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tomado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israelitas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Ecrón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hasta Gat; e Israel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libró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territorio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mano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hubo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paz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entre Israel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amorreo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juzgó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Samuel a Israel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vivió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años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iba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daba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vuelta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Bet-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a Gilgal y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juzgaba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Israel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lugares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Después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volvía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estaba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casa,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juzgaba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Israel;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edificó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un altar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br>
              <a:rPr lang="en-US" b="0" i="0" dirty="0">
                <a:solidFill>
                  <a:srgbClr val="4A4A4A"/>
                </a:solidFill>
                <a:effectLst/>
                <a:latin typeface="system-ui"/>
                <a:hlinkClick r:id="rId3" tooltip="View Full Chapter"/>
              </a:rPr>
            </a:br>
            <a:endParaRPr lang="en-US" dirty="0">
              <a:effectLst/>
            </a:endParaRP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90966856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CAED44DD-E912-9325-0949-AB3605EA5A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76995" y="187325"/>
            <a:ext cx="4230773" cy="6437313"/>
          </a:xfr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6981F90C-7BE6-8CCE-8679-2F382B2151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5273" y="187325"/>
            <a:ext cx="6344817" cy="6437313"/>
          </a:xfrm>
        </p:spPr>
        <p:txBody>
          <a:bodyPr>
            <a:normAutofit/>
          </a:bodyPr>
          <a:lstStyle/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1 Samuel 8:1-3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habiendo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200" b="1" i="0" dirty="0" err="1">
                <a:solidFill>
                  <a:srgbClr val="000000"/>
                </a:solidFill>
                <a:effectLst/>
                <a:latin typeface="system-ui"/>
              </a:rPr>
              <a:t>envejecido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jueces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Israel.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primogénito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fue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Joel,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segundo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Abías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eran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jueces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Beerseba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Pero no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anduvieron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caminos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padre, antes se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volvieron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tras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avaricia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dejándose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sobornar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pervirtiendo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derecho.</a:t>
            </a:r>
          </a:p>
          <a:p>
            <a:pPr algn="l"/>
            <a:r>
              <a:rPr lang="en-US" sz="2400" dirty="0">
                <a:solidFill>
                  <a:srgbClr val="000000"/>
                </a:solidFill>
                <a:latin typeface="system-ui"/>
              </a:rPr>
              <a:t>Sus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hijos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ejercían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Beerseba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lejos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al sur,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fuera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de la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cobertura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sz="2400" dirty="0">
                <a:solidFill>
                  <a:srgbClr val="000000"/>
                </a:solidFill>
                <a:latin typeface="system-ui"/>
              </a:rPr>
              <a:t> padre.</a:t>
            </a:r>
          </a:p>
          <a:p>
            <a:pPr algn="l"/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Samuel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fallece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recien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cap. 25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5977996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F91DF-95C0-F973-9E5D-336AF712F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89" y="279918"/>
            <a:ext cx="11812555" cy="6419462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en-US" sz="4300" b="1" i="0" dirty="0">
                <a:solidFill>
                  <a:srgbClr val="000000"/>
                </a:solidFill>
                <a:effectLst/>
                <a:latin typeface="system-ui"/>
              </a:rPr>
              <a:t>1 Samuel 8:4-5</a:t>
            </a:r>
          </a:p>
          <a:p>
            <a:pPr marL="0" indent="0" algn="l">
              <a:buNone/>
            </a:pPr>
            <a:r>
              <a:rPr lang="en-US" sz="43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todos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ancianos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de Israel se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juntaron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Ramá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ver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a Samuel, </a:t>
            </a:r>
            <a:r>
              <a:rPr lang="en-US" sz="43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y le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: He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tú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has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envejecido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andan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tus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caminos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tanto,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constitúyenos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juzgue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tienen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4300" b="0" i="0" dirty="0" err="1">
                <a:solidFill>
                  <a:srgbClr val="000000"/>
                </a:solidFill>
                <a:effectLst/>
                <a:latin typeface="system-ui"/>
              </a:rPr>
              <a:t>naciones</a:t>
            </a:r>
            <a:r>
              <a:rPr lang="en-US" sz="43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endParaRPr lang="en-US" sz="3600" dirty="0">
              <a:solidFill>
                <a:srgbClr val="000000"/>
              </a:solidFill>
              <a:latin typeface="system-ui"/>
            </a:endParaRPr>
          </a:p>
          <a:p>
            <a:pPr marL="0" indent="0" algn="l">
              <a:buNone/>
            </a:pP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Justificándose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edad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e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de Samuel,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claramente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recordando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Elí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ancianos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, o jefes de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tribu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vienen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solicitar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, al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igual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que las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otras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600" b="0" i="0" dirty="0" err="1">
                <a:solidFill>
                  <a:srgbClr val="000000"/>
                </a:solidFill>
                <a:effectLst/>
                <a:latin typeface="system-ui"/>
              </a:rPr>
              <a:t>naciones</a:t>
            </a:r>
            <a:r>
              <a:rPr lang="en-US" sz="2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2600" dirty="0">
                <a:solidFill>
                  <a:srgbClr val="000000"/>
                </a:solidFill>
                <a:latin typeface="system-ui"/>
              </a:rPr>
              <a:t>Cabe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hacer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notar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los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ancianos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levantan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tema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de la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descendencia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de Samuel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en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un cargo,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el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profeta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, que no se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delega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hijos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sino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nombramiento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de Dios, y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solicitan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rey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que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si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se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delega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por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600" dirty="0" err="1">
                <a:solidFill>
                  <a:srgbClr val="000000"/>
                </a:solidFill>
                <a:latin typeface="system-ui"/>
              </a:rPr>
              <a:t>linaje</a:t>
            </a:r>
            <a:r>
              <a:rPr lang="en-US" sz="2600" dirty="0">
                <a:solidFill>
                  <a:srgbClr val="000000"/>
                </a:solidFill>
                <a:latin typeface="system-ui"/>
              </a:rPr>
              <a:t>. ???????</a:t>
            </a:r>
            <a:endParaRPr lang="en-US" sz="2600" b="0" i="0" dirty="0">
              <a:solidFill>
                <a:srgbClr val="000000"/>
              </a:solidFill>
              <a:effectLst/>
              <a:latin typeface="system-ui"/>
            </a:endParaRPr>
          </a:p>
          <a:p>
            <a:pPr marL="0" indent="0">
              <a:buNone/>
            </a:pPr>
            <a:endParaRPr lang="en-CL" dirty="0"/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764119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0BA6E-E5AE-1CA0-8751-E5B682A861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29" y="317241"/>
            <a:ext cx="11868538" cy="6307494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8:6-10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Pero no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agradó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Samuel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esta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palabra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Danos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juzgue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Y Samuel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oró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Samuel: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del pueblo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lo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digan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desechado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ti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me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desechado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para que no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reine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Conforme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obras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hecho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saqué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Egipto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hasta hoy,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dejándome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sirviendo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dioses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ajenos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hacen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1" i="0" dirty="0" err="1">
                <a:solidFill>
                  <a:srgbClr val="000000"/>
                </a:solidFill>
                <a:effectLst/>
                <a:latin typeface="system-ui"/>
              </a:rPr>
              <a:t>contigo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Ahora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; mas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protesta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solemnemente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contra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muéstrales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cómo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les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tratará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reinará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refirió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las palabras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al pueblo que le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había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pedido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9216002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4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1D4EB0-5BF1-156D-5BEF-935490ED7A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273" y="261257"/>
            <a:ext cx="11831217" cy="6400800"/>
          </a:xfrm>
        </p:spPr>
        <p:txBody>
          <a:bodyPr/>
          <a:lstStyle/>
          <a:p>
            <a:pPr marL="0" indent="0">
              <a:buNone/>
            </a:pPr>
            <a:r>
              <a:rPr lang="en-CL" dirty="0"/>
              <a:t>Interesante ver que ante las palabras de los ancianos Samuel no pelea ni argumenta…que hace?....ora y vacía su corazón delante de Dios. Nadie nos entenderá mejor y si estamos equivocados nos corregirá y si estamos en lo cierto, nos consolará.</a:t>
            </a:r>
          </a:p>
          <a:p>
            <a:pPr marL="0" indent="0">
              <a:buNone/>
            </a:pPr>
            <a:r>
              <a:rPr lang="en-CL" dirty="0"/>
              <a:t>Dios le hace ver, primero, que es a Él a quien desechan primariamente. Podemos tener un ministerio o responsabilidad en el cuerpo de Cristo, pero el principal es Dios , la cabeza de este cuerpo. No podemos “ adueñarnos “ de nuestro liderazgo o ministerio. </a:t>
            </a:r>
            <a:r>
              <a:rPr lang="en-US" dirty="0"/>
              <a:t>D</a:t>
            </a:r>
            <a:r>
              <a:rPr lang="en-CL" dirty="0"/>
              <a:t>e todas maneras considera después a Samuel al final del v.8, habiendo aclarado lo primero.</a:t>
            </a:r>
          </a:p>
          <a:p>
            <a:pPr marL="0" indent="0">
              <a:buNone/>
            </a:pPr>
            <a:r>
              <a:rPr lang="en-CL" dirty="0"/>
              <a:t>Israel, aunque no lo entendió, siempre tuvo un rey, sobre Moisés, sobre Josué, sobre los Jueces y sobre Samuel, que era Jehová y si se nombraba rey éste también estaría bajo Jehová.</a:t>
            </a:r>
          </a:p>
          <a:p>
            <a:pPr marL="0" indent="0">
              <a:buNone/>
            </a:pPr>
            <a:r>
              <a:rPr lang="en-CL" dirty="0"/>
              <a:t>A continuación viene palabra de Dios a través de Samuel describiendo lo que involucra la monarquía.</a:t>
            </a:r>
          </a:p>
        </p:txBody>
      </p:sp>
    </p:spTree>
    <p:extLst>
      <p:ext uri="{BB962C8B-B14F-4D97-AF65-F5344CB8AC3E}">
        <p14:creationId xmlns:p14="http://schemas.microsoft.com/office/powerpoint/2010/main" val="15776694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2CF7A96-47A0-ED79-BB58-D2A1A8814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3640" y="186610"/>
            <a:ext cx="6120879" cy="6512767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745639-7FFD-A67B-82DE-900F8DC05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7480" y="186611"/>
            <a:ext cx="5237582" cy="6512767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400" b="1" i="0" dirty="0">
                <a:solidFill>
                  <a:srgbClr val="000000"/>
                </a:solidFill>
                <a:effectLst/>
                <a:latin typeface="system-ui"/>
              </a:rPr>
              <a:t>1 Samuel 8:11-17</a:t>
            </a:r>
          </a:p>
          <a:p>
            <a:pPr algn="l"/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reinará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pondrá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carros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a caballo, para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corran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carro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nombrará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jefes de miles y jefes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cincuentenas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pondrá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asimismo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aren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campos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sieguen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mieses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hagan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armas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pertrechos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carros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hijas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sean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perfumadoras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cocineras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amasadoras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Asimismo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lo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mejor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tierras,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viñas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olivares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Diezmará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grano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viñas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dar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oficiales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a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mejores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asnos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con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obras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Diezmará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rebaños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seréis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2130014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0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82CF7A96-47A0-ED79-BB58-D2A1A8814DD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803640" y="186610"/>
            <a:ext cx="6120879" cy="6512767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5745639-7FFD-A67B-82DE-900F8DC050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67480" y="186611"/>
            <a:ext cx="5237582" cy="6512767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US" sz="3400" b="1" i="0" dirty="0">
                <a:solidFill>
                  <a:srgbClr val="000000"/>
                </a:solidFill>
                <a:effectLst/>
                <a:latin typeface="system-ui"/>
              </a:rPr>
              <a:t>1 Samuel 8:11-17</a:t>
            </a:r>
          </a:p>
          <a:p>
            <a:pPr algn="l"/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pues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reinará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400" b="1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pondrá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carros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gente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a caballo, para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corran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carro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nombrará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sí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jefes de miles y jefes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cincuentenas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pondrá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asimismo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aren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campos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sieguen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mieses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hagan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armas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guerra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pertrechos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carros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3400" b="1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hijas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sean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perfumadoras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cocineras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amasadoras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Asimismo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1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lo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mejor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tierras,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viñas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de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olivares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3400" b="1" i="0" dirty="0" err="1">
                <a:solidFill>
                  <a:srgbClr val="000000"/>
                </a:solidFill>
                <a:effectLst/>
                <a:latin typeface="system-ui"/>
              </a:rPr>
              <a:t>Diezmará</a:t>
            </a:r>
            <a:r>
              <a:rPr lang="en-US" sz="3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grano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viñas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para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dar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a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oficiales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a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3400" b="1" i="0" dirty="0" err="1">
                <a:solidFill>
                  <a:srgbClr val="000000"/>
                </a:solidFill>
                <a:effectLst/>
                <a:latin typeface="system-ui"/>
              </a:rPr>
              <a:t>Tomará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mejores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jóvenes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asnos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con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obras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400" b="1" i="0" baseline="30000" dirty="0">
                <a:solidFill>
                  <a:srgbClr val="000000"/>
                </a:solidFill>
                <a:effectLst/>
                <a:latin typeface="system-ui"/>
              </a:rPr>
              <a:t>17 </a:t>
            </a:r>
            <a:r>
              <a:rPr lang="en-US" sz="3400" b="1" i="0" dirty="0" err="1">
                <a:solidFill>
                  <a:srgbClr val="000000"/>
                </a:solidFill>
                <a:effectLst/>
                <a:latin typeface="system-ui"/>
              </a:rPr>
              <a:t>Diezmará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vuestros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rebaños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seréis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 sus </a:t>
            </a:r>
            <a:r>
              <a:rPr lang="en-US" sz="3400" b="0" i="0" dirty="0" err="1">
                <a:solidFill>
                  <a:srgbClr val="000000"/>
                </a:solidFill>
                <a:effectLst/>
                <a:latin typeface="system-ui"/>
              </a:rPr>
              <a:t>siervos</a:t>
            </a:r>
            <a:r>
              <a:rPr lang="en-US" sz="3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100406363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27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E9B5319-4975-BA70-6536-88809474B7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8996" y="242597"/>
            <a:ext cx="6276392" cy="64194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rgbClr val="000000"/>
                </a:solidFill>
                <a:effectLst/>
                <a:latin typeface="system-ui"/>
              </a:rPr>
              <a:t>1 Samuel 8:18-20</a:t>
            </a:r>
          </a:p>
          <a:p>
            <a:pPr marL="0" indent="0">
              <a:buNone/>
            </a:pP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18 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clamaréis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día a causa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vuestro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habréis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elegido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mas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responderá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día.</a:t>
            </a:r>
          </a:p>
          <a:p>
            <a:pPr marL="0" indent="0" algn="l">
              <a:buNone/>
            </a:pP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19 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Pero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pueblo 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quiso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oír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la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Samuel,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No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sino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habrá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seremos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también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como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naciones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nuestro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gobernará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saldrá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hará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nuestras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guerras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>
              <a:buNone/>
            </a:pPr>
            <a:endParaRPr lang="en-US" dirty="0">
              <a:effectLst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3481ACD-5501-EF5E-6925-6A835D1973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86612" y="242596"/>
            <a:ext cx="4585413" cy="6615404"/>
          </a:xfrm>
        </p:spPr>
        <p:txBody>
          <a:bodyPr/>
          <a:lstStyle/>
          <a:p>
            <a:endParaRPr lang="en-CL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88D2589-2F3E-68F2-A69F-2563BD5FE4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34" y="242595"/>
            <a:ext cx="5678261" cy="66154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15920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D975BABE-AF28-F0CB-9620-361C82A33B1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554133" y="321732"/>
            <a:ext cx="6434667" cy="6248399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2CE46D5-8AE5-BCAA-BDDD-4B36C6A6A5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203200" y="321733"/>
            <a:ext cx="4809067" cy="6248400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1 Samuel 7:1-2</a:t>
            </a:r>
          </a:p>
          <a:p>
            <a:pPr algn="l"/>
            <a:r>
              <a:rPr lang="en-US" sz="3200" b="1" i="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Vinieron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Quiriat-jearim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llevaron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arca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y la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pusieron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casa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Abinadab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situada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collado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santificaron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(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consagraron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LBLA) a Eleazar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hijo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para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guardase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arca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2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Desde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 que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llegó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arca a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Quiriat-jearim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pasaron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muchos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días,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veinte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años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la casa de Israel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lamentaba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pos de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(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añoraban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al </a:t>
            </a:r>
            <a:r>
              <a:rPr lang="en-US" sz="3200" b="0" i="0" dirty="0" err="1">
                <a:solidFill>
                  <a:srgbClr val="000000"/>
                </a:solidFill>
                <a:effectLst/>
                <a:latin typeface="system-ui"/>
              </a:rPr>
              <a:t>Señor</a:t>
            </a:r>
            <a:r>
              <a:rPr lang="en-US" sz="3200" b="0" i="0" dirty="0">
                <a:solidFill>
                  <a:srgbClr val="000000"/>
                </a:solidFill>
                <a:effectLst/>
                <a:latin typeface="system-ui"/>
              </a:rPr>
              <a:t>  LBLA ).</a:t>
            </a:r>
          </a:p>
          <a:p>
            <a:r>
              <a:rPr lang="en-CL" sz="1900" dirty="0"/>
              <a:t>Lamento por la condición del arca fuera del tabernáculo</a:t>
            </a:r>
            <a:r>
              <a:rPr lang="en-C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439926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00000">
            <a:alpha val="42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A35D3E-8CFE-6BF2-5C41-5FF6B66A1B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6612" y="186612"/>
            <a:ext cx="12005388" cy="6531429"/>
          </a:xfrm>
        </p:spPr>
        <p:txBody>
          <a:bodyPr/>
          <a:lstStyle/>
          <a:p>
            <a:pPr marL="0" indent="0">
              <a:buNone/>
            </a:pPr>
            <a:r>
              <a:rPr lang="en-CL" sz="3200" dirty="0"/>
              <a:t>Claramente, en el v.18, Dios les advierte que tendrán que hacerse cargo de su decisión, son inevitable los frutos de nuestras acciones o decisiones  </a:t>
            </a:r>
            <a:r>
              <a:rPr lang="en-CL" sz="3200" b="1" dirty="0"/>
              <a:t>( Gal 6:7 ).</a:t>
            </a:r>
          </a:p>
          <a:p>
            <a:pPr marL="0" indent="0">
              <a:buNone/>
            </a:pPr>
            <a:r>
              <a:rPr lang="en-CL" sz="3200" dirty="0"/>
              <a:t>Así y todo el pueblo decide  tener un rey como las demás naciones</a:t>
            </a:r>
            <a:r>
              <a:rPr lang="en-CL" sz="3200" b="1" dirty="0"/>
              <a:t>.(Rom 12:2), </a:t>
            </a:r>
            <a:r>
              <a:rPr lang="en-CL" sz="3200" dirty="0"/>
              <a:t>ya no solo sus idolos.</a:t>
            </a:r>
          </a:p>
          <a:p>
            <a:pPr marL="0" indent="0">
              <a:buNone/>
            </a:pPr>
            <a:r>
              <a:rPr lang="en-CL" sz="3200" dirty="0"/>
              <a:t>No nos guiamos por este “ siglo” sino por la voluntad de Dios.</a:t>
            </a:r>
          </a:p>
          <a:p>
            <a:pPr marL="0" indent="0">
              <a:buNone/>
            </a:pPr>
            <a:r>
              <a:rPr lang="en-CL" sz="3200" dirty="0"/>
              <a:t>El rey los gobernaría ( juzgaría) , los guiaría y pelearía sus guerras.</a:t>
            </a:r>
          </a:p>
          <a:p>
            <a:pPr marL="0" indent="0">
              <a:buNone/>
            </a:pPr>
            <a:r>
              <a:rPr lang="en-CL" sz="3200" b="1" dirty="0"/>
              <a:t>Ex 14:13s, Deu 1:29s</a:t>
            </a:r>
          </a:p>
          <a:p>
            <a:pPr marL="0" indent="0">
              <a:buNone/>
            </a:pPr>
            <a:r>
              <a:rPr lang="en-CL" sz="3200" dirty="0"/>
              <a:t>En el cap. 7 Dios les dio palabra , les dio quien juzgara de parte de Él y peleó por ellos ante los filisteos, por eso Dios se sintió deshechado (v.7). El pueblo no consideró lo que Dios les mostró en el cap. 7 de ahí el tremendo contraste entre los cap. 7 y 8, por NO OIR.</a:t>
            </a:r>
          </a:p>
          <a:p>
            <a:pPr marL="0" indent="0">
              <a:buNone/>
            </a:pPr>
            <a:endParaRPr lang="en-CL" sz="3200" dirty="0"/>
          </a:p>
          <a:p>
            <a:pPr marL="0" indent="0">
              <a:buNone/>
            </a:pPr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8445457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D56485-1EB2-B33F-86CC-36D3163EE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11494" y="223934"/>
            <a:ext cx="5808306" cy="6419461"/>
          </a:xfrm>
        </p:spPr>
        <p:txBody>
          <a:bodyPr>
            <a:normAutofit lnSpcReduction="10000"/>
          </a:bodyPr>
          <a:lstStyle/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  <a:latin typeface="system-ui"/>
              </a:rPr>
              <a:t> Samuel 8:21-22</a:t>
            </a:r>
          </a:p>
          <a:p>
            <a:pPr marL="0" indent="0" algn="l">
              <a:buNone/>
            </a:pP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21 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oyó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las palabras del pueblo, y las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refirió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oídos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4000" b="1" i="0" baseline="30000" dirty="0">
                <a:solidFill>
                  <a:srgbClr val="000000"/>
                </a:solidFill>
                <a:effectLst/>
                <a:latin typeface="system-ui"/>
              </a:rPr>
              <a:t>22 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a Samuel: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Oye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pon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(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nómbrales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LBLA )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rey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40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1" i="0" dirty="0" err="1">
                <a:solidFill>
                  <a:srgbClr val="000000"/>
                </a:solidFill>
                <a:effectLst/>
                <a:latin typeface="system-ui"/>
              </a:rPr>
              <a:t>ellos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.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Samuel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varones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de Israel: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Idos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cada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uno a </a:t>
            </a:r>
            <a:r>
              <a:rPr lang="en-US" sz="4000" b="0" i="0" dirty="0" err="1">
                <a:solidFill>
                  <a:srgbClr val="000000"/>
                </a:solidFill>
                <a:effectLst/>
                <a:latin typeface="system-ui"/>
              </a:rPr>
              <a:t>vuestra</a:t>
            </a:r>
            <a:r>
              <a:rPr lang="en-US" sz="4000" b="0" i="0" dirty="0">
                <a:solidFill>
                  <a:srgbClr val="000000"/>
                </a:solidFill>
                <a:effectLst/>
                <a:latin typeface="system-ui"/>
              </a:rPr>
              <a:t> ciudad.</a:t>
            </a:r>
          </a:p>
          <a:p>
            <a:pPr marL="0" indent="0">
              <a:buNone/>
            </a:pPr>
            <a:endParaRPr lang="en-CL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771E0C7-D555-70F5-4480-C8DC370E41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23935"/>
            <a:ext cx="5808306" cy="641946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CL" dirty="0"/>
              <a:t>Esta decisión de Israel cambia la voluntad de Dios ?    </a:t>
            </a:r>
            <a:r>
              <a:rPr lang="en-CL" b="1" dirty="0"/>
              <a:t>Deut 17:14-21</a:t>
            </a:r>
          </a:p>
          <a:p>
            <a:pPr marL="0" indent="0">
              <a:buNone/>
            </a:pPr>
            <a:r>
              <a:rPr lang="en-CL" dirty="0"/>
              <a:t>Dios sabía que esto sucedería e indudablemente sabía el camino que tomaría Israel pero muchas veces Dios permite que tomemos decisiones , que suframos problemas y aflicciones , para que veamos su mano y le conozcamos mas, como Pedro quien le negó.</a:t>
            </a:r>
          </a:p>
          <a:p>
            <a:pPr marL="0" indent="0">
              <a:buNone/>
            </a:pPr>
            <a:r>
              <a:rPr lang="en-CL" dirty="0"/>
              <a:t>Israel vería en Saúl y David la diferencia entre la voluntad de hombre y la voluntad de Dios, en lo que se fija el hombre y lo que se fija Dios, creando la necesidad de un rey perfecto, santo y eterno, Cristo el Mesías.</a:t>
            </a:r>
          </a:p>
        </p:txBody>
      </p:sp>
    </p:spTree>
    <p:extLst>
      <p:ext uri="{BB962C8B-B14F-4D97-AF65-F5344CB8AC3E}">
        <p14:creationId xmlns:p14="http://schemas.microsoft.com/office/powerpoint/2010/main" val="2023647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D7AB4F-B582-D3BE-0750-E8E2DB01F3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203200"/>
            <a:ext cx="11887200" cy="6485467"/>
          </a:xfrm>
        </p:spPr>
        <p:txBody>
          <a:bodyPr/>
          <a:lstStyle/>
          <a:p>
            <a:pPr marL="0" indent="0" algn="l">
              <a:buNone/>
            </a:pPr>
            <a:r>
              <a:rPr lang="en-US" sz="3600" b="1" i="0" dirty="0">
                <a:solidFill>
                  <a:srgbClr val="000000"/>
                </a:solidFill>
                <a:effectLst/>
                <a:latin typeface="system-ui"/>
              </a:rPr>
              <a:t>1 Samuel 7:3-6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3 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Habló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Samuel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la casa de Israel,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Si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vuestro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volvéis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quitad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dioses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ajenos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Astarot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entre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preparad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(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dirigid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LBLA )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vuestro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corazón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solo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servid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librará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la mano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4 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Israel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quitaron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baales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y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Astarot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sirvieron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solo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marL="0" indent="0" algn="l">
              <a:buNone/>
            </a:pP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Samuel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Reunid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Israel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oraré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vosotros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36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Y se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reunieron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sacaron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agua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la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derramaron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ayunaron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día,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allí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: Contra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hemos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pecado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 Y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juzgó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Samuel a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de Israel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36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80870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11ED20-5D70-D950-73A5-FC744670A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334" y="203200"/>
            <a:ext cx="5013854" cy="6502400"/>
          </a:xfrm>
        </p:spPr>
        <p:txBody>
          <a:bodyPr>
            <a:normAutofit fontScale="92500" lnSpcReduction="10000"/>
          </a:bodyPr>
          <a:lstStyle/>
          <a:p>
            <a:r>
              <a:rPr lang="en-CL" sz="2400" dirty="0"/>
              <a:t>1 Vuelve a haber palabra de Dios, a través de Samuel, se acaba el silencio.</a:t>
            </a:r>
          </a:p>
          <a:p>
            <a:r>
              <a:rPr lang="en-CL" sz="2400" dirty="0"/>
              <a:t>2 Dios les muestra su gran pecado , la idolatría.</a:t>
            </a:r>
          </a:p>
          <a:p>
            <a:pPr algn="l"/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Éxodo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20:1-6</a:t>
            </a:r>
          </a:p>
          <a:p>
            <a:pPr algn="l"/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20 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habló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todas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palabras,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: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2 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soy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Dios, 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que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saqué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de la tierra de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Egipto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de casa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servidumbre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tendrás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dioses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ajenos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mí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4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harás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imagen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ninguna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semejanza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lo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esté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arriba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cielo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abajo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la tierra,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aguas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debajo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la tierra.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5 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inclinarás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ellas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2400" b="1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honrarás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yo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soy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Dios,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1" i="0" dirty="0" err="1">
                <a:solidFill>
                  <a:srgbClr val="000000"/>
                </a:solidFill>
                <a:effectLst/>
                <a:latin typeface="system-ui"/>
              </a:rPr>
              <a:t>celoso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visito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maldad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padres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hasta la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tercera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cuarta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generación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aborrecen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6 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hago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misericordia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millares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me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aman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guardan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mis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mandamientos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37858079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11ED20-5D70-D950-73A5-FC744670A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334" y="203200"/>
            <a:ext cx="5013854" cy="6502400"/>
          </a:xfrm>
        </p:spPr>
        <p:txBody>
          <a:bodyPr>
            <a:noAutofit/>
          </a:bodyPr>
          <a:lstStyle/>
          <a:p>
            <a:r>
              <a:rPr lang="en-CL" sz="2200" dirty="0"/>
              <a:t>El nos sacó de Egipto, le pertenecemos, nos compró,  nos redimió, por lo tanto es nuestro Dios, somos de El.</a:t>
            </a:r>
          </a:p>
          <a:p>
            <a:r>
              <a:rPr lang="en-CL" sz="2200" dirty="0"/>
              <a:t>Nada debe recibir honra y gloria, sino El.</a:t>
            </a:r>
          </a:p>
          <a:p>
            <a:r>
              <a:rPr lang="en-CL" sz="2200" dirty="0"/>
              <a:t>No debe hacerse imagen de nada creado   </a:t>
            </a:r>
            <a:r>
              <a:rPr lang="en-CL" sz="2200" b="1" dirty="0"/>
              <a:t>( Rom 1:22-23 )</a:t>
            </a:r>
          </a:p>
          <a:p>
            <a:r>
              <a:rPr lang="en-CL" sz="2200" dirty="0"/>
              <a:t>baal , dios cananeo o amorreo, era el dios de la fertilidad y la tormeta, astarot, esposa de baal, diosa del amor y fertilidad, dagón era el dios filisteo del grano, la agricultura, descrito como el padre de baal.</a:t>
            </a:r>
          </a:p>
          <a:p>
            <a:r>
              <a:rPr lang="en-CL" sz="2200" dirty="0"/>
              <a:t>Se les atribuye el dar fertilidad, abundancia de grano, lluvia, todos favores que son exclusivos de Jehová, de El procede todo y estos ídolos le quitan la honra y gloria al único Dios verdadero.</a:t>
            </a:r>
          </a:p>
        </p:txBody>
      </p:sp>
    </p:spTree>
    <p:extLst>
      <p:ext uri="{BB962C8B-B14F-4D97-AF65-F5344CB8AC3E}">
        <p14:creationId xmlns:p14="http://schemas.microsoft.com/office/powerpoint/2010/main" val="7246266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11ED20-5D70-D950-73A5-FC744670A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334" y="203200"/>
            <a:ext cx="5013854" cy="6502400"/>
          </a:xfrm>
        </p:spPr>
        <p:txBody>
          <a:bodyPr>
            <a:noAutofit/>
          </a:bodyPr>
          <a:lstStyle/>
          <a:p>
            <a:pPr algn="l"/>
            <a:r>
              <a:rPr lang="en-US" sz="1800" b="1" i="0" dirty="0" err="1">
                <a:solidFill>
                  <a:srgbClr val="000000"/>
                </a:solidFill>
                <a:effectLst/>
                <a:latin typeface="system-ui"/>
              </a:rPr>
              <a:t>Jeremías</a:t>
            </a:r>
            <a:r>
              <a:rPr lang="en-US" sz="1800" b="1" i="0" dirty="0">
                <a:solidFill>
                  <a:srgbClr val="000000"/>
                </a:solidFill>
                <a:effectLst/>
                <a:latin typeface="system-ui"/>
              </a:rPr>
              <a:t> 10:9-16</a:t>
            </a:r>
          </a:p>
          <a:p>
            <a:pPr algn="l"/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Traerán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plata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batida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Tarsis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oro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Ufaz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obra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del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artífice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y de manos del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fundidor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vestirán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azul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y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púrpura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obra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peritos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Mas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Dios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verdadero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es Dios vivo y Rey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eterno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; 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ira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tiembla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la tierra, y las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naciones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no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pueden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sufrir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indignación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Les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diréis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: Los dioses que no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hicieron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cielos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ni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la tierra,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desaparezcan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la tierra y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debajo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cielos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El que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hizo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la tierra con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poder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orden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mundo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saber, 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extendió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cielos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sabiduría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; </a:t>
            </a:r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13 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voz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se produce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muchedumbre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aguas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cielo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subir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las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nubes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lo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postrero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la tierra;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hace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relámpagos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con la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lluvia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saca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viento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sus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depósitos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14 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hombre se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embrutece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y le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falta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ciencia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; se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avergüenza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ídolo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fundidor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mentirosa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obra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fundición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y no hay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espíritu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ella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15 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Vanidad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son,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obra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vana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; al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tiempo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castigo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perecerán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1800" b="1" i="0" baseline="30000" dirty="0">
                <a:solidFill>
                  <a:srgbClr val="000000"/>
                </a:solidFill>
                <a:effectLst/>
                <a:latin typeface="system-ui"/>
              </a:rPr>
              <a:t>16 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No es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así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la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porción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Jacob;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porque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él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Hacedor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todo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, e Israel es la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vara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heredad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;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ejércitos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es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su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18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1800" b="0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endParaRPr lang="en-CL" sz="2200" dirty="0"/>
          </a:p>
        </p:txBody>
      </p:sp>
    </p:spTree>
    <p:extLst>
      <p:ext uri="{BB962C8B-B14F-4D97-AF65-F5344CB8AC3E}">
        <p14:creationId xmlns:p14="http://schemas.microsoft.com/office/powerpoint/2010/main" val="13494827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030A0">
            <a:alpha val="32102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11ED20-5D70-D950-73A5-FC744670A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334" y="203200"/>
            <a:ext cx="5013854" cy="6502400"/>
          </a:xfrm>
        </p:spPr>
        <p:txBody>
          <a:bodyPr>
            <a:noAutofit/>
          </a:bodyPr>
          <a:lstStyle/>
          <a:p>
            <a:r>
              <a:rPr lang="en-CL" sz="2200" dirty="0"/>
              <a:t>Por eso es tan importante el v.12</a:t>
            </a:r>
          </a:p>
          <a:p>
            <a:pPr algn="l"/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1 Samuel 7:12</a:t>
            </a:r>
          </a:p>
          <a:p>
            <a:pPr algn="l"/>
            <a:r>
              <a:rPr lang="en-US" sz="2800" b="1" i="0" baseline="30000" dirty="0">
                <a:solidFill>
                  <a:srgbClr val="000000"/>
                </a:solidFill>
                <a:effectLst/>
                <a:latin typeface="system-ui"/>
              </a:rPr>
              <a:t>12 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luego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una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piedra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la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entre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y Sen, y le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puso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nombre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Eben-ezer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,</a:t>
            </a:r>
            <a:r>
              <a:rPr lang="en-US" sz="2800" b="0" i="0" baseline="30000" dirty="0">
                <a:solidFill>
                  <a:srgbClr val="000000"/>
                </a:solidFill>
                <a:effectLst/>
                <a:latin typeface="system-ui"/>
              </a:rPr>
              <a:t>[</a:t>
            </a:r>
            <a:r>
              <a:rPr lang="en-US" sz="2800" b="0" i="0" baseline="30000" dirty="0">
                <a:solidFill>
                  <a:srgbClr val="4A4A4A"/>
                </a:solidFill>
                <a:effectLst/>
                <a:latin typeface="system-ui"/>
                <a:hlinkClick r:id="rId3" tooltip="See footnote a"/>
              </a:rPr>
              <a:t>a</a:t>
            </a:r>
            <a:r>
              <a:rPr lang="en-US" sz="2800" b="0" i="0" baseline="30000" dirty="0">
                <a:solidFill>
                  <a:srgbClr val="000000"/>
                </a:solidFill>
                <a:effectLst/>
                <a:latin typeface="system-ui"/>
              </a:rPr>
              <a:t>]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 </a:t>
            </a:r>
            <a:r>
              <a:rPr lang="en-US" sz="2800" b="0" i="0" dirty="0" err="1">
                <a:solidFill>
                  <a:srgbClr val="000000"/>
                </a:solidFill>
                <a:effectLst/>
                <a:latin typeface="system-ui"/>
              </a:rPr>
              <a:t>diciendo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system-ui"/>
              </a:rPr>
              <a:t>: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Hasta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aquí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ayudó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b="1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system-ui"/>
              </a:rPr>
              <a:t>.</a:t>
            </a:r>
          </a:p>
          <a:p>
            <a:pPr algn="l"/>
            <a:endParaRPr lang="en-US" sz="2800" b="1" dirty="0">
              <a:solidFill>
                <a:srgbClr val="000000"/>
              </a:solidFill>
              <a:latin typeface="system-ui"/>
            </a:endParaRPr>
          </a:p>
          <a:p>
            <a:pPr algn="l"/>
            <a:r>
              <a:rPr lang="en-US" sz="2800" i="0" dirty="0">
                <a:solidFill>
                  <a:srgbClr val="000000"/>
                </a:solidFill>
                <a:effectLst/>
                <a:latin typeface="system-ui"/>
              </a:rPr>
              <a:t>Samuel </a:t>
            </a:r>
            <a:r>
              <a:rPr lang="en-US" sz="2800" i="0" dirty="0" err="1">
                <a:solidFill>
                  <a:srgbClr val="000000"/>
                </a:solidFill>
                <a:effectLst/>
                <a:latin typeface="system-ui"/>
              </a:rPr>
              <a:t>atribuye</a:t>
            </a:r>
            <a:r>
              <a:rPr lang="en-US" sz="280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80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8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i="0" dirty="0" err="1">
                <a:solidFill>
                  <a:srgbClr val="000000"/>
                </a:solidFill>
                <a:effectLst/>
                <a:latin typeface="system-ui"/>
              </a:rPr>
              <a:t>toda</a:t>
            </a:r>
            <a:r>
              <a:rPr lang="en-US" sz="28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i="0" dirty="0" err="1">
                <a:solidFill>
                  <a:srgbClr val="000000"/>
                </a:solidFill>
                <a:effectLst/>
                <a:latin typeface="system-ui"/>
              </a:rPr>
              <a:t>ayuda</a:t>
            </a:r>
            <a:r>
              <a:rPr lang="en-US" sz="280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800" i="0" dirty="0" err="1">
                <a:solidFill>
                  <a:srgbClr val="000000"/>
                </a:solidFill>
                <a:effectLst/>
                <a:latin typeface="system-ui"/>
              </a:rPr>
              <a:t>recibida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honra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y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glorifica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Jehová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como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autor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de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todo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bien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recibido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no a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otro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solo a El.</a:t>
            </a:r>
          </a:p>
          <a:p>
            <a:pPr algn="l"/>
            <a:endParaRPr lang="en-US" sz="280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800" dirty="0">
                <a:solidFill>
                  <a:srgbClr val="000000"/>
                </a:solidFill>
                <a:latin typeface="system-ui"/>
              </a:rPr>
              <a:t>Dios es un Dios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celoso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, que no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comparte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</a:t>
            </a:r>
            <a:r>
              <a:rPr lang="en-US" sz="2800" dirty="0" err="1">
                <a:solidFill>
                  <a:srgbClr val="000000"/>
                </a:solidFill>
                <a:latin typeface="system-ui"/>
              </a:rPr>
              <a:t>su</a:t>
            </a:r>
            <a:r>
              <a:rPr lang="en-US" sz="2800" dirty="0">
                <a:solidFill>
                  <a:srgbClr val="000000"/>
                </a:solidFill>
                <a:latin typeface="system-ui"/>
              </a:rPr>
              <a:t> gloria. </a:t>
            </a:r>
            <a:r>
              <a:rPr lang="en-US" sz="3600" b="1" dirty="0">
                <a:solidFill>
                  <a:srgbClr val="000000"/>
                </a:solidFill>
                <a:latin typeface="system-ui"/>
              </a:rPr>
              <a:t>*</a:t>
            </a:r>
            <a:endParaRPr lang="en-US" sz="3600" b="1" i="0" dirty="0">
              <a:solidFill>
                <a:srgbClr val="000000"/>
              </a:solidFill>
              <a:effectLst/>
              <a:latin typeface="system-ui"/>
            </a:endParaRPr>
          </a:p>
          <a:p>
            <a:endParaRPr lang="en-CL" sz="2200" dirty="0"/>
          </a:p>
        </p:txBody>
      </p:sp>
    </p:spTree>
    <p:extLst>
      <p:ext uri="{BB962C8B-B14F-4D97-AF65-F5344CB8AC3E}">
        <p14:creationId xmlns:p14="http://schemas.microsoft.com/office/powerpoint/2010/main" val="2426957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35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311ED20-5D70-D950-73A5-FC744670A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69334" y="203200"/>
            <a:ext cx="5013854" cy="6502400"/>
          </a:xfrm>
        </p:spPr>
        <p:txBody>
          <a:bodyPr>
            <a:noAutofit/>
          </a:bodyPr>
          <a:lstStyle/>
          <a:p>
            <a:r>
              <a:rPr lang="en-CL" sz="2800" dirty="0"/>
              <a:t>3 El derramar agua delante de Jehová (v.6) no tiene precedente como acto penitente en las escrituras, sólo se menciona algo similar en 2 Samuel 23:16.</a:t>
            </a:r>
          </a:p>
          <a:p>
            <a:r>
              <a:rPr lang="en-CL" sz="2800" dirty="0"/>
              <a:t>4 Silo fue asolado por los filisteos por lo que Samuel cita al pueblo en Mizpa, donde será nombrado rey Saúl.</a:t>
            </a:r>
          </a:p>
          <a:p>
            <a:r>
              <a:rPr lang="en-CL" sz="2800" dirty="0"/>
              <a:t>5 El término juzgar acá utilizado es similar al utilizado en Exodo 18, cuando Moisês juzgaba al pueblo y su suegro Jetro le aconsejó delegar la función de juzgar </a:t>
            </a:r>
            <a:r>
              <a:rPr lang="en-CL" sz="2800" b="1" dirty="0"/>
              <a:t>civilmente</a:t>
            </a:r>
            <a:r>
              <a:rPr lang="en-CL" sz="2800" dirty="0"/>
              <a:t> al pueblo.</a:t>
            </a:r>
          </a:p>
        </p:txBody>
      </p:sp>
    </p:spTree>
    <p:extLst>
      <p:ext uri="{BB962C8B-B14F-4D97-AF65-F5344CB8AC3E}">
        <p14:creationId xmlns:p14="http://schemas.microsoft.com/office/powerpoint/2010/main" val="1878760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>
            <a:alpha val="31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B69FCA54-CE1E-0537-22A0-6101CEF0FA2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183188" y="431165"/>
            <a:ext cx="6172200" cy="6046470"/>
          </a:xfr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437099-6779-4614-3BBB-CF7BDC5A3B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52400" y="0"/>
            <a:ext cx="5030788" cy="6663902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en-US" sz="1900" b="1" i="0" dirty="0">
                <a:solidFill>
                  <a:srgbClr val="000000"/>
                </a:solidFill>
                <a:effectLst/>
                <a:latin typeface="system-ui"/>
              </a:rPr>
              <a:t>1 Samuel 7:7-11</a:t>
            </a:r>
          </a:p>
          <a:p>
            <a:pPr algn="l"/>
            <a:endParaRPr lang="en-US" b="0" i="0" dirty="0">
              <a:solidFill>
                <a:srgbClr val="000000"/>
              </a:solidFill>
              <a:effectLst/>
              <a:latin typeface="system-ui"/>
            </a:endParaRPr>
          </a:p>
          <a:p>
            <a:pPr algn="l"/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7 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Cuando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oyeron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estaban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reunidos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subieron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príncipes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contra Israel; y al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oír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tuvieron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temor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8 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Entonces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dijeron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 a Samuel: No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ceses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clamar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nosotros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nuestro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Dios, para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nos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guarde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la mano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9 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Samuel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tomó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un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cordero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leche y lo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sacrificó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entero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holocausto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;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clamó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Samuel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por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Israel,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le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oyó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10 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aconteció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que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mientras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Samuel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sacrificaba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holocausto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llegaron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para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pelear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con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Israel. Mas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Jehová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tronó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aquel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día con gran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estruendo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sobre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atemorizó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fueron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vencidos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delante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Israel. </a:t>
            </a:r>
            <a:r>
              <a:rPr lang="en-US" sz="2400" b="1" i="0" baseline="30000" dirty="0">
                <a:solidFill>
                  <a:srgbClr val="000000"/>
                </a:solidFill>
                <a:effectLst/>
                <a:latin typeface="system-ui"/>
              </a:rPr>
              <a:t>11 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Y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saliendo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hijos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Israel de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Mizpa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siguieron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filisteos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,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hiriéndolos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hasta </a:t>
            </a:r>
            <a:r>
              <a:rPr lang="en-US" sz="2400" b="0" i="0" dirty="0" err="1">
                <a:solidFill>
                  <a:srgbClr val="000000"/>
                </a:solidFill>
                <a:effectLst/>
                <a:latin typeface="system-ui"/>
              </a:rPr>
              <a:t>abajo</a:t>
            </a:r>
            <a:r>
              <a:rPr lang="en-US" sz="2400" b="0" i="0" dirty="0">
                <a:solidFill>
                  <a:srgbClr val="000000"/>
                </a:solidFill>
                <a:effectLst/>
                <a:latin typeface="system-ui"/>
              </a:rPr>
              <a:t> de Bet-car.</a:t>
            </a:r>
          </a:p>
          <a:p>
            <a:endParaRPr lang="en-CL" dirty="0"/>
          </a:p>
        </p:txBody>
      </p:sp>
    </p:spTree>
    <p:extLst>
      <p:ext uri="{BB962C8B-B14F-4D97-AF65-F5344CB8AC3E}">
        <p14:creationId xmlns:p14="http://schemas.microsoft.com/office/powerpoint/2010/main" val="7123635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1380</TotalTime>
  <Words>2790</Words>
  <Application>Microsoft Macintosh PowerPoint</Application>
  <PresentationFormat>Widescreen</PresentationFormat>
  <Paragraphs>80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Calibri Light</vt:lpstr>
      <vt:lpstr>system-ui</vt:lpstr>
      <vt:lpstr>Office Theme</vt:lpstr>
      <vt:lpstr>   4ta Clase Cap 7-8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2da Clase Cap 1y2</dc:title>
  <dc:creator>Microsoft Office User</dc:creator>
  <cp:lastModifiedBy>Microsoft Office User</cp:lastModifiedBy>
  <cp:revision>17</cp:revision>
  <dcterms:created xsi:type="dcterms:W3CDTF">2025-08-13T00:03:31Z</dcterms:created>
  <dcterms:modified xsi:type="dcterms:W3CDTF">2025-09-07T00:32:36Z</dcterms:modified>
</cp:coreProperties>
</file>