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/>
  <p:notesSz cx="6858000" cy="9144000"/>
  <p:defaultTextStyle>
    <a:defPPr>
      <a:defRPr lang="en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43"/>
    <p:restoredTop sz="94679"/>
  </p:normalViewPr>
  <p:slideViewPr>
    <p:cSldViewPr snapToGrid="0">
      <p:cViewPr varScale="1">
        <p:scale>
          <a:sx n="92" d="100"/>
          <a:sy n="92" d="100"/>
        </p:scale>
        <p:origin x="200" y="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C7EDB-4ABE-ED84-A433-85F9ECAFCD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97D56D-0BCC-5094-083E-2121765001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3ABB3-E90B-D682-F32E-E96750275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14-09-25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DB78D-3C13-920A-DB85-3DED65EA2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ED964B-323F-8838-C720-69876250A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3257240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941CD-D35C-15D1-7FC1-99AF03E0F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548A3B-0D07-103B-A0AA-FCEA1B529A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005D3A-E45D-B5BE-65BB-05FAC27D3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14-09-25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718A5-48E1-B02F-E553-B34E59F9B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A97D3-8C87-5690-7C4A-4092A4962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879104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6992DD-8855-63AC-DDB3-CE95C56187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B18716-1607-D9AA-5312-F19BFD84D3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A4E99-5286-D84C-51E8-173DF3EB6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14-09-25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EA7A4-BBA0-A460-9B87-3A47E8009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ECF28-5FF6-60B8-F3AB-FDE2D3990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1536151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E2D19-0FCD-0D05-E100-5C2D6D264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26CF7-D731-ED10-FC68-B5B67DE2A2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290F08-FF73-EB4F-BDD0-8BCFA1ECB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14-09-25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11D921-6D1E-2955-6C75-072D7A055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2EC744-AB1D-D43F-3043-837DA64D1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2227600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ADD43-BC2D-8477-63C6-09C8EA1DF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1DE3D3-6F9A-882D-D08A-07154EF608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F960A7-AF46-46FE-7387-1780526F7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14-09-25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E981B6-3693-0AA2-97F2-28631FCA8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29E0C-DA3B-7921-2D0C-8C42FA2FA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587411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79EF1-B703-70E1-8737-7A4DEA4F1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9466A-5309-565B-95DB-5E8397AA3A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09E43C-E6C0-F5A2-43B6-E702A2E8A9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B89827-C633-A6FE-B0A4-83D3D6972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14-09-25</a:t>
            </a:fld>
            <a:endParaRPr lang="en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87B23C-3CD2-E84D-3C97-B5F3D5FCD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A9DA1E-4DC4-8965-E838-908F13C78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1951383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A2315-B8B3-B890-153B-56A5DAD8B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99354-7B4E-D895-703F-E0B889EE05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46E9ED-4C0E-4AC9-BFF4-8632CDB451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A115A7-6FC8-7167-8AD7-8833283F0F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28BA2F-2D55-BF46-DAC3-9326E6CA57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93CB5E-AEBA-7993-EC1D-235E1E609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14-09-25</a:t>
            </a:fld>
            <a:endParaRPr lang="en-C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E0B6F4-EEC0-2B30-A732-916029BE0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4CC619-511D-FE73-033E-ECC7AC4EA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3157392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1E862-9925-83EB-43BB-6F1293CC8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5D39A7-48C7-12BD-AD1B-C75E90335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14-09-25</a:t>
            </a:fld>
            <a:endParaRPr lang="en-C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8A708B-2566-94C1-E754-C34CDDC58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08AD26-4370-89F9-F152-8E7EE2C7D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3004817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B274B8-3AE9-F499-E6E1-D195ECE5D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14-09-25</a:t>
            </a:fld>
            <a:endParaRPr lang="en-C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C7431E-6FD0-48CB-5C9C-590BF23F7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8F1824-C3C4-90AB-9A9D-6FEA292B0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650023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DF6EF-FFE2-FAE2-13ED-D8F309317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BEDDD-5A48-8F85-AF91-9C2180F2B0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35B49E-9DEE-11C4-A171-9A2D6378E3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A4C700-C97D-56BE-B915-AD923079B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14-09-25</a:t>
            </a:fld>
            <a:endParaRPr lang="en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4B76AF-171E-7B2D-0BBC-69CD10C28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00CD8A-C772-6C9C-5F59-6B1A3DD9A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443208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DC008-FC50-6E6E-33FE-4FA89F067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B89A97-9DE5-4E7E-DBB5-EF90AD87EF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347C96-4762-46D5-8D80-1BA5B3B302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7D8E14-2529-52DA-AC5D-1E5A94324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14-09-25</a:t>
            </a:fld>
            <a:endParaRPr lang="en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C45E4-0A6B-55A2-8791-0400152B6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91F551-4921-F998-8127-E7F56168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1611583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F5A50D-D26D-F188-63FB-5E134642C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78FF6B-78CA-A29F-F701-88A68CEEE9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7B306-AD9B-03DE-78D6-68A4C18343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4EB75-1E67-4541-A753-FD50DCA8D037}" type="datetimeFigureOut">
              <a:rPr lang="en-CL" smtClean="0"/>
              <a:t>14-09-25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F7346A-5179-0DF1-6C71-7A3ABBB865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3277CF-9AF3-62C6-9EED-6623763751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41754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1%20Samuel%2010&amp;version=RVR1960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0C7DACB-01A5-F6A5-0661-1B5DDACB9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282"/>
            <a:ext cx="10515600" cy="1037968"/>
          </a:xfrm>
        </p:spPr>
        <p:txBody>
          <a:bodyPr/>
          <a:lstStyle/>
          <a:p>
            <a:r>
              <a:rPr lang="en-CL" dirty="0"/>
              <a:t>			</a:t>
            </a:r>
            <a:r>
              <a:rPr lang="en-CL" sz="6000" b="1" i="1" dirty="0"/>
              <a:t>4ta Clase Cap 9-10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AF23D88-4AE5-7398-4E98-FF2D858883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3827" y="1186250"/>
            <a:ext cx="10194324" cy="5523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745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>
            <a:alpha val="3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C3B19BC-2B31-AE68-C61A-5736B7F8AE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1673" y="152400"/>
            <a:ext cx="5555671" cy="6483927"/>
          </a:xfrm>
        </p:spPr>
        <p:txBody>
          <a:bodyPr>
            <a:noAutofit/>
          </a:bodyPr>
          <a:lstStyle/>
          <a:p>
            <a:pPr algn="l"/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Samuel 10:1</a:t>
            </a:r>
          </a:p>
          <a:p>
            <a:pPr algn="l"/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10 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Tomando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Samuel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redoma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aceite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la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derramó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cabeza, y lo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besó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y le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: ¿No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ha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ungido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príncipe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pueblo Israel?</a:t>
            </a:r>
          </a:p>
          <a:p>
            <a:r>
              <a:rPr lang="en-CL" sz="2400" dirty="0"/>
              <a:t>El ungimiento es el nombre dada a la costumbre de aplicar aceite puro o perfumado ( Ex 30:22ss ) sobre personas o cosas.  Comúnmente la referencia es el ungimiento de reyes y sacerdotes ( 1 Reyes 19:16 ). Principalmente se usaba aceite de oliva.</a:t>
            </a:r>
          </a:p>
          <a:p>
            <a:r>
              <a:rPr lang="en-CL" sz="2400" dirty="0"/>
              <a:t>Samuel ungió a Saúl y el Espíritu de Jehová vino sobre El ( v.10 ). </a:t>
            </a:r>
          </a:p>
          <a:p>
            <a:r>
              <a:rPr lang="en-CL" sz="2400" dirty="0"/>
              <a:t>Por lo anterior se deduce que el ungir con aceite simboliza la venida del Espíritu Santo sobre los siervos del Señor para capacitarlos para su obra.    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ABB70EC-EAC2-1CF9-3A64-2B420BE1F1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0" y="374073"/>
            <a:ext cx="5874327" cy="6262254"/>
          </a:xfrm>
        </p:spPr>
      </p:pic>
    </p:spTree>
    <p:extLst>
      <p:ext uri="{BB962C8B-B14F-4D97-AF65-F5344CB8AC3E}">
        <p14:creationId xmlns:p14="http://schemas.microsoft.com/office/powerpoint/2010/main" val="3426597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0B22DDE-9F62-74C5-8E19-91D7581DCD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43600" y="237067"/>
            <a:ext cx="6079065" cy="6451600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2621B5-3486-FDF9-7D6F-6E001883A7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9334" y="237067"/>
            <a:ext cx="5571066" cy="6451600"/>
          </a:xfrm>
        </p:spPr>
        <p:txBody>
          <a:bodyPr>
            <a:noAutofit/>
          </a:bodyPr>
          <a:lstStyle/>
          <a:p>
            <a:r>
              <a:rPr lang="en-US" sz="2400" b="0" i="0" dirty="0">
                <a:solidFill>
                  <a:srgbClr val="001D35"/>
                </a:solidFill>
                <a:effectLst/>
                <a:latin typeface="Google Sans"/>
              </a:rPr>
              <a:t>La palabra </a:t>
            </a:r>
            <a:r>
              <a:rPr lang="en-US" sz="2400" b="0" i="0" dirty="0" err="1">
                <a:solidFill>
                  <a:srgbClr val="001D35"/>
                </a:solidFill>
                <a:effectLst/>
                <a:latin typeface="Google Sans"/>
              </a:rPr>
              <a:t>hebrea</a:t>
            </a:r>
            <a:r>
              <a:rPr lang="en-US" sz="2400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US" sz="2400" b="0" i="0" dirty="0" err="1">
                <a:solidFill>
                  <a:srgbClr val="001D35"/>
                </a:solidFill>
                <a:effectLst/>
                <a:latin typeface="Google Sans"/>
              </a:rPr>
              <a:t>Māšīaḥ</a:t>
            </a:r>
            <a:r>
              <a:rPr lang="en-US" sz="2400" b="0" i="0" dirty="0">
                <a:solidFill>
                  <a:srgbClr val="001D35"/>
                </a:solidFill>
                <a:effectLst/>
                <a:latin typeface="Google Sans"/>
              </a:rPr>
              <a:t> es la </a:t>
            </a:r>
            <a:r>
              <a:rPr lang="en-US" sz="2400" b="0" i="0" dirty="0" err="1">
                <a:solidFill>
                  <a:srgbClr val="001D35"/>
                </a:solidFill>
                <a:effectLst/>
                <a:latin typeface="Google Sans"/>
              </a:rPr>
              <a:t>raíz</a:t>
            </a:r>
            <a:r>
              <a:rPr lang="en-US" sz="2400" b="0" i="0" dirty="0">
                <a:solidFill>
                  <a:srgbClr val="001D35"/>
                </a:solidFill>
                <a:effectLst/>
                <a:latin typeface="Google Sans"/>
              </a:rPr>
              <a:t> que </a:t>
            </a:r>
            <a:r>
              <a:rPr lang="en-US" sz="2400" b="0" i="0" dirty="0" err="1">
                <a:solidFill>
                  <a:srgbClr val="001D35"/>
                </a:solidFill>
                <a:effectLst/>
                <a:latin typeface="Google Sans"/>
              </a:rPr>
              <a:t>significa</a:t>
            </a:r>
            <a:r>
              <a:rPr lang="en-US" sz="2400" b="0" i="0" dirty="0">
                <a:solidFill>
                  <a:srgbClr val="001D35"/>
                </a:solidFill>
                <a:effectLst/>
                <a:latin typeface="Google Sans"/>
              </a:rPr>
              <a:t> "</a:t>
            </a:r>
            <a:r>
              <a:rPr lang="en-US" sz="2400" b="0" i="0" dirty="0" err="1">
                <a:solidFill>
                  <a:srgbClr val="001D35"/>
                </a:solidFill>
                <a:effectLst/>
                <a:latin typeface="Google Sans"/>
              </a:rPr>
              <a:t>ungir</a:t>
            </a:r>
            <a:r>
              <a:rPr lang="en-US" sz="2400" b="0" i="0" dirty="0">
                <a:solidFill>
                  <a:srgbClr val="001D35"/>
                </a:solidFill>
                <a:effectLst/>
                <a:latin typeface="Google Sans"/>
              </a:rPr>
              <a:t>”, </a:t>
            </a:r>
            <a:r>
              <a:rPr lang="en-US" sz="2400" b="0" i="0" dirty="0" err="1">
                <a:solidFill>
                  <a:srgbClr val="001D35"/>
                </a:solidFill>
                <a:effectLst/>
                <a:latin typeface="Google Sans"/>
              </a:rPr>
              <a:t>utilizada</a:t>
            </a:r>
            <a:r>
              <a:rPr lang="en-US" sz="2400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US" sz="2400" b="0" i="0" dirty="0" err="1">
                <a:solidFill>
                  <a:srgbClr val="001D35"/>
                </a:solidFill>
                <a:effectLst/>
                <a:latin typeface="Google Sans"/>
              </a:rPr>
              <a:t>en</a:t>
            </a:r>
            <a:r>
              <a:rPr lang="en-US" sz="2400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US" sz="2400" b="0" i="0" dirty="0" err="1">
                <a:solidFill>
                  <a:srgbClr val="001D35"/>
                </a:solidFill>
                <a:effectLst/>
                <a:latin typeface="Google Sans"/>
              </a:rPr>
              <a:t>el</a:t>
            </a:r>
            <a:r>
              <a:rPr lang="en-US" sz="2400" b="0" i="0" dirty="0">
                <a:solidFill>
                  <a:srgbClr val="001D35"/>
                </a:solidFill>
                <a:effectLst/>
                <a:latin typeface="Google Sans"/>
              </a:rPr>
              <a:t> AT </a:t>
            </a:r>
            <a:r>
              <a:rPr lang="en-US" sz="2400" b="0" i="0" dirty="0" err="1">
                <a:solidFill>
                  <a:srgbClr val="001D35"/>
                </a:solidFill>
                <a:effectLst/>
                <a:latin typeface="Google Sans"/>
              </a:rPr>
              <a:t>mayoritariamente</a:t>
            </a:r>
            <a:r>
              <a:rPr lang="en-US" sz="2400" b="0" i="0" dirty="0">
                <a:solidFill>
                  <a:srgbClr val="001D35"/>
                </a:solidFill>
                <a:effectLst/>
                <a:latin typeface="Google Sans"/>
              </a:rPr>
              <a:t>. De </a:t>
            </a:r>
            <a:r>
              <a:rPr lang="en-US" sz="2400" b="0" i="0" dirty="0" err="1">
                <a:solidFill>
                  <a:srgbClr val="001D35"/>
                </a:solidFill>
                <a:effectLst/>
                <a:latin typeface="Google Sans"/>
              </a:rPr>
              <a:t>esta</a:t>
            </a:r>
            <a:r>
              <a:rPr lang="en-US" sz="2400" b="0" i="0" dirty="0">
                <a:solidFill>
                  <a:srgbClr val="001D35"/>
                </a:solidFill>
                <a:effectLst/>
                <a:latin typeface="Google Sans"/>
              </a:rPr>
              <a:t> palabra </a:t>
            </a:r>
            <a:r>
              <a:rPr lang="en-US" sz="2400" b="0" i="0" dirty="0" err="1">
                <a:solidFill>
                  <a:srgbClr val="001D35"/>
                </a:solidFill>
                <a:effectLst/>
                <a:latin typeface="Google Sans"/>
              </a:rPr>
              <a:t>deriva</a:t>
            </a:r>
            <a:r>
              <a:rPr lang="en-US" sz="2400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US" sz="2400" b="0" i="0" dirty="0" err="1">
                <a:solidFill>
                  <a:srgbClr val="001D35"/>
                </a:solidFill>
                <a:effectLst/>
                <a:latin typeface="Google Sans"/>
              </a:rPr>
              <a:t>Mesías</a:t>
            </a:r>
            <a:r>
              <a:rPr lang="en-US" sz="2400" b="0" i="0" dirty="0">
                <a:solidFill>
                  <a:srgbClr val="001D35"/>
                </a:solidFill>
                <a:effectLst/>
                <a:latin typeface="Google Sans"/>
              </a:rPr>
              <a:t>, </a:t>
            </a:r>
            <a:r>
              <a:rPr lang="en-US" sz="2400" b="0" i="0" dirty="0" err="1">
                <a:solidFill>
                  <a:srgbClr val="001D35"/>
                </a:solidFill>
                <a:effectLst/>
                <a:latin typeface="Google Sans"/>
              </a:rPr>
              <a:t>el</a:t>
            </a:r>
            <a:r>
              <a:rPr lang="en-US" sz="2400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US" sz="2400" b="0" i="0" dirty="0" err="1">
                <a:solidFill>
                  <a:srgbClr val="001D35"/>
                </a:solidFill>
                <a:effectLst/>
                <a:latin typeface="Google Sans"/>
              </a:rPr>
              <a:t>Ungido</a:t>
            </a:r>
            <a:r>
              <a:rPr lang="en-US" sz="2400" b="0" i="0" dirty="0">
                <a:solidFill>
                  <a:srgbClr val="001D35"/>
                </a:solidFill>
                <a:effectLst/>
                <a:latin typeface="Google Sans"/>
              </a:rPr>
              <a:t> de Dios. ( </a:t>
            </a:r>
            <a:r>
              <a:rPr lang="en-US" sz="2400" b="1" i="0" dirty="0">
                <a:solidFill>
                  <a:srgbClr val="001D35"/>
                </a:solidFill>
                <a:effectLst/>
                <a:latin typeface="Google Sans"/>
              </a:rPr>
              <a:t>Sal 45:7, Dan 9:25s </a:t>
            </a:r>
            <a:r>
              <a:rPr lang="en-US" sz="2400" b="0" i="0" dirty="0">
                <a:solidFill>
                  <a:srgbClr val="001D35"/>
                </a:solidFill>
                <a:effectLst/>
                <a:latin typeface="Google Sans"/>
              </a:rPr>
              <a:t>)</a:t>
            </a:r>
          </a:p>
          <a:p>
            <a:r>
              <a:rPr lang="en-US" sz="2400" dirty="0" err="1">
                <a:solidFill>
                  <a:srgbClr val="001D35"/>
                </a:solidFill>
                <a:latin typeface="Google Sans"/>
              </a:rPr>
              <a:t>En</a:t>
            </a:r>
            <a:r>
              <a:rPr lang="en-US" sz="24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400" b="1" dirty="0">
                <a:solidFill>
                  <a:srgbClr val="001D35"/>
                </a:solidFill>
                <a:latin typeface="Google Sans"/>
              </a:rPr>
              <a:t>Isaias 61:1 </a:t>
            </a:r>
            <a:r>
              <a:rPr lang="en-US" sz="2400" dirty="0">
                <a:solidFill>
                  <a:srgbClr val="001D35"/>
                </a:solidFill>
                <a:latin typeface="Google Sans"/>
              </a:rPr>
              <a:t>se relata la </a:t>
            </a:r>
            <a:r>
              <a:rPr lang="en-US" sz="2400" dirty="0" err="1">
                <a:solidFill>
                  <a:srgbClr val="001D35"/>
                </a:solidFill>
                <a:latin typeface="Google Sans"/>
              </a:rPr>
              <a:t>profecia</a:t>
            </a:r>
            <a:r>
              <a:rPr lang="en-US" sz="24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400" dirty="0" err="1">
                <a:solidFill>
                  <a:srgbClr val="001D35"/>
                </a:solidFill>
                <a:latin typeface="Google Sans"/>
              </a:rPr>
              <a:t>sobre</a:t>
            </a:r>
            <a:r>
              <a:rPr lang="en-US" sz="24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400" dirty="0" err="1">
                <a:solidFill>
                  <a:srgbClr val="001D35"/>
                </a:solidFill>
                <a:latin typeface="Google Sans"/>
              </a:rPr>
              <a:t>el</a:t>
            </a:r>
            <a:r>
              <a:rPr lang="en-US" sz="24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400" dirty="0" err="1">
                <a:solidFill>
                  <a:srgbClr val="001D35"/>
                </a:solidFill>
                <a:latin typeface="Google Sans"/>
              </a:rPr>
              <a:t>Ungido</a:t>
            </a:r>
            <a:r>
              <a:rPr lang="en-US" sz="2400" dirty="0">
                <a:solidFill>
                  <a:srgbClr val="001D35"/>
                </a:solidFill>
                <a:latin typeface="Google Sans"/>
              </a:rPr>
              <a:t>, </a:t>
            </a:r>
            <a:r>
              <a:rPr lang="en-US" sz="2400" dirty="0" err="1">
                <a:solidFill>
                  <a:srgbClr val="001D35"/>
                </a:solidFill>
                <a:latin typeface="Google Sans"/>
              </a:rPr>
              <a:t>profecía</a:t>
            </a:r>
            <a:r>
              <a:rPr lang="en-US" sz="24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400" dirty="0" err="1">
                <a:solidFill>
                  <a:srgbClr val="001D35"/>
                </a:solidFill>
                <a:latin typeface="Google Sans"/>
              </a:rPr>
              <a:t>cumplida</a:t>
            </a:r>
            <a:r>
              <a:rPr lang="en-US" sz="24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400" dirty="0" err="1">
                <a:solidFill>
                  <a:srgbClr val="001D35"/>
                </a:solidFill>
                <a:latin typeface="Google Sans"/>
              </a:rPr>
              <a:t>en</a:t>
            </a:r>
            <a:r>
              <a:rPr lang="en-US" sz="24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400" dirty="0" err="1">
                <a:solidFill>
                  <a:srgbClr val="001D35"/>
                </a:solidFill>
                <a:latin typeface="Google Sans"/>
              </a:rPr>
              <a:t>el</a:t>
            </a:r>
            <a:r>
              <a:rPr lang="en-US" sz="24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sz="2400" dirty="0" err="1">
                <a:solidFill>
                  <a:srgbClr val="001D35"/>
                </a:solidFill>
                <a:latin typeface="Google Sans"/>
              </a:rPr>
              <a:t>bautismo</a:t>
            </a:r>
            <a:r>
              <a:rPr lang="en-US" sz="2400" dirty="0">
                <a:solidFill>
                  <a:srgbClr val="001D35"/>
                </a:solidFill>
                <a:latin typeface="Google Sans"/>
              </a:rPr>
              <a:t> de Jesús </a:t>
            </a:r>
            <a:r>
              <a:rPr lang="en-US" sz="2400" b="0" i="0" dirty="0" err="1">
                <a:solidFill>
                  <a:srgbClr val="001D35"/>
                </a:solidFill>
                <a:effectLst/>
                <a:latin typeface="Google Sans"/>
              </a:rPr>
              <a:t>donde</a:t>
            </a:r>
            <a:r>
              <a:rPr lang="en-US" sz="2400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US" sz="2400" b="0" i="0" dirty="0" err="1">
                <a:solidFill>
                  <a:srgbClr val="001D35"/>
                </a:solidFill>
                <a:effectLst/>
                <a:latin typeface="Google Sans"/>
              </a:rPr>
              <a:t>el</a:t>
            </a:r>
            <a:r>
              <a:rPr lang="en-US" sz="2400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US" sz="2400" b="0" i="0" dirty="0" err="1">
                <a:solidFill>
                  <a:srgbClr val="001D35"/>
                </a:solidFill>
                <a:effectLst/>
                <a:latin typeface="Google Sans"/>
              </a:rPr>
              <a:t>Espíritu</a:t>
            </a:r>
            <a:r>
              <a:rPr lang="en-US" sz="2400" b="0" i="0" dirty="0">
                <a:solidFill>
                  <a:srgbClr val="001D35"/>
                </a:solidFill>
                <a:effectLst/>
                <a:latin typeface="Google Sans"/>
              </a:rPr>
              <a:t> Santo vino </a:t>
            </a:r>
            <a:r>
              <a:rPr lang="en-US" sz="2400" b="0" i="0" dirty="0" err="1">
                <a:solidFill>
                  <a:srgbClr val="001D35"/>
                </a:solidFill>
                <a:effectLst/>
                <a:latin typeface="Google Sans"/>
              </a:rPr>
              <a:t>sobre</a:t>
            </a:r>
            <a:r>
              <a:rPr lang="en-US" sz="2400" b="0" i="0" dirty="0">
                <a:solidFill>
                  <a:srgbClr val="001D35"/>
                </a:solidFill>
                <a:effectLst/>
                <a:latin typeface="Google Sans"/>
              </a:rPr>
              <a:t> El </a:t>
            </a:r>
            <a:r>
              <a:rPr lang="en-US" sz="2400" b="0" i="0" dirty="0" err="1">
                <a:solidFill>
                  <a:srgbClr val="001D35"/>
                </a:solidFill>
                <a:effectLst/>
                <a:latin typeface="Google Sans"/>
              </a:rPr>
              <a:t>visiblemente</a:t>
            </a:r>
            <a:r>
              <a:rPr lang="en-US" sz="2400" b="0" i="0" dirty="0">
                <a:solidFill>
                  <a:srgbClr val="001D35"/>
                </a:solidFill>
                <a:effectLst/>
                <a:latin typeface="Google Sans"/>
              </a:rPr>
              <a:t>, al </a:t>
            </a:r>
            <a:r>
              <a:rPr lang="en-US" sz="2400" b="0" i="0" dirty="0" err="1">
                <a:solidFill>
                  <a:srgbClr val="001D35"/>
                </a:solidFill>
                <a:effectLst/>
                <a:latin typeface="Google Sans"/>
              </a:rPr>
              <a:t>inicio</a:t>
            </a:r>
            <a:r>
              <a:rPr lang="en-US" sz="2400" b="0" i="0" dirty="0">
                <a:solidFill>
                  <a:srgbClr val="001D35"/>
                </a:solidFill>
                <a:effectLst/>
                <a:latin typeface="Google Sans"/>
              </a:rPr>
              <a:t> de </a:t>
            </a:r>
            <a:r>
              <a:rPr lang="en-US" sz="2400" b="0" i="0" dirty="0" err="1">
                <a:solidFill>
                  <a:srgbClr val="001D35"/>
                </a:solidFill>
                <a:effectLst/>
                <a:latin typeface="Google Sans"/>
              </a:rPr>
              <a:t>su</a:t>
            </a:r>
            <a:r>
              <a:rPr lang="en-US" sz="2400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US" sz="2400" b="0" i="0" dirty="0" err="1">
                <a:solidFill>
                  <a:srgbClr val="001D35"/>
                </a:solidFill>
                <a:effectLst/>
                <a:latin typeface="Google Sans"/>
              </a:rPr>
              <a:t>ministerio</a:t>
            </a:r>
            <a:r>
              <a:rPr lang="en-US" sz="2400" b="0" i="0" dirty="0">
                <a:solidFill>
                  <a:srgbClr val="001D35"/>
                </a:solidFill>
                <a:effectLst/>
                <a:latin typeface="Google Sans"/>
              </a:rPr>
              <a:t>, y </a:t>
            </a:r>
            <a:r>
              <a:rPr lang="en-US" sz="2400" b="0" i="0" dirty="0" err="1">
                <a:solidFill>
                  <a:srgbClr val="001D35"/>
                </a:solidFill>
                <a:effectLst/>
                <a:latin typeface="Google Sans"/>
              </a:rPr>
              <a:t>ratificado</a:t>
            </a:r>
            <a:r>
              <a:rPr lang="en-US" sz="2400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US" sz="2400" b="0" i="0" dirty="0" err="1">
                <a:solidFill>
                  <a:srgbClr val="001D35"/>
                </a:solidFill>
                <a:effectLst/>
                <a:latin typeface="Google Sans"/>
              </a:rPr>
              <a:t>en</a:t>
            </a:r>
            <a:r>
              <a:rPr lang="en-US" sz="2400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US" sz="2400" b="1" i="0" dirty="0">
                <a:solidFill>
                  <a:srgbClr val="001D35"/>
                </a:solidFill>
                <a:effectLst/>
                <a:latin typeface="Google Sans"/>
              </a:rPr>
              <a:t>Luc 4:16-21.</a:t>
            </a:r>
          </a:p>
          <a:p>
            <a:endParaRPr lang="en-CL" sz="2400" dirty="0"/>
          </a:p>
          <a:p>
            <a:r>
              <a:rPr lang="en-CL" sz="2400" dirty="0"/>
              <a:t>Es interesante que en el v.1 del cap.10 Dios lo unge como príncipe, o rey, sobre </a:t>
            </a:r>
            <a:r>
              <a:rPr lang="en-CL" sz="2400" b="1" dirty="0"/>
              <a:t>su</a:t>
            </a:r>
            <a:r>
              <a:rPr lang="en-CL" sz="2400" dirty="0"/>
              <a:t> pueblo Israel. El pueblo era de Jehová y siendo Saúl rey, Israel seguía siendo de Jehová.</a:t>
            </a:r>
          </a:p>
        </p:txBody>
      </p:sp>
    </p:spTree>
    <p:extLst>
      <p:ext uri="{BB962C8B-B14F-4D97-AF65-F5344CB8AC3E}">
        <p14:creationId xmlns:p14="http://schemas.microsoft.com/office/powerpoint/2010/main" val="3253255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EF84358-5AE8-0B1E-3E65-A5B7F2C109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65335" y="338667"/>
            <a:ext cx="5740397" cy="6197600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CC1A47-A55F-AEEC-0D37-299E029348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6267" y="338667"/>
            <a:ext cx="5740399" cy="61976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Samuel 10:7-9</a:t>
            </a:r>
          </a:p>
          <a:p>
            <a:pPr algn="l"/>
            <a:endParaRPr lang="en-US" sz="2800" b="1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7 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hayan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sucedido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estas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señales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haz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lo que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viniere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 la mano,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Dios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contigo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8 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Luego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bajarás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 Gilgal;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descenderé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ti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ofrecer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holocaustos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sacrificar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ofrendas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paz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Espera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siete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días, hasta que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venga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ti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enseñe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lo que has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hacer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9 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Aconteció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luego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que al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volver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espalda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apartarse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Samuel, le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mudó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Dios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corazón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todas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estas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señales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acontecieron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aquel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día.</a:t>
            </a:r>
          </a:p>
          <a:p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37250517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EF84358-5AE8-0B1E-3E65-A5B7F2C109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65335" y="338667"/>
            <a:ext cx="5740397" cy="6197600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CC1A47-A55F-AEEC-0D37-299E029348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6269" y="321733"/>
            <a:ext cx="5740397" cy="6485467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anticipado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Samuel se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cumple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sirviendo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confirmación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dicho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Samuel,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tal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es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que al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encontrarse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tío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menciona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de Samuel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pero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no del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mensaje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relación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4400" b="0" i="0" dirty="0" err="1">
                <a:solidFill>
                  <a:srgbClr val="000000"/>
                </a:solidFill>
                <a:effectLst/>
                <a:latin typeface="system-ui"/>
              </a:rPr>
              <a:t>reino</a:t>
            </a:r>
            <a:r>
              <a:rPr lang="en-US" sz="4400" b="0" i="0" dirty="0">
                <a:solidFill>
                  <a:srgbClr val="000000"/>
                </a:solidFill>
                <a:effectLst/>
                <a:latin typeface="system-ui"/>
              </a:rPr>
              <a:t> ( 14-16 ).</a:t>
            </a:r>
          </a:p>
          <a:p>
            <a:endParaRPr lang="en-US" sz="3600" b="1" dirty="0">
              <a:solidFill>
                <a:srgbClr val="000000"/>
              </a:solidFill>
              <a:effectLst/>
              <a:latin typeface="system-ui"/>
            </a:endParaRPr>
          </a:p>
          <a:p>
            <a:endParaRPr lang="en-US" sz="3300" b="1" dirty="0">
              <a:solidFill>
                <a:srgbClr val="000000"/>
              </a:solidFill>
              <a:effectLst/>
              <a:latin typeface="system-ui"/>
            </a:endParaRPr>
          </a:p>
          <a:p>
            <a:r>
              <a:rPr lang="en-US" sz="4700" b="1" dirty="0">
                <a:solidFill>
                  <a:srgbClr val="000000"/>
                </a:solidFill>
                <a:effectLst/>
                <a:latin typeface="system-ui"/>
              </a:rPr>
              <a:t>1 Samuel 10:17-19</a:t>
            </a:r>
          </a:p>
          <a:p>
            <a:pPr algn="l"/>
            <a:r>
              <a:rPr lang="en-US" sz="5900" b="1" i="0" baseline="30000" dirty="0">
                <a:solidFill>
                  <a:srgbClr val="000000"/>
                </a:solidFill>
                <a:effectLst/>
                <a:latin typeface="system-ui"/>
              </a:rPr>
              <a:t>17 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Después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Samuel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convocó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al pueblo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Mizpa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, </a:t>
            </a:r>
            <a:r>
              <a:rPr lang="en-US" sz="5900" b="1" i="0" baseline="30000" dirty="0">
                <a:solidFill>
                  <a:srgbClr val="000000"/>
                </a:solidFill>
                <a:effectLst/>
                <a:latin typeface="system-ui"/>
              </a:rPr>
              <a:t>18 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de Israel: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ha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dicho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Dios de Israel: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saqué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a Israel de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Egipto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os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libré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de mano de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egipcios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, y de mano de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reinos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os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afligieron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5900" b="1" i="0" baseline="30000" dirty="0">
                <a:solidFill>
                  <a:srgbClr val="000000"/>
                </a:solidFill>
                <a:effectLst/>
                <a:latin typeface="system-ui"/>
              </a:rPr>
              <a:t>19 </a:t>
            </a:r>
            <a:r>
              <a:rPr lang="en-US" sz="5900" b="1" i="0" dirty="0">
                <a:solidFill>
                  <a:srgbClr val="000000"/>
                </a:solidFill>
                <a:effectLst/>
                <a:latin typeface="system-ui"/>
              </a:rPr>
              <a:t>Pero </a:t>
            </a:r>
            <a:r>
              <a:rPr lang="en-US" sz="5900" b="1" i="0" dirty="0" err="1">
                <a:solidFill>
                  <a:srgbClr val="000000"/>
                </a:solidFill>
                <a:effectLst/>
                <a:latin typeface="system-ui"/>
              </a:rPr>
              <a:t>vosotros</a:t>
            </a:r>
            <a:r>
              <a:rPr lang="en-US" sz="59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900" b="1" i="0" dirty="0" err="1">
                <a:solidFill>
                  <a:srgbClr val="000000"/>
                </a:solidFill>
                <a:effectLst/>
                <a:latin typeface="system-ui"/>
              </a:rPr>
              <a:t>habéis</a:t>
            </a:r>
            <a:r>
              <a:rPr lang="en-US" sz="59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900" b="1" i="0" dirty="0" err="1">
                <a:solidFill>
                  <a:srgbClr val="000000"/>
                </a:solidFill>
                <a:effectLst/>
                <a:latin typeface="system-ui"/>
              </a:rPr>
              <a:t>desechado</a:t>
            </a:r>
            <a:r>
              <a:rPr lang="en-US" sz="5900" b="1" i="0" dirty="0">
                <a:solidFill>
                  <a:srgbClr val="000000"/>
                </a:solidFill>
                <a:effectLst/>
                <a:latin typeface="system-ui"/>
              </a:rPr>
              <a:t> hoy a </a:t>
            </a:r>
            <a:r>
              <a:rPr lang="en-US" sz="5900" b="1" i="0" dirty="0" err="1">
                <a:solidFill>
                  <a:srgbClr val="000000"/>
                </a:solidFill>
                <a:effectLst/>
                <a:latin typeface="system-ui"/>
              </a:rPr>
              <a:t>vuestro</a:t>
            </a:r>
            <a:r>
              <a:rPr lang="en-US" sz="5900" b="1" i="0" dirty="0">
                <a:solidFill>
                  <a:srgbClr val="000000"/>
                </a:solidFill>
                <a:effectLst/>
                <a:latin typeface="system-ui"/>
              </a:rPr>
              <a:t> Dios, que </a:t>
            </a:r>
            <a:r>
              <a:rPr lang="en-US" sz="5900" b="1" i="0" dirty="0" err="1">
                <a:solidFill>
                  <a:srgbClr val="000000"/>
                </a:solidFill>
                <a:effectLst/>
                <a:latin typeface="system-ui"/>
              </a:rPr>
              <a:t>os</a:t>
            </a:r>
            <a:r>
              <a:rPr lang="en-US" sz="59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900" b="1" i="0" dirty="0" err="1">
                <a:solidFill>
                  <a:srgbClr val="000000"/>
                </a:solidFill>
                <a:effectLst/>
                <a:latin typeface="system-ui"/>
              </a:rPr>
              <a:t>guarda</a:t>
            </a:r>
            <a:r>
              <a:rPr lang="en-US" sz="5900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900" b="1" i="0" dirty="0" err="1">
                <a:solidFill>
                  <a:srgbClr val="000000"/>
                </a:solidFill>
                <a:effectLst/>
                <a:latin typeface="system-ui"/>
              </a:rPr>
              <a:t>todas</a:t>
            </a:r>
            <a:r>
              <a:rPr lang="en-US" sz="59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900" b="1" i="0" dirty="0" err="1">
                <a:solidFill>
                  <a:srgbClr val="000000"/>
                </a:solidFill>
                <a:effectLst/>
                <a:latin typeface="system-ui"/>
              </a:rPr>
              <a:t>vuestras</a:t>
            </a:r>
            <a:r>
              <a:rPr lang="en-US" sz="59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900" b="1" i="0" dirty="0" err="1">
                <a:solidFill>
                  <a:srgbClr val="000000"/>
                </a:solidFill>
                <a:effectLst/>
                <a:latin typeface="system-ui"/>
              </a:rPr>
              <a:t>aflicciones</a:t>
            </a:r>
            <a:r>
              <a:rPr lang="en-US" sz="5900" b="1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5900" b="1" i="0" dirty="0" err="1">
                <a:solidFill>
                  <a:srgbClr val="000000"/>
                </a:solidFill>
                <a:effectLst/>
                <a:latin typeface="system-ui"/>
              </a:rPr>
              <a:t>angustias</a:t>
            </a:r>
            <a:r>
              <a:rPr lang="en-US" sz="5900" b="1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5900" b="1" i="0" dirty="0" err="1">
                <a:solidFill>
                  <a:srgbClr val="000000"/>
                </a:solidFill>
                <a:effectLst/>
                <a:latin typeface="system-ui"/>
              </a:rPr>
              <a:t>habéis</a:t>
            </a:r>
            <a:r>
              <a:rPr lang="en-US" sz="59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900" b="1" i="0" dirty="0" err="1">
                <a:solidFill>
                  <a:srgbClr val="000000"/>
                </a:solidFill>
                <a:effectLst/>
                <a:latin typeface="system-ui"/>
              </a:rPr>
              <a:t>dicho</a:t>
            </a:r>
            <a:r>
              <a:rPr lang="en-US" sz="5900" b="1" i="0" dirty="0">
                <a:solidFill>
                  <a:srgbClr val="000000"/>
                </a:solidFill>
                <a:effectLst/>
                <a:latin typeface="system-ui"/>
              </a:rPr>
              <a:t>: No,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sino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pon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nosotros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.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presentaos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vuestras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tribus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vuestros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900" b="0" i="0" dirty="0" err="1">
                <a:solidFill>
                  <a:srgbClr val="000000"/>
                </a:solidFill>
                <a:effectLst/>
                <a:latin typeface="system-ui"/>
              </a:rPr>
              <a:t>millares</a:t>
            </a:r>
            <a:r>
              <a:rPr lang="en-US" sz="59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br>
              <a:rPr lang="en-US" b="0" i="0" dirty="0">
                <a:solidFill>
                  <a:srgbClr val="4A4A4A"/>
                </a:solidFill>
                <a:effectLst/>
                <a:latin typeface="system-ui"/>
                <a:hlinkClick r:id="rId3" tooltip="View Full Chapter"/>
              </a:rPr>
            </a:br>
            <a:endParaRPr lang="en-US" dirty="0">
              <a:effectLst/>
            </a:endParaRPr>
          </a:p>
          <a:p>
            <a:pPr algn="l"/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4287719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CC1A47-A55F-AEEC-0D37-299E029348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6268" y="152400"/>
            <a:ext cx="6214531" cy="6519334"/>
          </a:xfrm>
        </p:spPr>
        <p:txBody>
          <a:bodyPr>
            <a:normAutofit/>
          </a:bodyPr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Dios, a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través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de Samuel, les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recuerda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que se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siente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deshechado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por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ellos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pero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así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y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todo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les da lo que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quieren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.</a:t>
            </a:r>
          </a:p>
          <a:p>
            <a:pPr algn="l"/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21 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E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hizo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llegar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tribu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de Benjamín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familias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tomada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familia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Matri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; y de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ella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tomado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de Cis. Y le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buscaron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pero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hallado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22 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Preguntaron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otra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vez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si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aún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venido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allí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aquel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varón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. Y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: He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escondido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entre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bagaje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r>
              <a:rPr lang="en-US" sz="2800" dirty="0" err="1">
                <a:solidFill>
                  <a:srgbClr val="000000"/>
                </a:solidFill>
                <a:latin typeface="system-ui"/>
              </a:rPr>
              <a:t>Humilde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tímido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así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describen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algunos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autores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la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actitud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Saúl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aunque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lo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cierto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es que , visto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por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el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pueblo,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su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estatura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y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estampa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, es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aceptado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inmediato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por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el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pueblo ( 23-24 )</a:t>
            </a:r>
            <a:endParaRPr lang="en-CL" sz="2800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59DEA2EA-60B3-7361-5C91-AFB847EB87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00798" y="152400"/>
            <a:ext cx="5604933" cy="6519334"/>
          </a:xfrm>
        </p:spPr>
      </p:pic>
    </p:spTree>
    <p:extLst>
      <p:ext uri="{BB962C8B-B14F-4D97-AF65-F5344CB8AC3E}">
        <p14:creationId xmlns:p14="http://schemas.microsoft.com/office/powerpoint/2010/main" val="30529654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CC1A47-A55F-AEEC-0D37-299E029348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6268" y="152400"/>
            <a:ext cx="6214531" cy="6519334"/>
          </a:xfrm>
        </p:spPr>
        <p:txBody>
          <a:bodyPr>
            <a:normAutofit/>
          </a:bodyPr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1 Samuel 10:25</a:t>
            </a:r>
          </a:p>
          <a:p>
            <a:pPr algn="l"/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25 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Samuel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recitó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luego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al pueblo las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leyes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reino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las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escribió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un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libro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cual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guardó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endParaRPr lang="en-US" sz="3200" dirty="0">
              <a:solidFill>
                <a:srgbClr val="000000"/>
              </a:solidFill>
              <a:latin typeface="system-ui"/>
            </a:endParaRPr>
          </a:p>
          <a:p>
            <a:pPr algn="l"/>
            <a:r>
              <a:rPr lang="en-US" sz="3200" dirty="0">
                <a:solidFill>
                  <a:srgbClr val="000000"/>
                </a:solidFill>
                <a:latin typeface="system-ui"/>
              </a:rPr>
              <a:t>Este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versículo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nos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habla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 de un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documento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 que se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guardó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, sin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duda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 a cargo de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los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sacerdotes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. Ha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sido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descrito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como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 la ”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constitución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 “ real. No hay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detalles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 del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contenido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posiblemente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una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 version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ampliada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 de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Deut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 17:14-20.</a:t>
            </a:r>
            <a:endParaRPr lang="en-US" sz="3200" b="0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endParaRPr lang="en-CL" sz="2800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59DEA2EA-60B3-7361-5C91-AFB847EB87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00798" y="152400"/>
            <a:ext cx="5604933" cy="6519334"/>
          </a:xfrm>
        </p:spPr>
      </p:pic>
    </p:spTree>
    <p:extLst>
      <p:ext uri="{BB962C8B-B14F-4D97-AF65-F5344CB8AC3E}">
        <p14:creationId xmlns:p14="http://schemas.microsoft.com/office/powerpoint/2010/main" val="20479286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F033E7B-C1ED-E1AD-27DE-6961873993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08800" y="270933"/>
            <a:ext cx="5130799" cy="6366934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CC960F-1186-BC97-7076-8697A36599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" y="270933"/>
            <a:ext cx="6400800" cy="6366934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1 Samuel 10:26-27</a:t>
            </a:r>
          </a:p>
          <a:p>
            <a:pPr algn="l"/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26 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envió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Samuel 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pueblo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cada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uno 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casa.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casa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Gabaa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fueron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hombres de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guerra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cuyos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corazones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Dios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tocado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27 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Pero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algunos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perversos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dijeron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: ¿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Cómo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nos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ha de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salvar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este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? Y le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tuvieron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poco, y no le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trajeron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presente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; mas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disimuló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endParaRPr lang="en-US" sz="2400" dirty="0">
              <a:solidFill>
                <a:srgbClr val="000000"/>
              </a:solidFill>
              <a:latin typeface="system-ui"/>
            </a:endParaRPr>
          </a:p>
          <a:p>
            <a:pPr algn="l"/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Claramente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este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pasaje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nos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habla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monarquía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aún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system-ui"/>
              </a:rPr>
              <a:t>sin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desarrollo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cada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cual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casa. Los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varones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movidos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Dios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fueron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casa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Gabaa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la que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vendría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constituirse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un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capital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política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system-ui"/>
              </a:rPr>
              <a:t>Es </a:t>
            </a:r>
            <a:r>
              <a:rPr lang="en-US" sz="2400" dirty="0" err="1">
                <a:solidFill>
                  <a:srgbClr val="000000"/>
                </a:solidFill>
                <a:latin typeface="system-ui"/>
              </a:rPr>
              <a:t>increible</a:t>
            </a:r>
            <a:r>
              <a:rPr lang="en-US" sz="2400" dirty="0">
                <a:solidFill>
                  <a:srgbClr val="000000"/>
                </a:solidFill>
                <a:latin typeface="system-ui"/>
              </a:rPr>
              <a:t> que </a:t>
            </a:r>
            <a:r>
              <a:rPr lang="en-US" sz="2400" dirty="0" err="1">
                <a:solidFill>
                  <a:srgbClr val="000000"/>
                </a:solidFill>
                <a:latin typeface="system-ui"/>
              </a:rPr>
              <a:t>los</a:t>
            </a:r>
            <a:r>
              <a:rPr lang="en-US" sz="24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system-ui"/>
              </a:rPr>
              <a:t>mismos</a:t>
            </a:r>
            <a:r>
              <a:rPr lang="en-US" sz="2400" dirty="0">
                <a:solidFill>
                  <a:srgbClr val="000000"/>
                </a:solidFill>
                <a:latin typeface="system-ui"/>
              </a:rPr>
              <a:t> que </a:t>
            </a:r>
            <a:r>
              <a:rPr lang="en-US" sz="2400" dirty="0" err="1">
                <a:solidFill>
                  <a:srgbClr val="000000"/>
                </a:solidFill>
                <a:latin typeface="system-ui"/>
              </a:rPr>
              <a:t>pidieron</a:t>
            </a:r>
            <a:r>
              <a:rPr lang="en-US" sz="24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system-ui"/>
              </a:rPr>
              <a:t>rey</a:t>
            </a:r>
            <a:r>
              <a:rPr lang="en-US" sz="24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system-ui"/>
              </a:rPr>
              <a:t>ahora</a:t>
            </a:r>
            <a:r>
              <a:rPr lang="en-US" sz="2400" dirty="0">
                <a:solidFill>
                  <a:srgbClr val="000000"/>
                </a:solidFill>
                <a:latin typeface="system-ui"/>
              </a:rPr>
              <a:t> lo </a:t>
            </a:r>
            <a:r>
              <a:rPr lang="en-US" sz="2400" dirty="0" err="1">
                <a:solidFill>
                  <a:srgbClr val="000000"/>
                </a:solidFill>
                <a:latin typeface="system-ui"/>
              </a:rPr>
              <a:t>tienen</a:t>
            </a:r>
            <a:r>
              <a:rPr lang="en-US" sz="24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system-ui"/>
              </a:rPr>
              <a:t>en</a:t>
            </a:r>
            <a:r>
              <a:rPr lang="en-US" sz="2400" dirty="0">
                <a:solidFill>
                  <a:srgbClr val="000000"/>
                </a:solidFill>
                <a:latin typeface="system-ui"/>
              </a:rPr>
              <a:t> poco. </a:t>
            </a:r>
            <a:r>
              <a:rPr lang="en-US" sz="2400" dirty="0" err="1">
                <a:solidFill>
                  <a:srgbClr val="000000"/>
                </a:solidFill>
                <a:latin typeface="system-ui"/>
              </a:rPr>
              <a:t>Recuerda</a:t>
            </a:r>
            <a:r>
              <a:rPr lang="en-US" sz="2400" dirty="0">
                <a:solidFill>
                  <a:srgbClr val="000000"/>
                </a:solidFill>
                <a:latin typeface="system-ui"/>
              </a:rPr>
              <a:t> a </a:t>
            </a:r>
            <a:r>
              <a:rPr lang="en-US" sz="2400" dirty="0" err="1">
                <a:solidFill>
                  <a:srgbClr val="000000"/>
                </a:solidFill>
                <a:latin typeface="system-ui"/>
              </a:rPr>
              <a:t>los</a:t>
            </a:r>
            <a:r>
              <a:rPr lang="en-US" sz="2400" dirty="0">
                <a:solidFill>
                  <a:srgbClr val="000000"/>
                </a:solidFill>
                <a:latin typeface="system-ui"/>
              </a:rPr>
              <a:t> que </a:t>
            </a:r>
            <a:r>
              <a:rPr lang="en-US" sz="2400" dirty="0" err="1">
                <a:solidFill>
                  <a:srgbClr val="000000"/>
                </a:solidFill>
                <a:latin typeface="system-ui"/>
              </a:rPr>
              <a:t>clamaron</a:t>
            </a:r>
            <a:r>
              <a:rPr lang="en-US" sz="24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system-ui"/>
              </a:rPr>
              <a:t>por</a:t>
            </a:r>
            <a:r>
              <a:rPr lang="en-US" sz="2400" dirty="0">
                <a:solidFill>
                  <a:srgbClr val="000000"/>
                </a:solidFill>
                <a:latin typeface="system-ui"/>
              </a:rPr>
              <a:t> ser </a:t>
            </a:r>
            <a:r>
              <a:rPr lang="en-US" sz="2400" dirty="0" err="1">
                <a:solidFill>
                  <a:srgbClr val="000000"/>
                </a:solidFill>
                <a:latin typeface="system-ui"/>
              </a:rPr>
              <a:t>liberados</a:t>
            </a:r>
            <a:r>
              <a:rPr lang="en-US" sz="2400" dirty="0">
                <a:solidFill>
                  <a:srgbClr val="000000"/>
                </a:solidFill>
                <a:latin typeface="system-ui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system-ui"/>
              </a:rPr>
              <a:t>Egipto</a:t>
            </a:r>
            <a:r>
              <a:rPr lang="en-US" sz="2400" dirty="0">
                <a:solidFill>
                  <a:srgbClr val="000000"/>
                </a:solidFill>
                <a:latin typeface="system-ui"/>
              </a:rPr>
              <a:t> y </a:t>
            </a:r>
            <a:r>
              <a:rPr lang="en-US" sz="2400" dirty="0" err="1">
                <a:solidFill>
                  <a:srgbClr val="000000"/>
                </a:solidFill>
                <a:latin typeface="system-ui"/>
              </a:rPr>
              <a:t>después</a:t>
            </a:r>
            <a:r>
              <a:rPr lang="en-US" sz="24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system-ui"/>
              </a:rPr>
              <a:t>querían</a:t>
            </a:r>
            <a:r>
              <a:rPr lang="en-US" sz="24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system-ui"/>
              </a:rPr>
              <a:t>volver</a:t>
            </a:r>
            <a:r>
              <a:rPr lang="en-US" sz="24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system-ui"/>
              </a:rPr>
              <a:t>por</a:t>
            </a:r>
            <a:r>
              <a:rPr lang="en-US" sz="2400" dirty="0">
                <a:solidFill>
                  <a:srgbClr val="000000"/>
                </a:solidFill>
                <a:latin typeface="system-ui"/>
              </a:rPr>
              <a:t> la comida.</a:t>
            </a:r>
            <a:endParaRPr lang="en-US" sz="2400" b="0" i="0" dirty="0">
              <a:solidFill>
                <a:srgbClr val="000000"/>
              </a:solidFill>
              <a:effectLst/>
              <a:latin typeface="system-ui"/>
            </a:endParaRPr>
          </a:p>
          <a:p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36468092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55957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30E01-D1A1-1D04-1AE0-474DA3D1C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845733"/>
            <a:ext cx="5825067" cy="3115733"/>
          </a:xfrm>
        </p:spPr>
        <p:txBody>
          <a:bodyPr>
            <a:normAutofit/>
          </a:bodyPr>
          <a:lstStyle/>
          <a:p>
            <a:r>
              <a:rPr lang="en-CL" sz="4400" b="1" dirty="0"/>
              <a:t>Veamos ahora el pasaje desde una perspectiva mas amplia.</a:t>
            </a:r>
            <a:br>
              <a:rPr lang="en-CL" sz="4400" b="1" dirty="0"/>
            </a:br>
            <a:endParaRPr lang="en-CL" sz="4400" b="1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893C6F9-DA00-43FD-01F0-DE9B90A997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22533" y="228599"/>
            <a:ext cx="5317067" cy="6290734"/>
          </a:xfrm>
        </p:spPr>
      </p:pic>
    </p:spTree>
    <p:extLst>
      <p:ext uri="{BB962C8B-B14F-4D97-AF65-F5344CB8AC3E}">
        <p14:creationId xmlns:p14="http://schemas.microsoft.com/office/powerpoint/2010/main" val="39092104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4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AAF5A7-4558-E0A6-6D65-4379AB64A0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133" y="152400"/>
            <a:ext cx="11768667" cy="6536267"/>
          </a:xfrm>
        </p:spPr>
        <p:txBody>
          <a:bodyPr/>
          <a:lstStyle/>
          <a:p>
            <a:pPr marL="0" indent="0" algn="l">
              <a:buNone/>
            </a:pP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1 Samuel 8:7</a:t>
            </a:r>
          </a:p>
          <a:p>
            <a:pPr marL="0" indent="0" algn="l">
              <a:buNone/>
            </a:pP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7 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Samuel: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Oye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voz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del pueblo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lo que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digan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han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desechado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ti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sino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me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han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desechado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, para que no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reine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1 Samuel 8:19</a:t>
            </a:r>
          </a:p>
          <a:p>
            <a:pPr marL="0" indent="0" algn="l">
              <a:buNone/>
            </a:pP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19 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Pero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pueblo 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no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quiso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oír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la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voz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Samuel,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: No,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sino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habrá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nosotros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;</a:t>
            </a:r>
          </a:p>
          <a:p>
            <a:pPr marL="0" indent="0" algn="l">
              <a:buNone/>
            </a:pP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1 Samuel 8:22</a:t>
            </a:r>
          </a:p>
          <a:p>
            <a:pPr marL="0" indent="0" algn="l">
              <a:buNone/>
            </a:pP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22 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Samuel: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Oye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voz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pon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Samuel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varones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Israel: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Idos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cada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uno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vuestra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ciudad.</a:t>
            </a:r>
          </a:p>
          <a:p>
            <a:pPr marL="0" indent="0" algn="l">
              <a:buNone/>
            </a:pPr>
            <a:endParaRPr lang="en-US" b="0" i="0" dirty="0">
              <a:solidFill>
                <a:srgbClr val="000000"/>
              </a:solidFill>
              <a:effectLst/>
              <a:latin typeface="system-ui"/>
            </a:endParaRP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110291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>
            <a:alpha val="3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A67C0D54-74A1-CA28-E296-70FCB996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590800"/>
            <a:ext cx="3932237" cy="2015066"/>
          </a:xfrm>
        </p:spPr>
        <p:txBody>
          <a:bodyPr>
            <a:noAutofit/>
          </a:bodyPr>
          <a:lstStyle/>
          <a:p>
            <a:r>
              <a:rPr lang="en-CL" sz="4000" dirty="0"/>
              <a:t>Veamos algunas características de Saúl</a:t>
            </a:r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A18E041C-2527-5C99-FEEC-B0D19955C5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58933" y="237067"/>
            <a:ext cx="5317067" cy="6620933"/>
          </a:xfrm>
        </p:spPr>
      </p:pic>
    </p:spTree>
    <p:extLst>
      <p:ext uri="{BB962C8B-B14F-4D97-AF65-F5344CB8AC3E}">
        <p14:creationId xmlns:p14="http://schemas.microsoft.com/office/powerpoint/2010/main" val="2033766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C362B6-3064-AA64-0A54-25D865F5D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109" y="207818"/>
            <a:ext cx="11173691" cy="6470073"/>
          </a:xfrm>
        </p:spPr>
        <p:txBody>
          <a:bodyPr/>
          <a:lstStyle/>
          <a:p>
            <a:pPr marL="0" indent="0" algn="l">
              <a:buNone/>
            </a:pP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1 Samuel 8:19-22</a:t>
            </a:r>
          </a:p>
          <a:p>
            <a:pPr marL="0" indent="0" algn="l">
              <a:buNone/>
            </a:pPr>
            <a:r>
              <a:rPr lang="en-US" sz="4000" b="1" i="0" baseline="30000" dirty="0">
                <a:solidFill>
                  <a:srgbClr val="000000"/>
                </a:solidFill>
                <a:effectLst/>
                <a:latin typeface="system-ui"/>
              </a:rPr>
              <a:t>19 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Pero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pueblo 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no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quiso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oír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la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voz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de Samuel, y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: No,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sino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habrá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nosotros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; </a:t>
            </a:r>
            <a:r>
              <a:rPr lang="en-US" sz="4000" b="1" i="0" baseline="30000" dirty="0">
                <a:solidFill>
                  <a:srgbClr val="000000"/>
                </a:solidFill>
                <a:effectLst/>
                <a:latin typeface="system-ui"/>
              </a:rPr>
              <a:t>20 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nosotros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seremos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todas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naciones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nuestro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nos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gobernará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saldrá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nosotros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hará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nuestras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guerras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4000" b="1" i="0" baseline="30000" dirty="0">
                <a:solidFill>
                  <a:srgbClr val="000000"/>
                </a:solidFill>
                <a:effectLst/>
                <a:latin typeface="system-ui"/>
              </a:rPr>
              <a:t>21 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oyó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Samuel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todas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las palabras del pueblo, y las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refirió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oídos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de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4000" b="1" i="0" baseline="30000" dirty="0">
                <a:solidFill>
                  <a:srgbClr val="000000"/>
                </a:solidFill>
                <a:effectLst/>
                <a:latin typeface="system-ui"/>
              </a:rPr>
              <a:t>22 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a Samuel: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Oye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voz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pon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 (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nómbrales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LBLA )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Samuel a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varones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de Israel: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Idos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cada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uno a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vuestra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ciudad.</a:t>
            </a: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33440895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32995F-D8C0-96BE-FF64-276A0F8B0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267" y="237067"/>
            <a:ext cx="11802533" cy="6451600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1 Samuel 9:1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9 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un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varón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Benjamín, 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hombre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valeroso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cual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llamaba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Cis,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Abiel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Zeror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Becorat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Afía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un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benjamita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1 Samuel 9:2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tenía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un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llamaba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joven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hermoso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 Entre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Israel 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no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otro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más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hermoso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hombros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arriba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sobrepasaba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cualquiera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del pueblo.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1 Samuel 10:10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10 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llegaron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allá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collado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he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compañía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profetas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venía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encontrarse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Espíritu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de Dios vino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poder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profetizó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entre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1 Samuel 10:16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16 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tío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Nos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declaró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expresamente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las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asnas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habían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sido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halladas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 Mas del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asunto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reino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de que Samuel le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hablado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no le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descubrió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nada.</a:t>
            </a:r>
          </a:p>
          <a:p>
            <a:pPr marL="0" indent="0" algn="l">
              <a:buNone/>
            </a:pPr>
            <a:endParaRPr lang="en-US" b="0" i="0" dirty="0">
              <a:solidFill>
                <a:srgbClr val="000000"/>
              </a:solidFill>
              <a:effectLst/>
              <a:latin typeface="system-ui"/>
            </a:endParaRP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1109658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0DC50A8E-3A89-4892-66B2-886190AFED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03333" y="1676400"/>
            <a:ext cx="5875867" cy="3522133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06456C0-8664-C83D-1D9D-B333FD1912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4800" y="287867"/>
            <a:ext cx="4842933" cy="623146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Samuel 9:1-2</a:t>
            </a:r>
          </a:p>
          <a:p>
            <a:pPr algn="l"/>
            <a:endParaRPr lang="en-US" sz="2800" b="1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9 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un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varón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Benjamín, hombre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valeroso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cual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llamaba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Cis,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Abiel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Zeror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Becorat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Afía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un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benjamita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2 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tenía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un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que se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llamaba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joven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hermoso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 Entre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Israel no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otro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más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hermoso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;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hombros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arriba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sobrepasaba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cualquiera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del pueblo.</a:t>
            </a:r>
          </a:p>
          <a:p>
            <a:endParaRPr lang="en-CL" sz="2800" dirty="0"/>
          </a:p>
          <a:p>
            <a:r>
              <a:rPr lang="en-CL" sz="2800" dirty="0"/>
              <a:t>Había una característica en especial que nos tiene que llamar la atención.</a:t>
            </a:r>
          </a:p>
        </p:txBody>
      </p:sp>
    </p:spTree>
    <p:extLst>
      <p:ext uri="{BB962C8B-B14F-4D97-AF65-F5344CB8AC3E}">
        <p14:creationId xmlns:p14="http://schemas.microsoft.com/office/powerpoint/2010/main" val="35068316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0DC50A8E-3A89-4892-66B2-886190AFED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03333" y="1676400"/>
            <a:ext cx="5875867" cy="3522133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06456C0-8664-C83D-1D9D-B333FD1912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4800" y="287867"/>
            <a:ext cx="4842933" cy="6231466"/>
          </a:xfrm>
        </p:spPr>
        <p:txBody>
          <a:bodyPr>
            <a:normAutofit lnSpcReduction="10000"/>
          </a:bodyPr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Samuel 9:1-2</a:t>
            </a:r>
          </a:p>
          <a:p>
            <a:pPr algn="l"/>
            <a:endParaRPr lang="en-US" sz="2800" b="1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9 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un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varón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Benjamín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hombre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valeroso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cual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llamaba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Cis,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Abiel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Zeror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Becorat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Afía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un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benjamita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2 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tenía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un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que se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llamaba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joven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hermoso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 Entre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Israel no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otro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más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hermoso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;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hombros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arriba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sobrepasaba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cualquiera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del pueblo.</a:t>
            </a:r>
          </a:p>
          <a:p>
            <a:pPr algn="l"/>
            <a:r>
              <a:rPr lang="en-US" sz="2800" dirty="0">
                <a:solidFill>
                  <a:srgbClr val="000000"/>
                </a:solidFill>
                <a:latin typeface="system-ui"/>
              </a:rPr>
              <a:t>Era de la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tribu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de Benjamín…</a:t>
            </a:r>
            <a:endParaRPr lang="en-US" sz="2800" b="0" i="0" dirty="0">
              <a:solidFill>
                <a:srgbClr val="000000"/>
              </a:solidFill>
              <a:effectLst/>
              <a:latin typeface="system-ui"/>
            </a:endParaRPr>
          </a:p>
          <a:p>
            <a:endParaRPr lang="en-CL" sz="2800" dirty="0"/>
          </a:p>
        </p:txBody>
      </p:sp>
    </p:spTree>
    <p:extLst>
      <p:ext uri="{BB962C8B-B14F-4D97-AF65-F5344CB8AC3E}">
        <p14:creationId xmlns:p14="http://schemas.microsoft.com/office/powerpoint/2010/main" val="3765812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06456C0-8664-C83D-1D9D-B333FD1912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4800" y="287867"/>
            <a:ext cx="4842933" cy="6231466"/>
          </a:xfrm>
        </p:spPr>
        <p:txBody>
          <a:bodyPr>
            <a:normAutofit/>
          </a:bodyPr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1 Samuel 16:1</a:t>
            </a:r>
          </a:p>
          <a:p>
            <a:pPr algn="l"/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16 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Samuel: ¿Hasta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cuándo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llorarás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habiéndolo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desechado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para que 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reine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Israel?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Llena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cuerno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aceite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enviaré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Isaí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Belén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sus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me he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provisto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endParaRPr lang="en-US" sz="3200" dirty="0">
              <a:solidFill>
                <a:srgbClr val="000000"/>
              </a:solidFill>
              <a:latin typeface="system-ui"/>
            </a:endParaRPr>
          </a:p>
          <a:p>
            <a:pPr algn="l"/>
            <a:r>
              <a:rPr lang="en-US" sz="3200" dirty="0" err="1">
                <a:solidFill>
                  <a:srgbClr val="000000"/>
                </a:solidFill>
                <a:latin typeface="system-ui"/>
              </a:rPr>
              <a:t>Jehová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levanta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 a David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como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rey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….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pero</a:t>
            </a:r>
            <a:r>
              <a:rPr lang="en-US" sz="3200" dirty="0">
                <a:solidFill>
                  <a:srgbClr val="000000"/>
                </a:solidFill>
                <a:latin typeface="system-ui"/>
              </a:rPr>
              <a:t> es de </a:t>
            </a:r>
            <a:r>
              <a:rPr lang="en-US" sz="3200" dirty="0" err="1">
                <a:solidFill>
                  <a:srgbClr val="000000"/>
                </a:solidFill>
                <a:latin typeface="system-ui"/>
              </a:rPr>
              <a:t>Judá</a:t>
            </a:r>
            <a:endParaRPr lang="en-US" sz="3200" b="0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endParaRPr lang="en-CL" sz="28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A09035B-6118-4738-DFB0-B8F5F43761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65334" y="287865"/>
            <a:ext cx="4842933" cy="6231465"/>
          </a:xfrm>
        </p:spPr>
      </p:pic>
    </p:spTree>
    <p:extLst>
      <p:ext uri="{BB962C8B-B14F-4D97-AF65-F5344CB8AC3E}">
        <p14:creationId xmlns:p14="http://schemas.microsoft.com/office/powerpoint/2010/main" val="17579569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06456C0-8664-C83D-1D9D-B333FD1912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4800" y="287867"/>
            <a:ext cx="4842933" cy="6231466"/>
          </a:xfrm>
        </p:spPr>
        <p:txBody>
          <a:bodyPr>
            <a:normAutofit/>
          </a:bodyPr>
          <a:lstStyle/>
          <a:p>
            <a:pPr algn="l"/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 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veremos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2 de Samuel, cap. 7. que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hace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pacto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perpetuo con David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casa,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descendencia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, de la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tribu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Judá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2 Samuel 7:16</a:t>
            </a:r>
          </a:p>
          <a:p>
            <a:pPr algn="l"/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16 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será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afirmada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casa 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reino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siempre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rostro,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trono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será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estable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eternamente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endParaRPr lang="en-CL" sz="2800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265F880-52A7-11C4-BE11-C9891B3776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47733" y="982132"/>
            <a:ext cx="5706534" cy="4809067"/>
          </a:xfrm>
        </p:spPr>
      </p:pic>
    </p:spTree>
    <p:extLst>
      <p:ext uri="{BB962C8B-B14F-4D97-AF65-F5344CB8AC3E}">
        <p14:creationId xmlns:p14="http://schemas.microsoft.com/office/powerpoint/2010/main" val="40863619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36103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06456C0-8664-C83D-1D9D-B333FD1912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4800" y="287867"/>
            <a:ext cx="4842933" cy="6231466"/>
          </a:xfrm>
        </p:spPr>
        <p:txBody>
          <a:bodyPr>
            <a:normAutofit/>
          </a:bodyPr>
          <a:lstStyle/>
          <a:p>
            <a:pPr algn="l"/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</a:p>
          <a:p>
            <a:pPr algn="l"/>
            <a:endParaRPr lang="en-US" sz="2800" dirty="0">
              <a:solidFill>
                <a:srgbClr val="000000"/>
              </a:solidFill>
              <a:latin typeface="system-ui"/>
            </a:endParaRPr>
          </a:p>
          <a:p>
            <a:pPr algn="l"/>
            <a:endParaRPr lang="en-US" sz="2800" b="0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endParaRPr lang="en-US" sz="2800" dirty="0">
              <a:solidFill>
                <a:srgbClr val="000000"/>
              </a:solidFill>
              <a:latin typeface="system-ui"/>
            </a:endParaRPr>
          </a:p>
          <a:p>
            <a:pPr algn="l"/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Cambió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voluntad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de Dios, de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cambiar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linaje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real de Benjamín a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Judá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, con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?</a:t>
            </a:r>
            <a:endParaRPr lang="en-CL" sz="40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10AA838-E626-18CF-205B-5664273134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25067" y="558800"/>
            <a:ext cx="5672666" cy="5960533"/>
          </a:xfrm>
        </p:spPr>
      </p:pic>
    </p:spTree>
    <p:extLst>
      <p:ext uri="{BB962C8B-B14F-4D97-AF65-F5344CB8AC3E}">
        <p14:creationId xmlns:p14="http://schemas.microsoft.com/office/powerpoint/2010/main" val="26386476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>
            <a:alpha val="3915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06456C0-8664-C83D-1D9D-B333FD1912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4800" y="287867"/>
            <a:ext cx="4842933" cy="6231466"/>
          </a:xfrm>
        </p:spPr>
        <p:txBody>
          <a:bodyPr>
            <a:normAutofit/>
          </a:bodyPr>
          <a:lstStyle/>
          <a:p>
            <a:pPr algn="l"/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</a:p>
          <a:p>
            <a:pPr algn="l"/>
            <a:endParaRPr lang="en-US" sz="2800" dirty="0">
              <a:solidFill>
                <a:srgbClr val="000000"/>
              </a:solidFill>
              <a:latin typeface="system-ui"/>
            </a:endParaRPr>
          </a:p>
          <a:p>
            <a:pPr algn="l"/>
            <a:endParaRPr lang="en-US" sz="2800" b="0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r>
              <a:rPr lang="en-US" sz="9600" dirty="0" err="1">
                <a:solidFill>
                  <a:srgbClr val="000000"/>
                </a:solidFill>
                <a:latin typeface="system-ui"/>
              </a:rPr>
              <a:t>Nones</a:t>
            </a:r>
            <a:r>
              <a:rPr lang="en-US" sz="9600" dirty="0">
                <a:solidFill>
                  <a:srgbClr val="000000"/>
                </a:solidFill>
                <a:latin typeface="system-ui"/>
              </a:rPr>
              <a:t>...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CFF48BFF-3F1E-8D51-0819-8476E025EF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35601" y="287866"/>
            <a:ext cx="6231466" cy="6231465"/>
          </a:xfrm>
        </p:spPr>
      </p:pic>
    </p:spTree>
    <p:extLst>
      <p:ext uri="{BB962C8B-B14F-4D97-AF65-F5344CB8AC3E}">
        <p14:creationId xmlns:p14="http://schemas.microsoft.com/office/powerpoint/2010/main" val="6398425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06456C0-8664-C83D-1D9D-B333FD1912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" y="287867"/>
            <a:ext cx="5791200" cy="6231466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Génesis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49:8-10</a:t>
            </a:r>
          </a:p>
          <a:p>
            <a:pPr algn="l"/>
            <a:endParaRPr lang="en-US" sz="3200" b="0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8 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Judá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alabarán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hermanos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</a:t>
            </a:r>
          </a:p>
          <a:p>
            <a:pPr algn="l"/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Tu mano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cerviz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enemigos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</a:t>
            </a:r>
          </a:p>
          <a:p>
            <a:pPr algn="l"/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Los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padre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inclinarán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9 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Cachorro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león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Judá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</a:t>
            </a:r>
          </a:p>
          <a:p>
            <a:pPr algn="l"/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De la presa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subiste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mío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encorvó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echó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león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</a:t>
            </a:r>
          </a:p>
          <a:p>
            <a:pPr algn="l"/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león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viejo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¿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quién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despertará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?</a:t>
            </a:r>
          </a:p>
          <a:p>
            <a:pPr algn="l"/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10 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No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será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quitado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cetro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Judá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,</a:t>
            </a:r>
          </a:p>
          <a:p>
            <a:pPr algn="l"/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Ni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legislador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de entre sus pies,</a:t>
            </a:r>
          </a:p>
          <a:p>
            <a:pPr algn="l"/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Hasta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venga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Siloh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</a:t>
            </a:r>
          </a:p>
          <a:p>
            <a:pPr algn="l"/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congregarán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pueblos.</a:t>
            </a:r>
          </a:p>
          <a:p>
            <a:pPr algn="l"/>
            <a:endParaRPr lang="en-US" sz="2800" b="0" i="0" dirty="0">
              <a:solidFill>
                <a:srgbClr val="000000"/>
              </a:solidFill>
              <a:effectLst/>
              <a:latin typeface="system-ui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796FDFA-979D-73F5-3505-F3C6CFA953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0" y="626533"/>
            <a:ext cx="5791200" cy="5892800"/>
          </a:xfrm>
        </p:spPr>
      </p:pic>
    </p:spTree>
    <p:extLst>
      <p:ext uri="{BB962C8B-B14F-4D97-AF65-F5344CB8AC3E}">
        <p14:creationId xmlns:p14="http://schemas.microsoft.com/office/powerpoint/2010/main" val="10375237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16DCB6-F6DF-8E31-25BC-B0DFC0FB6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133" y="270932"/>
            <a:ext cx="11616267" cy="63838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CL" sz="3600" dirty="0"/>
              <a:t>Jehová determinó desde siempre que de Judá saldría el Mesías, Rey eterno. Por eso la importancia de David, como veremos mas adelante.</a:t>
            </a:r>
          </a:p>
          <a:p>
            <a:pPr marL="0" indent="0">
              <a:buNone/>
            </a:pPr>
            <a:endParaRPr lang="en-CL" sz="3600" dirty="0"/>
          </a:p>
          <a:p>
            <a:pPr marL="0" indent="0" algn="l">
              <a:buNone/>
            </a:pP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1 Samuel 16:7</a:t>
            </a:r>
          </a:p>
          <a:p>
            <a:pPr marL="0" indent="0" algn="l">
              <a:buNone/>
            </a:pP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7 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Samuel: No mires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parecer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ni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lo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grande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estatura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desecho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no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mira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lo que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mira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hombre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hombre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mira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lo que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sus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ojos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pero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mira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corazón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>
              <a:buNone/>
            </a:pPr>
            <a:endParaRPr lang="en-CL" sz="3600" dirty="0"/>
          </a:p>
          <a:p>
            <a:pPr marL="0" indent="0">
              <a:buNone/>
            </a:pPr>
            <a:r>
              <a:rPr lang="en-CL" sz="3600" dirty="0"/>
              <a:t>Jehová, en David, desarrollaría su plan eterno. En Saúl  Jehová mostró lo que sucede cuando el hombre NO OYE.</a:t>
            </a:r>
          </a:p>
        </p:txBody>
      </p:sp>
    </p:spTree>
    <p:extLst>
      <p:ext uri="{BB962C8B-B14F-4D97-AF65-F5344CB8AC3E}">
        <p14:creationId xmlns:p14="http://schemas.microsoft.com/office/powerpoint/2010/main" val="1103870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F14A9F57-148C-4031-95AF-CBB1E1E917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5999" y="374073"/>
            <a:ext cx="5874327" cy="6262254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C3B19BC-2B31-AE68-C61A-5736B7F8AE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1673" y="374073"/>
            <a:ext cx="5555671" cy="6262254"/>
          </a:xfrm>
        </p:spPr>
        <p:txBody>
          <a:bodyPr>
            <a:normAutofit/>
          </a:bodyPr>
          <a:lstStyle/>
          <a:p>
            <a:r>
              <a:rPr lang="en-CL" sz="2800" dirty="0"/>
              <a:t>Los cap.9 y 10 nos hablan de la elección de Saúl como primer rey de Israel.</a:t>
            </a:r>
          </a:p>
          <a:p>
            <a:r>
              <a:rPr lang="en-CL" sz="2800" dirty="0"/>
              <a:t>Abordaremos estos capítulos de dos maneras, una visión de los hechos descritos y luego una visión mas macro , para seguir la línea global del libro.</a:t>
            </a:r>
          </a:p>
          <a:p>
            <a:endParaRPr lang="en-CL" sz="2800" dirty="0"/>
          </a:p>
          <a:p>
            <a:endParaRPr lang="en-CL" sz="2800" dirty="0"/>
          </a:p>
          <a:p>
            <a:r>
              <a:rPr lang="en-CL" sz="2800" dirty="0"/>
              <a:t>Veamos los hechos y algunos detalles presentes en el texto.</a:t>
            </a:r>
          </a:p>
        </p:txBody>
      </p:sp>
    </p:spTree>
    <p:extLst>
      <p:ext uri="{BB962C8B-B14F-4D97-AF65-F5344CB8AC3E}">
        <p14:creationId xmlns:p14="http://schemas.microsoft.com/office/powerpoint/2010/main" val="35365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F14A9F57-148C-4031-95AF-CBB1E1E917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5999" y="374073"/>
            <a:ext cx="5874327" cy="6262254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C3B19BC-2B31-AE68-C61A-5736B7F8AE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1673" y="374073"/>
            <a:ext cx="5555671" cy="6262254"/>
          </a:xfrm>
        </p:spPr>
        <p:txBody>
          <a:bodyPr>
            <a:normAutofit/>
          </a:bodyPr>
          <a:lstStyle/>
          <a:p>
            <a:pPr algn="l"/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1 Samuel 9:1-2</a:t>
            </a:r>
          </a:p>
          <a:p>
            <a:pPr algn="l"/>
            <a:endParaRPr lang="en-US" sz="3200" b="1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9 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un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varón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Benjamín, hombre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valeroso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cual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llamaba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Cis,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Abiel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Zeror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Becorat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Afía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un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benjamita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2 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tenía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un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llamaba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joven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hermoso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 Entre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Israel 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otro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más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hermoso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hombros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arriba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sobrepasaba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cualquiera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del pueblo.</a:t>
            </a:r>
          </a:p>
          <a:p>
            <a:endParaRPr lang="en-CL" sz="2800" dirty="0"/>
          </a:p>
        </p:txBody>
      </p:sp>
    </p:spTree>
    <p:extLst>
      <p:ext uri="{BB962C8B-B14F-4D97-AF65-F5344CB8AC3E}">
        <p14:creationId xmlns:p14="http://schemas.microsoft.com/office/powerpoint/2010/main" val="4074780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F14A9F57-148C-4031-95AF-CBB1E1E917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5999" y="374073"/>
            <a:ext cx="5874327" cy="6262254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C3B19BC-2B31-AE68-C61A-5736B7F8AE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1673" y="374073"/>
            <a:ext cx="5555671" cy="6262254"/>
          </a:xfrm>
        </p:spPr>
        <p:txBody>
          <a:bodyPr>
            <a:noAutofit/>
          </a:bodyPr>
          <a:lstStyle/>
          <a:p>
            <a:r>
              <a:rPr lang="en-CL" sz="3200" dirty="0"/>
              <a:t>Por primera vez el autor menciona a Saúl, de la tribu de Benjamín, de una de las familias mas sencillas de la tribu ( v. 21 ).</a:t>
            </a:r>
          </a:p>
          <a:p>
            <a:r>
              <a:rPr lang="en-CL" sz="3200" dirty="0"/>
              <a:t>Se menciona que era joven , hermoso y de estatura privilegiada.</a:t>
            </a:r>
          </a:p>
          <a:p>
            <a:r>
              <a:rPr lang="en-CL" sz="3200" dirty="0"/>
              <a:t>Ojo, que esta descripción se repetirá en el texo ( v. 23s )</a:t>
            </a:r>
          </a:p>
          <a:p>
            <a:endParaRPr lang="en-CL" sz="3200" dirty="0"/>
          </a:p>
          <a:p>
            <a:r>
              <a:rPr lang="en-CL" sz="3200" dirty="0"/>
              <a:t>Gen 35: 16-19. Benjamín</a:t>
            </a:r>
          </a:p>
        </p:txBody>
      </p:sp>
    </p:spTree>
    <p:extLst>
      <p:ext uri="{BB962C8B-B14F-4D97-AF65-F5344CB8AC3E}">
        <p14:creationId xmlns:p14="http://schemas.microsoft.com/office/powerpoint/2010/main" val="1595586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C3B19BC-2B31-AE68-C61A-5736B7F8AE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6839" y="223023"/>
            <a:ext cx="4973444" cy="6465644"/>
          </a:xfrm>
        </p:spPr>
        <p:txBody>
          <a:bodyPr>
            <a:noAutofit/>
          </a:bodyPr>
          <a:lstStyle/>
          <a:p>
            <a:r>
              <a:rPr lang="en-CL" sz="2400" dirty="0"/>
              <a:t>Desde el v.3 hasta el v.5 se nos menciona que Saúl es enviado por su padre, para buscar unas asnas extraviadas.</a:t>
            </a:r>
          </a:p>
          <a:p>
            <a:r>
              <a:rPr lang="en-US" sz="2400" b="1" dirty="0"/>
              <a:t>1 Samuel 9:5-6</a:t>
            </a:r>
          </a:p>
          <a:p>
            <a:r>
              <a:rPr lang="en-US" sz="2500" dirty="0"/>
              <a:t>5 </a:t>
            </a:r>
            <a:r>
              <a:rPr lang="en-US" sz="2500" dirty="0" err="1"/>
              <a:t>Cuando</a:t>
            </a:r>
            <a:r>
              <a:rPr lang="en-US" sz="2500" dirty="0"/>
              <a:t> </a:t>
            </a:r>
            <a:r>
              <a:rPr lang="en-US" sz="2500" dirty="0" err="1"/>
              <a:t>vinieron</a:t>
            </a:r>
            <a:r>
              <a:rPr lang="en-US" sz="2500" dirty="0"/>
              <a:t> a la tierra de </a:t>
            </a:r>
            <a:r>
              <a:rPr lang="en-US" sz="2500" dirty="0" err="1"/>
              <a:t>Zuf</a:t>
            </a:r>
            <a:r>
              <a:rPr lang="en-US" sz="2500" dirty="0"/>
              <a:t>, </a:t>
            </a:r>
            <a:r>
              <a:rPr lang="en-US" sz="2500" dirty="0" err="1"/>
              <a:t>Saúl</a:t>
            </a:r>
            <a:r>
              <a:rPr lang="en-US" sz="2500" dirty="0"/>
              <a:t> </a:t>
            </a:r>
            <a:r>
              <a:rPr lang="en-US" sz="2500" dirty="0" err="1"/>
              <a:t>dijo</a:t>
            </a:r>
            <a:r>
              <a:rPr lang="en-US" sz="2500" dirty="0"/>
              <a:t> a </a:t>
            </a:r>
            <a:r>
              <a:rPr lang="en-US" sz="2500" dirty="0" err="1"/>
              <a:t>su</a:t>
            </a:r>
            <a:r>
              <a:rPr lang="en-US" sz="2500" dirty="0"/>
              <a:t> </a:t>
            </a:r>
            <a:r>
              <a:rPr lang="en-US" sz="2500" dirty="0" err="1"/>
              <a:t>criado</a:t>
            </a:r>
            <a:r>
              <a:rPr lang="en-US" sz="2500" dirty="0"/>
              <a:t> que </a:t>
            </a:r>
            <a:r>
              <a:rPr lang="en-US" sz="2500" dirty="0" err="1"/>
              <a:t>tenía</a:t>
            </a:r>
            <a:r>
              <a:rPr lang="en-US" sz="2500" dirty="0"/>
              <a:t> </a:t>
            </a:r>
            <a:r>
              <a:rPr lang="en-US" sz="2500" dirty="0" err="1"/>
              <a:t>consigo</a:t>
            </a:r>
            <a:r>
              <a:rPr lang="en-US" sz="2500" dirty="0"/>
              <a:t>: Ven, </a:t>
            </a:r>
            <a:r>
              <a:rPr lang="en-US" sz="2500" dirty="0" err="1"/>
              <a:t>volvámonos</a:t>
            </a:r>
            <a:r>
              <a:rPr lang="en-US" sz="2500" dirty="0"/>
              <a:t>; </a:t>
            </a:r>
            <a:r>
              <a:rPr lang="en-US" sz="2500" dirty="0" err="1"/>
              <a:t>porque</a:t>
            </a:r>
            <a:r>
              <a:rPr lang="en-US" sz="2500" dirty="0"/>
              <a:t> </a:t>
            </a:r>
            <a:r>
              <a:rPr lang="en-US" sz="2500" dirty="0" err="1"/>
              <a:t>quizá</a:t>
            </a:r>
            <a:r>
              <a:rPr lang="en-US" sz="2500" dirty="0"/>
              <a:t> mi padre, </a:t>
            </a:r>
            <a:r>
              <a:rPr lang="en-US" sz="2500" dirty="0" err="1"/>
              <a:t>abandonada</a:t>
            </a:r>
            <a:r>
              <a:rPr lang="en-US" sz="2500" dirty="0"/>
              <a:t> la </a:t>
            </a:r>
            <a:r>
              <a:rPr lang="en-US" sz="2500" dirty="0" err="1"/>
              <a:t>preocupación</a:t>
            </a:r>
            <a:r>
              <a:rPr lang="en-US" sz="2500" dirty="0"/>
              <a:t> </a:t>
            </a:r>
            <a:r>
              <a:rPr lang="en-US" sz="2500" dirty="0" err="1"/>
              <a:t>por</a:t>
            </a:r>
            <a:r>
              <a:rPr lang="en-US" sz="2500" dirty="0"/>
              <a:t> las </a:t>
            </a:r>
            <a:r>
              <a:rPr lang="en-US" sz="2500" dirty="0" err="1"/>
              <a:t>asnas</a:t>
            </a:r>
            <a:r>
              <a:rPr lang="en-US" sz="2500" dirty="0"/>
              <a:t>, </a:t>
            </a:r>
            <a:r>
              <a:rPr lang="en-US" sz="2500" dirty="0" err="1"/>
              <a:t>estará</a:t>
            </a:r>
            <a:r>
              <a:rPr lang="en-US" sz="2500" dirty="0"/>
              <a:t> </a:t>
            </a:r>
            <a:r>
              <a:rPr lang="en-US" sz="2500" dirty="0" err="1"/>
              <a:t>acongojado</a:t>
            </a:r>
            <a:r>
              <a:rPr lang="en-US" sz="2500" dirty="0"/>
              <a:t> </a:t>
            </a:r>
            <a:r>
              <a:rPr lang="en-US" sz="2500" dirty="0" err="1"/>
              <a:t>por</a:t>
            </a:r>
            <a:r>
              <a:rPr lang="en-US" sz="2500" dirty="0"/>
              <a:t> </a:t>
            </a:r>
            <a:r>
              <a:rPr lang="en-US" sz="2500" dirty="0" err="1"/>
              <a:t>nosotros</a:t>
            </a:r>
            <a:r>
              <a:rPr lang="en-US" sz="2500" dirty="0"/>
              <a:t>. 6 </a:t>
            </a:r>
            <a:r>
              <a:rPr lang="en-US" sz="2500" dirty="0" err="1"/>
              <a:t>Él</a:t>
            </a:r>
            <a:r>
              <a:rPr lang="en-US" sz="2500" dirty="0"/>
              <a:t> le </a:t>
            </a:r>
            <a:r>
              <a:rPr lang="en-US" sz="2500" dirty="0" err="1"/>
              <a:t>respondió</a:t>
            </a:r>
            <a:r>
              <a:rPr lang="en-US" sz="2500" dirty="0"/>
              <a:t>: He </a:t>
            </a:r>
            <a:r>
              <a:rPr lang="en-US" sz="2500" dirty="0" err="1"/>
              <a:t>aquí</a:t>
            </a:r>
            <a:r>
              <a:rPr lang="en-US" sz="2500" dirty="0"/>
              <a:t> </a:t>
            </a:r>
            <a:r>
              <a:rPr lang="en-US" sz="2500" dirty="0" err="1"/>
              <a:t>ahora</a:t>
            </a:r>
            <a:r>
              <a:rPr lang="en-US" sz="2500" dirty="0"/>
              <a:t> hay </a:t>
            </a:r>
            <a:r>
              <a:rPr lang="en-US" sz="2500" dirty="0" err="1"/>
              <a:t>en</a:t>
            </a:r>
            <a:r>
              <a:rPr lang="en-US" sz="2500" dirty="0"/>
              <a:t> </a:t>
            </a:r>
            <a:r>
              <a:rPr lang="en-US" sz="2500" dirty="0" err="1"/>
              <a:t>esta</a:t>
            </a:r>
            <a:r>
              <a:rPr lang="en-US" sz="2500" dirty="0"/>
              <a:t> ciudad un </a:t>
            </a:r>
            <a:r>
              <a:rPr lang="en-US" sz="2500" dirty="0" err="1"/>
              <a:t>varón</a:t>
            </a:r>
            <a:r>
              <a:rPr lang="en-US" sz="2500" dirty="0"/>
              <a:t> de Dios, que es hombre insigne; </a:t>
            </a:r>
            <a:r>
              <a:rPr lang="en-US" sz="2500" dirty="0" err="1"/>
              <a:t>todo</a:t>
            </a:r>
            <a:r>
              <a:rPr lang="en-US" sz="2500" dirty="0"/>
              <a:t> lo que </a:t>
            </a:r>
            <a:r>
              <a:rPr lang="en-US" sz="2500" dirty="0" err="1"/>
              <a:t>él</a:t>
            </a:r>
            <a:r>
              <a:rPr lang="en-US" sz="2500" dirty="0"/>
              <a:t> dice </a:t>
            </a:r>
            <a:r>
              <a:rPr lang="en-US" sz="2500" dirty="0" err="1"/>
              <a:t>acontece</a:t>
            </a:r>
            <a:r>
              <a:rPr lang="en-US" sz="2500" dirty="0"/>
              <a:t> sin </a:t>
            </a:r>
            <a:r>
              <a:rPr lang="en-US" sz="2500" dirty="0" err="1"/>
              <a:t>falta</a:t>
            </a:r>
            <a:r>
              <a:rPr lang="en-US" sz="2500" dirty="0"/>
              <a:t>. </a:t>
            </a:r>
            <a:r>
              <a:rPr lang="en-US" sz="2500" dirty="0" err="1"/>
              <a:t>Vamos</a:t>
            </a:r>
            <a:r>
              <a:rPr lang="en-US" sz="2500" dirty="0"/>
              <a:t>, </a:t>
            </a:r>
            <a:r>
              <a:rPr lang="en-US" sz="2500" dirty="0" err="1"/>
              <a:t>pues</a:t>
            </a:r>
            <a:r>
              <a:rPr lang="en-US" sz="2500" dirty="0"/>
              <a:t>, </a:t>
            </a:r>
            <a:r>
              <a:rPr lang="en-US" sz="2500" dirty="0" err="1"/>
              <a:t>allá</a:t>
            </a:r>
            <a:r>
              <a:rPr lang="en-US" sz="2500" dirty="0"/>
              <a:t>; </a:t>
            </a:r>
            <a:r>
              <a:rPr lang="en-US" sz="2500" dirty="0" err="1"/>
              <a:t>quizá</a:t>
            </a:r>
            <a:r>
              <a:rPr lang="en-US" sz="2500" dirty="0"/>
              <a:t> </a:t>
            </a:r>
            <a:r>
              <a:rPr lang="en-US" sz="2500" dirty="0" err="1"/>
              <a:t>nos</a:t>
            </a:r>
            <a:r>
              <a:rPr lang="en-US" sz="2500" dirty="0"/>
              <a:t> </a:t>
            </a:r>
            <a:r>
              <a:rPr lang="en-US" sz="2500" dirty="0" err="1"/>
              <a:t>dará</a:t>
            </a:r>
            <a:r>
              <a:rPr lang="en-US" sz="2500" dirty="0"/>
              <a:t> </a:t>
            </a:r>
            <a:r>
              <a:rPr lang="en-US" sz="2500" dirty="0" err="1"/>
              <a:t>algún</a:t>
            </a:r>
            <a:r>
              <a:rPr lang="en-US" sz="2500" dirty="0"/>
              <a:t> </a:t>
            </a:r>
            <a:r>
              <a:rPr lang="en-US" sz="2500" dirty="0" err="1"/>
              <a:t>indicio</a:t>
            </a:r>
            <a:r>
              <a:rPr lang="en-US" sz="2500" dirty="0"/>
              <a:t> </a:t>
            </a:r>
            <a:r>
              <a:rPr lang="en-US" sz="2500" dirty="0" err="1"/>
              <a:t>acerca</a:t>
            </a:r>
            <a:r>
              <a:rPr lang="en-US" sz="2500" dirty="0"/>
              <a:t> del </a:t>
            </a:r>
            <a:r>
              <a:rPr lang="en-US" sz="2500" dirty="0" err="1"/>
              <a:t>objeto</a:t>
            </a:r>
            <a:r>
              <a:rPr lang="en-US" sz="2500" dirty="0"/>
              <a:t> </a:t>
            </a:r>
            <a:r>
              <a:rPr lang="en-US" sz="2500" dirty="0" err="1"/>
              <a:t>por</a:t>
            </a:r>
            <a:r>
              <a:rPr lang="en-US" sz="2500" dirty="0"/>
              <a:t> </a:t>
            </a:r>
            <a:r>
              <a:rPr lang="en-US" sz="2500" dirty="0" err="1"/>
              <a:t>el</a:t>
            </a:r>
            <a:r>
              <a:rPr lang="en-US" sz="2500" dirty="0"/>
              <a:t> </a:t>
            </a:r>
            <a:r>
              <a:rPr lang="en-US" sz="2500" dirty="0" err="1"/>
              <a:t>cual</a:t>
            </a:r>
            <a:r>
              <a:rPr lang="en-US" sz="2500" dirty="0"/>
              <a:t> </a:t>
            </a:r>
            <a:r>
              <a:rPr lang="en-US" sz="2500" dirty="0" err="1"/>
              <a:t>emprendimos</a:t>
            </a:r>
            <a:r>
              <a:rPr lang="en-US" sz="2500" dirty="0"/>
              <a:t> </a:t>
            </a:r>
            <a:r>
              <a:rPr lang="en-US" sz="2500" dirty="0" err="1"/>
              <a:t>nuestro</a:t>
            </a:r>
            <a:r>
              <a:rPr lang="en-US" sz="2500" dirty="0"/>
              <a:t> </a:t>
            </a:r>
            <a:r>
              <a:rPr lang="en-US" sz="2500" dirty="0" err="1"/>
              <a:t>camino</a:t>
            </a:r>
            <a:r>
              <a:rPr lang="en-US" sz="2500" dirty="0"/>
              <a:t>.</a:t>
            </a:r>
          </a:p>
          <a:p>
            <a:endParaRPr lang="en-CL" dirty="0"/>
          </a:p>
        </p:txBody>
      </p:sp>
      <p:pic>
        <p:nvPicPr>
          <p:cNvPr id="19" name="Content Placeholder 7">
            <a:extLst>
              <a:ext uri="{FF2B5EF4-FFF2-40B4-BE49-F238E27FC236}">
                <a16:creationId xmlns:a16="http://schemas.microsoft.com/office/drawing/2014/main" id="{833AA728-F2E3-F88E-5DFF-324EF90E2A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31005" y="223023"/>
            <a:ext cx="6304156" cy="6311591"/>
          </a:xfrm>
        </p:spPr>
      </p:pic>
    </p:spTree>
    <p:extLst>
      <p:ext uri="{BB962C8B-B14F-4D97-AF65-F5344CB8AC3E}">
        <p14:creationId xmlns:p14="http://schemas.microsoft.com/office/powerpoint/2010/main" val="2193590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  <a:alpha val="72999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C3B19BC-2B31-AE68-C61A-5736B7F8AE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1673" y="374073"/>
            <a:ext cx="5555671" cy="6262254"/>
          </a:xfrm>
        </p:spPr>
        <p:txBody>
          <a:bodyPr>
            <a:noAutofit/>
          </a:bodyPr>
          <a:lstStyle/>
          <a:p>
            <a:r>
              <a:rPr lang="en-CL" sz="2400" dirty="0"/>
              <a:t>Vamos a ver que, “ casualmene “, habían llegado a Ramá, cuidad donde nació Samuel, donde vivía su familia y donde ministraba en ese momento. ( 1Sam 1:1 )</a:t>
            </a:r>
          </a:p>
          <a:p>
            <a:endParaRPr lang="en-CL" sz="2400" dirty="0"/>
          </a:p>
          <a:p>
            <a:pPr algn="l"/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1 Samuel 9:18-19</a:t>
            </a:r>
          </a:p>
          <a:p>
            <a:pPr algn="l"/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18 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Acercándose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 Samuel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medio de la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puerta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le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ruego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que me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enseñes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dónde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la casa del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vidente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19 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Y Samuel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soy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vidente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sube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lugar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alto, y come hoy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conmigo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mañana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despacharé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descubriré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lo que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corazón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endParaRPr lang="en-CL" sz="1800" dirty="0"/>
          </a:p>
        </p:txBody>
      </p:sp>
      <p:pic>
        <p:nvPicPr>
          <p:cNvPr id="11" name="Content Placeholder 7">
            <a:extLst>
              <a:ext uri="{FF2B5EF4-FFF2-40B4-BE49-F238E27FC236}">
                <a16:creationId xmlns:a16="http://schemas.microsoft.com/office/drawing/2014/main" id="{874D98DC-A43A-6D61-1581-0794437D14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99138" y="482743"/>
            <a:ext cx="6170612" cy="6044914"/>
          </a:xfrm>
        </p:spPr>
      </p:pic>
    </p:spTree>
    <p:extLst>
      <p:ext uri="{BB962C8B-B14F-4D97-AF65-F5344CB8AC3E}">
        <p14:creationId xmlns:p14="http://schemas.microsoft.com/office/powerpoint/2010/main" val="3094484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4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C3B19BC-2B31-AE68-C61A-5736B7F8AE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1673" y="374073"/>
            <a:ext cx="5555671" cy="6262254"/>
          </a:xfrm>
        </p:spPr>
        <p:txBody>
          <a:bodyPr>
            <a:noAutofit/>
          </a:bodyPr>
          <a:lstStyle/>
          <a:p>
            <a:r>
              <a:rPr lang="en-CL" sz="1800" dirty="0"/>
              <a:t>En los v.15 y 16 se nos relata que Jehová había revelado a Samuel que le enviaría un varón de la tribu de Benjamín, al cual ungiría como rey de Israel.</a:t>
            </a:r>
          </a:p>
          <a:p>
            <a:pPr algn="l"/>
            <a:r>
              <a:rPr lang="en-US" sz="2000" b="1" i="0" dirty="0">
                <a:solidFill>
                  <a:srgbClr val="000000"/>
                </a:solidFill>
                <a:effectLst/>
                <a:latin typeface="system-ui"/>
              </a:rPr>
              <a:t>1 Samuel 9:20-21</a:t>
            </a:r>
          </a:p>
          <a:p>
            <a:pPr algn="l"/>
            <a:endParaRPr lang="en-US" sz="2000" b="1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20 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Y de las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asnas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que se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perdieron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hace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ya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tres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días,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pierde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cuidado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ellas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han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hallado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 Mas ¿para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quién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es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lo que hay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codiciable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Israel,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sino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ti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y para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toda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la casa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padre? </a:t>
            </a:r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21 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: ¿No soy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Benjamín, de la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más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pequeña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las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tribus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Israel? Y mi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familia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¿no es la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más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pequeña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todas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familias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la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tribu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Benjamín? ¿Por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me has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dicho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cosa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semejante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?</a:t>
            </a:r>
          </a:p>
          <a:p>
            <a:endParaRPr lang="en-CL" sz="18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ABB70EC-EAC2-1CF9-3A64-2B420BE1F1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0" y="374073"/>
            <a:ext cx="5874327" cy="6262254"/>
          </a:xfrm>
        </p:spPr>
      </p:pic>
    </p:spTree>
    <p:extLst>
      <p:ext uri="{BB962C8B-B14F-4D97-AF65-F5344CB8AC3E}">
        <p14:creationId xmlns:p14="http://schemas.microsoft.com/office/powerpoint/2010/main" val="1252063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5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C3B19BC-2B31-AE68-C61A-5736B7F8AE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" y="0"/>
            <a:ext cx="5777344" cy="6858000"/>
          </a:xfrm>
        </p:spPr>
        <p:txBody>
          <a:bodyPr>
            <a:noAutofit/>
          </a:bodyPr>
          <a:lstStyle/>
          <a:p>
            <a:r>
              <a:rPr lang="en-CL" sz="2200" dirty="0"/>
              <a:t>Vemos una cadena de acontecimientos                 “ fortuitos “ que llevan a Saúl a conocer a Samuel. No son casualidades sino el plan de Dios, que El ejecuta a voluntad para cumplir sus propósitos. Muchas veces nos suceden eventos que, en un principio, no sabemos el porqué suceden, pero después entendemos el propósito que Dios quería alcanzar.</a:t>
            </a:r>
          </a:p>
          <a:p>
            <a:r>
              <a:rPr lang="en-CL" sz="2200" dirty="0"/>
              <a:t>En la vida del creyente no existe el azar, la suerte o la fortuna.</a:t>
            </a:r>
          </a:p>
          <a:p>
            <a:r>
              <a:rPr lang="en-CL" sz="2200" dirty="0"/>
              <a:t>Otro elemento especial es el v.9</a:t>
            </a:r>
          </a:p>
          <a:p>
            <a:r>
              <a:rPr lang="en-US" sz="2200" b="1" i="0" baseline="30000" dirty="0">
                <a:solidFill>
                  <a:srgbClr val="000000"/>
                </a:solidFill>
                <a:effectLst/>
                <a:latin typeface="system-ui"/>
              </a:rPr>
              <a:t>9 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(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Antiguamente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 Israel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cualquiera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iba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consultar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 a Dios,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decía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Venid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vamos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vidente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 al que hoy se llama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profeta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 se le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llamaba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vidente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.)</a:t>
            </a:r>
          </a:p>
          <a:p>
            <a:r>
              <a:rPr lang="en-US" sz="2200" dirty="0" err="1">
                <a:solidFill>
                  <a:srgbClr val="000000"/>
                </a:solidFill>
                <a:latin typeface="system-ui"/>
              </a:rPr>
              <a:t>Muchos</a:t>
            </a:r>
            <a:r>
              <a:rPr lang="en-US" sz="22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system-ui"/>
              </a:rPr>
              <a:t>estudiosos</a:t>
            </a:r>
            <a:r>
              <a:rPr lang="en-US" sz="22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system-ui"/>
              </a:rPr>
              <a:t>piensan</a:t>
            </a:r>
            <a:r>
              <a:rPr lang="en-US" sz="2200" dirty="0">
                <a:solidFill>
                  <a:srgbClr val="000000"/>
                </a:solidFill>
                <a:latin typeface="system-ui"/>
              </a:rPr>
              <a:t> que del cap. 9 al 12 </a:t>
            </a:r>
            <a:r>
              <a:rPr lang="en-US" sz="2200" dirty="0" err="1">
                <a:solidFill>
                  <a:srgbClr val="000000"/>
                </a:solidFill>
                <a:latin typeface="system-ui"/>
              </a:rPr>
              <a:t>el</a:t>
            </a:r>
            <a:r>
              <a:rPr lang="en-US" sz="22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system-ui"/>
              </a:rPr>
              <a:t>autor</a:t>
            </a:r>
            <a:r>
              <a:rPr lang="en-US" sz="2200" dirty="0">
                <a:solidFill>
                  <a:srgbClr val="000000"/>
                </a:solidFill>
                <a:latin typeface="system-ui"/>
              </a:rPr>
              <a:t> se </a:t>
            </a:r>
            <a:r>
              <a:rPr lang="en-US" sz="2200" dirty="0" err="1">
                <a:solidFill>
                  <a:srgbClr val="000000"/>
                </a:solidFill>
                <a:latin typeface="system-ui"/>
              </a:rPr>
              <a:t>nutre</a:t>
            </a:r>
            <a:r>
              <a:rPr lang="en-US" sz="2200" dirty="0">
                <a:solidFill>
                  <a:srgbClr val="000000"/>
                </a:solidFill>
                <a:latin typeface="system-ui"/>
              </a:rPr>
              <a:t> de </a:t>
            </a:r>
            <a:r>
              <a:rPr lang="en-US" sz="2200" dirty="0" err="1">
                <a:solidFill>
                  <a:srgbClr val="000000"/>
                </a:solidFill>
                <a:latin typeface="system-ui"/>
              </a:rPr>
              <a:t>varios</a:t>
            </a:r>
            <a:r>
              <a:rPr lang="en-US" sz="22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system-ui"/>
              </a:rPr>
              <a:t>textos</a:t>
            </a:r>
            <a:r>
              <a:rPr lang="en-US" sz="2200" dirty="0">
                <a:solidFill>
                  <a:srgbClr val="000000"/>
                </a:solidFill>
                <a:latin typeface="system-ui"/>
              </a:rPr>
              <a:t> para </a:t>
            </a:r>
            <a:r>
              <a:rPr lang="en-US" sz="2200" dirty="0" err="1">
                <a:solidFill>
                  <a:srgbClr val="000000"/>
                </a:solidFill>
                <a:latin typeface="system-ui"/>
              </a:rPr>
              <a:t>relatar</a:t>
            </a:r>
            <a:r>
              <a:rPr lang="en-US" sz="22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system-ui"/>
              </a:rPr>
              <a:t>estos</a:t>
            </a:r>
            <a:r>
              <a:rPr lang="en-US" sz="22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system-ui"/>
              </a:rPr>
              <a:t>pasajes</a:t>
            </a:r>
            <a:r>
              <a:rPr lang="en-US" sz="2200" dirty="0">
                <a:solidFill>
                  <a:srgbClr val="000000"/>
                </a:solidFill>
                <a:latin typeface="system-ui"/>
              </a:rPr>
              <a:t>. Este </a:t>
            </a:r>
            <a:r>
              <a:rPr lang="en-US" sz="2200" dirty="0" err="1">
                <a:solidFill>
                  <a:srgbClr val="000000"/>
                </a:solidFill>
                <a:latin typeface="system-ui"/>
              </a:rPr>
              <a:t>versículo</a:t>
            </a:r>
            <a:r>
              <a:rPr lang="en-US" sz="2200" dirty="0">
                <a:solidFill>
                  <a:srgbClr val="000000"/>
                </a:solidFill>
                <a:latin typeface="system-ui"/>
              </a:rPr>
              <a:t>, es </a:t>
            </a:r>
            <a:r>
              <a:rPr lang="en-US" sz="2200" dirty="0" err="1">
                <a:solidFill>
                  <a:srgbClr val="000000"/>
                </a:solidFill>
                <a:latin typeface="system-ui"/>
              </a:rPr>
              <a:t>casi</a:t>
            </a:r>
            <a:r>
              <a:rPr lang="en-US" sz="22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system-ui"/>
              </a:rPr>
              <a:t>único</a:t>
            </a:r>
            <a:r>
              <a:rPr lang="en-US" sz="2200" dirty="0">
                <a:solidFill>
                  <a:srgbClr val="000000"/>
                </a:solidFill>
                <a:latin typeface="system-ui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system-ui"/>
              </a:rPr>
              <a:t>en</a:t>
            </a:r>
            <a:r>
              <a:rPr lang="en-US" sz="22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system-ui"/>
              </a:rPr>
              <a:t>el</a:t>
            </a:r>
            <a:r>
              <a:rPr lang="en-US" sz="22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system-ui"/>
              </a:rPr>
              <a:t>sentido</a:t>
            </a:r>
            <a:r>
              <a:rPr lang="en-US" sz="22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system-ui"/>
              </a:rPr>
              <a:t>explicativo</a:t>
            </a:r>
            <a:r>
              <a:rPr lang="en-US" sz="2200" dirty="0">
                <a:solidFill>
                  <a:srgbClr val="000000"/>
                </a:solidFill>
                <a:latin typeface="system-ui"/>
              </a:rPr>
              <a:t> de </a:t>
            </a:r>
            <a:r>
              <a:rPr lang="en-US" sz="2200" dirty="0" err="1">
                <a:solidFill>
                  <a:srgbClr val="000000"/>
                </a:solidFill>
                <a:latin typeface="system-ui"/>
              </a:rPr>
              <a:t>los</a:t>
            </a:r>
            <a:r>
              <a:rPr lang="en-US" sz="22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system-ui"/>
              </a:rPr>
              <a:t>términos</a:t>
            </a:r>
            <a:r>
              <a:rPr lang="en-US" sz="22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system-ui"/>
              </a:rPr>
              <a:t>usados</a:t>
            </a:r>
            <a:endParaRPr lang="en-CL" sz="2200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C2351F0D-0A9E-B287-C11D-88B489FCC4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09734" y="374073"/>
            <a:ext cx="6060594" cy="6262254"/>
          </a:xfrm>
        </p:spPr>
      </p:pic>
    </p:spTree>
    <p:extLst>
      <p:ext uri="{BB962C8B-B14F-4D97-AF65-F5344CB8AC3E}">
        <p14:creationId xmlns:p14="http://schemas.microsoft.com/office/powerpoint/2010/main" val="311420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1679</TotalTime>
  <Words>2501</Words>
  <Application>Microsoft Macintosh PowerPoint</Application>
  <PresentationFormat>Widescreen</PresentationFormat>
  <Paragraphs>123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Calibri</vt:lpstr>
      <vt:lpstr>Calibri Light</vt:lpstr>
      <vt:lpstr>Google Sans</vt:lpstr>
      <vt:lpstr>system-ui</vt:lpstr>
      <vt:lpstr>Office Theme</vt:lpstr>
      <vt:lpstr>   4ta Clase Cap 9-10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Veamos ahora el pasaje desde una perspectiva mas amplia. </vt:lpstr>
      <vt:lpstr>PowerPoint Presentation</vt:lpstr>
      <vt:lpstr>Veamos algunas características de Saúl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2da Clase Cap 1y2</dc:title>
  <dc:creator>Microsoft Office User</dc:creator>
  <cp:lastModifiedBy>Microsoft Office User</cp:lastModifiedBy>
  <cp:revision>24</cp:revision>
  <dcterms:created xsi:type="dcterms:W3CDTF">2025-08-13T00:03:31Z</dcterms:created>
  <dcterms:modified xsi:type="dcterms:W3CDTF">2025-09-14T12:53:36Z</dcterms:modified>
</cp:coreProperties>
</file>