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79"/>
  </p:normalViewPr>
  <p:slideViewPr>
    <p:cSldViewPr snapToGrid="0">
      <p:cViewPr varScale="1">
        <p:scale>
          <a:sx n="93" d="100"/>
          <a:sy n="93" d="100"/>
        </p:scale>
        <p:origin x="208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26-10-25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8&amp;version=RVR196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8&amp;version=RVR1960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9&amp;version=RVR196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9&amp;version=RVR196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8&amp;version=RVR196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8&amp;version=RVR196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12a Clase Cap 18-19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4112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8E319-E0E1-DDA7-D01A-D4058177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80109"/>
            <a:ext cx="11817927" cy="651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>
                <a:solidFill>
                  <a:srgbClr val="000000"/>
                </a:solidFill>
                <a:effectLst/>
                <a:latin typeface="system-ui"/>
              </a:rPr>
              <a:t>1 Samuel 18:5-16</a:t>
            </a:r>
          </a:p>
          <a:p>
            <a:pPr marL="0" indent="0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dondequiera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enviaba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lo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era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acepto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pueblo,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ciudades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Israel cantando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recibir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panderos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cánticos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alegría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instrumentos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música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cantaban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decían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</a:t>
            </a:r>
          </a:p>
          <a:p>
            <a:pPr marL="0" indent="0" algn="l">
              <a:buNone/>
            </a:pP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sus miles,</a:t>
            </a:r>
          </a:p>
          <a:p>
            <a:pPr marL="0" indent="0" algn="l">
              <a:buNone/>
            </a:pP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David a sus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enojó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desagradó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A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miles; no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falta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con buenos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a David.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día, que un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malo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desvariaba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medio de la casa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tocaba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mano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días;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mano.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arrojó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Enclavaré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a David a la pared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 Pero David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evadió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temeroso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apartado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alejó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jefe de mil;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del pueblo.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David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conducía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asuntos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tan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Israel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br>
              <a:rPr lang="en-US" sz="8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8000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128466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BB473E-46CF-8392-0039-6DA1B66019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6765" y="377687"/>
            <a:ext cx="6500192" cy="631405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4F160-ACF6-2979-79F1-EBC215161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5044" y="235527"/>
            <a:ext cx="4506982" cy="6456218"/>
          </a:xfrm>
        </p:spPr>
        <p:txBody>
          <a:bodyPr>
            <a:noAutofit/>
          </a:bodyPr>
          <a:lstStyle/>
          <a:p>
            <a:endParaRPr lang="en-CL" sz="3200" dirty="0"/>
          </a:p>
          <a:p>
            <a:r>
              <a:rPr lang="en-CL" sz="3200" dirty="0"/>
              <a:t>Vemos en Saúl una actitud totalmente inestable, errática, claramente influida por el espíritu maligno enviado por Dios, desde que la unción del Espiritu Santo salió de Él.</a:t>
            </a:r>
          </a:p>
          <a:p>
            <a:r>
              <a:rPr lang="en-CL" sz="3200" dirty="0"/>
              <a:t>La LBLA, en el vers. 10, usa la palabra </a:t>
            </a:r>
            <a:r>
              <a:rPr lang="en-CL" sz="3200" b="1" dirty="0"/>
              <a:t>delirar</a:t>
            </a:r>
            <a:r>
              <a:rPr lang="en-CL" sz="3200" dirty="0"/>
              <a:t> para ilustrar el estado de Saúl.</a:t>
            </a:r>
          </a:p>
        </p:txBody>
      </p:sp>
    </p:spTree>
    <p:extLst>
      <p:ext uri="{BB962C8B-B14F-4D97-AF65-F5344CB8AC3E}">
        <p14:creationId xmlns:p14="http://schemas.microsoft.com/office/powerpoint/2010/main" val="3918970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85BA17-3DCF-E991-C7E3-6EDD2B9B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193964"/>
            <a:ext cx="11887200" cy="648392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1 Samuel 18:17-19</a:t>
            </a:r>
          </a:p>
          <a:p>
            <a:pPr marL="0" indent="0" algn="l">
              <a:buNone/>
            </a:pPr>
            <a:r>
              <a:rPr lang="en-US" sz="30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a David: He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Merab mi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mayor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que me seas hombre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valiente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pelees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batallas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. Mas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decía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mi mano contra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la mano de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1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0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Pero David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es mi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o la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 mi padre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Israel, para que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3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llegado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que Merab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dar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dada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a Adriel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meholatita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.( </a:t>
            </a:r>
            <a:r>
              <a:rPr lang="en-US" sz="3000" b="0" i="0" dirty="0">
                <a:solidFill>
                  <a:srgbClr val="001D35"/>
                </a:solidFill>
                <a:effectLst/>
                <a:latin typeface="Google Sans"/>
              </a:rPr>
              <a:t>Abel-</a:t>
            </a:r>
            <a:r>
              <a:rPr lang="en-US" sz="3000" b="0" i="0" dirty="0" err="1">
                <a:solidFill>
                  <a:srgbClr val="001D35"/>
                </a:solidFill>
                <a:effectLst/>
                <a:latin typeface="Google Sans"/>
              </a:rPr>
              <a:t>mehola</a:t>
            </a:r>
            <a:r>
              <a:rPr lang="en-US" sz="3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CL" sz="3000" b="0" i="0" dirty="0">
                <a:solidFill>
                  <a:srgbClr val="001D35"/>
                </a:solidFill>
                <a:effectLst/>
                <a:latin typeface="Google Sans"/>
              </a:rPr>
              <a:t>)</a:t>
            </a:r>
          </a:p>
          <a:p>
            <a:pPr marL="0" indent="0" algn="l">
              <a:buNone/>
            </a:pPr>
            <a:endParaRPr lang="en-CL" sz="3000" dirty="0">
              <a:solidFill>
                <a:srgbClr val="001D35"/>
              </a:solidFill>
              <a:latin typeface="Google Sans"/>
            </a:endParaRPr>
          </a:p>
          <a:p>
            <a:pPr marL="0" indent="0" algn="l">
              <a:buNone/>
            </a:pPr>
            <a:r>
              <a:rPr lang="en-CL" sz="3000" b="0" i="0" dirty="0">
                <a:solidFill>
                  <a:srgbClr val="001D35"/>
                </a:solidFill>
                <a:effectLst/>
                <a:latin typeface="Google Sans"/>
              </a:rPr>
              <a:t>La estrategia de Saúl es usar el hecho de hacer a David su yerno con la condición, en esta oportunidad, de ir al campo de batalla y ser muerto por los filisteos.</a:t>
            </a:r>
          </a:p>
          <a:p>
            <a:pPr marL="0" indent="0" algn="l">
              <a:buNone/>
            </a:pPr>
            <a:r>
              <a:rPr lang="en-CL" sz="3000" dirty="0">
                <a:solidFill>
                  <a:srgbClr val="001D35"/>
                </a:solidFill>
                <a:latin typeface="Google Sans"/>
              </a:rPr>
              <a:t>Pero, por alguna razón, con Merab no prosperó.</a:t>
            </a:r>
            <a:endParaRPr lang="en-US" sz="3000" b="0" i="0" dirty="0">
              <a:solidFill>
                <a:srgbClr val="00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867250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8F1C5-D10C-8418-D1A0-37B901331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0"/>
            <a:ext cx="11831782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ffectLst/>
                <a:latin typeface="system-ui"/>
              </a:rPr>
              <a:t>1 Samuel 18:20-27</a:t>
            </a:r>
          </a:p>
          <a:p>
            <a:pPr marL="0" indent="0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Pero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pareció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a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que le sea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lazo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para que la mano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sea contra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segunda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Tú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hoy.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mandó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secreto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diciéndole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ama,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quieren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palabras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oídos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David. Y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parece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es poco ser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 hombre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estima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respuesta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Tales palabras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Decid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David: 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desea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dote,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cien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prepucios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que sea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tomada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venganza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Pero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pensaba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manos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declararon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palabras,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pareció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David, para ser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antes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plazo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cumpliese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 y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doscientos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prepucios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entregó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a fin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691080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6030E-CF75-D90E-ED13-96CBBD788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91" y="152400"/>
            <a:ext cx="11928764" cy="6553200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Saúl vuelve a la carga al saber algo importante…</a:t>
            </a:r>
          </a:p>
          <a:p>
            <a:pPr marL="0" indent="0">
              <a:buNone/>
            </a:pPr>
            <a:r>
              <a:rPr lang="en-US" b="1" baseline="300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David.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…y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nótese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respuesta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David al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escuchar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siervos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…</a:t>
            </a: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¿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parece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que es poco ser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siendo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un hombre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pobre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y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estima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respuesta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David 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definitiva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primera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deja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ser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Rey no es poco,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agregando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tema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pobreza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indicando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privilegio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tiene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costear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dote.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Y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ahí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toma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…</a:t>
            </a:r>
          </a:p>
          <a:p>
            <a:pPr marL="0" indent="0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desea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la dote,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cien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prepucios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para que sea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tomada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venganza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. Pero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pensaba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caer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manos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endParaRPr lang="en-US" b="1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688011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BA022-CF85-82DF-1B44-F853D8B1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3" y="152400"/>
            <a:ext cx="11859491" cy="6525491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Le parece bien a David, y sin perder tiempo, duplica lo solicitado recibiendo a Mical como esposa.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Dos cosas a destacar: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410492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BA022-CF85-82DF-1B44-F853D8B1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3" y="152400"/>
            <a:ext cx="11859491" cy="6525491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Le parece bien a David, y sin perder tiempo, duplica lo solicitado recibiendo a Mical como esposa.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Dos cosas a destacar: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Primero, este tema de las hijas de Saúl recuerda a lo vivido por Jacob para poder tener a su amada Rebeca de manos de Labán.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692777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BA022-CF85-82DF-1B44-F853D8B1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3" y="152400"/>
            <a:ext cx="11859491" cy="6525491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Le parece bien a David, y sin perder tiempo, duplica lo solicitado recibiendo a Mical como esposa.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Dos cosas a destacar: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Primero, este tema de las hijas de Saúl recuerda a lo vivido por Jacob para poder tener a su amada Rebeca de manos de Labán.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Segundo, en un futuro David también enviará al frente de batalla a Urías, para tratar de encubrir su pecado con Betzabé ( 2 Samuel cap.11 ), igual como Saúl quería enviarlo al frente de batalla para que cayera en manos de los filisteos.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104174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6ECA4-76A8-80FD-471E-6C515F05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5" y="152400"/>
            <a:ext cx="11845637" cy="6553200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18:28-30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considerando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David, y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tuvo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David;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David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días.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campaña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príncipes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salían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David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éxito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mucha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estima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Saúl se dio cuenta que, sin querer, había propiciado un David mas fuerte junto al amor de su hija hacia su marido…</a:t>
            </a:r>
            <a:r>
              <a:rPr lang="en-CL" b="1" dirty="0"/>
              <a:t>mas temor y enemigo de David.</a:t>
            </a:r>
          </a:p>
          <a:p>
            <a:pPr marL="0" indent="0">
              <a:buNone/>
            </a:pPr>
            <a:r>
              <a:rPr lang="en-CL" dirty="0"/>
              <a:t>Esto se evidenciará en el cap. 19. donde David será ayudado por Dios con la ayuda de Jonatán, Mical y la intervención de Dios personalmente.</a:t>
            </a:r>
          </a:p>
        </p:txBody>
      </p:sp>
    </p:spTree>
    <p:extLst>
      <p:ext uri="{BB962C8B-B14F-4D97-AF65-F5344CB8AC3E}">
        <p14:creationId xmlns:p14="http://schemas.microsoft.com/office/powerpoint/2010/main" val="3255112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D9F8-6958-585E-2CCB-DA2973CCC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93964"/>
            <a:ext cx="11901055" cy="645621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ffectLst/>
                <a:latin typeface="system-ui"/>
              </a:rPr>
              <a:t>1 Samuel 19:1-7</a:t>
            </a:r>
          </a:p>
          <a:p>
            <a:pPr marL="0" indent="0">
              <a:buNone/>
            </a:pPr>
            <a:r>
              <a:rPr lang="en-US" sz="5500" b="1" i="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para que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matasen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David;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aviso a David,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mi padre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procura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matarte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tanto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cuídate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hasta la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estate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oculto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escóndete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saldré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estaré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junto a mi padre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campo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estés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hablaré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mi padre,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saber lo que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bien de David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padre, y le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peque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David,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cometido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obras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buenas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mano,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mató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salvación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Israel. Tú lo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viste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alegraste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; ¿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pecarás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contra la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inocente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matando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David sin causa?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escuchó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juró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que no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morirá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5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David, y le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declaró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palabras;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trajo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David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antes.</a:t>
            </a:r>
          </a:p>
          <a:p>
            <a:pPr marL="0" indent="0">
              <a:buNone/>
            </a:pPr>
            <a:endParaRPr lang="en-US" sz="5500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Dios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utiliza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salvar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55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500" b="0" i="0" dirty="0">
                <a:solidFill>
                  <a:srgbClr val="000000"/>
                </a:solidFill>
                <a:effectLst/>
                <a:latin typeface="system-ui"/>
              </a:rPr>
              <a:t> de David.</a:t>
            </a:r>
          </a:p>
          <a:p>
            <a:pPr marL="0" indent="0">
              <a:buNone/>
            </a:pPr>
            <a:br>
              <a:rPr lang="en-US" sz="46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600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50742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BA816-2B0A-7A42-78DD-0E8BE4575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207818"/>
            <a:ext cx="11665527" cy="641465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18:1-5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acabado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hablar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alma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ligada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la de David, y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amó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día, y no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dejó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volver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casa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padre.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hicieron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David,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llevaba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se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David,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ropas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suyas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hasta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espada,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arco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talabarte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dondequiera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enviaba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era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acepto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pueblo, y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12205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33238-82D9-C235-0B37-44761CC7E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3" y="235526"/>
            <a:ext cx="11817927" cy="6622473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19:8-17</a:t>
            </a:r>
          </a:p>
          <a:p>
            <a:pPr marL="0" indent="0" algn="l">
              <a:buNone/>
            </a:pP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nuevo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salió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David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peleó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con gran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estrago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huyeron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malo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vino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sentado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mano,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tocando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procuró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enclavar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David con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la pared,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apartó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con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pared; y David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casa de David para que lo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vigilasen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matasen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Mas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avisó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Si no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salvas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serás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muerto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descolgó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ventana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estatua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cama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acomodó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cabecera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almohada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pelo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cabra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y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cubrió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con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ropa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prender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enfermo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enviar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viesen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Traédmelo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cama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para que lo mate.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entraron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he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estatua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cama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almohada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pelo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cabra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cabecera. </a:t>
            </a:r>
            <a:r>
              <a:rPr lang="en-US" sz="45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me has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engañado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, y has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dejado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escapar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Déjame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ir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no,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mataré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US" sz="45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Dios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utiliza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salvar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5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500" b="0" i="0" dirty="0">
                <a:solidFill>
                  <a:srgbClr val="000000"/>
                </a:solidFill>
                <a:effectLst/>
                <a:latin typeface="system-ui"/>
              </a:rPr>
              <a:t> de David.</a:t>
            </a:r>
          </a:p>
          <a:p>
            <a:pPr marL="0" indent="0">
              <a:buNone/>
            </a:pPr>
            <a:br>
              <a:rPr lang="en-US" sz="2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2000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536538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1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676FCB-69CE-38EC-F995-09EAD76C7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25" y="166688"/>
            <a:ext cx="11901488" cy="652462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19:18-24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David,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vino a Samuel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Samuel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moraron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dado aviso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trajeran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compañía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a Samuel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presidía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vino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supo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tercera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gran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Secú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preguntó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 y David? Y uno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vino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siguió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andando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despojó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vestidos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igualmente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Samuel,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desnudo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072342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72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676FCB-69CE-38EC-F995-09EAD76C7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25" y="166688"/>
            <a:ext cx="11901488" cy="652462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19:18-24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David,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vino a Samuel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Samuel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moraron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dado aviso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trajeran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compañía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a Samuel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presidía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supo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tercera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gran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Secú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preguntó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 y David? Y uno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vino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Dios,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siguió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andando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profetizando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hasta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despojó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vestidos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profetizó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igualmente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Samuel,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desnudo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¿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232013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822FB-96AC-1E6B-1C3B-46280A20A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5" y="166254"/>
            <a:ext cx="11873346" cy="6594763"/>
          </a:xfrm>
        </p:spPr>
        <p:txBody>
          <a:bodyPr/>
          <a:lstStyle/>
          <a:p>
            <a:pPr marL="0" indent="0">
              <a:buNone/>
            </a:pPr>
            <a:r>
              <a:rPr lang="en-CL" b="1" dirty="0"/>
              <a:t>Profetizaron</a:t>
            </a:r>
            <a:r>
              <a:rPr lang="en-CL" dirty="0"/>
              <a:t>:  se entiende que profetizar es proclamar la palabra de Dios, especialmente en el AT donde no había acceso a la voluntad de Dios escrita, como en el NT y en nuestro tiempo. Es también cierto que Dios uso profetas para anunciar hechos futuros pero generalmente en el AT. Claramente en el NT el profeta habla y proclama la Palabra de Dios .</a:t>
            </a:r>
          </a:p>
          <a:p>
            <a:pPr marL="0" indent="0">
              <a:buNone/>
            </a:pPr>
            <a:endParaRPr lang="en-CL" dirty="0"/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Corintios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14:3,31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edificación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exhortación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consolación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podéis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uno,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aprendan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exhortados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8135667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363F0-DAE2-513F-2BB5-EE9A32033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5" y="193964"/>
            <a:ext cx="11845637" cy="6442363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Y vino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profetizaron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momento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Santo vino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la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intención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llegada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cambió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atrás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peligro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para David…Dios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cambió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intencíon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system-ui"/>
              </a:rPr>
              <a:t>Esto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quiere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decir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fueron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salvos 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justificados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había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sido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deshechado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hecho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pero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poder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Espíritu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Santo, que es Dios, la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intención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espíritu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maligno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fue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destruida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 Dios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interviene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ya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sea para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capacitar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alguien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relación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voluntad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o para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detener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alguna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obra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maligno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ésto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Dios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deja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ver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no solo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Poder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no solo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Autoridad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si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también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Soberanía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Como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vimos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clases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anteriores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no es un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bautismo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Espíritu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Santo,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sino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una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intervención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divina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corta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larga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duración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con un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propósito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específico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antes de la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obra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redentora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Jesucristo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y antes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Pentecostés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</a:t>
            </a: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8288325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D9CAF-F94A-4C1F-1020-435C1E56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5" y="110836"/>
            <a:ext cx="11845637" cy="6567055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despojó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vestidos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: 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pasó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reconociendo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condición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acá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despoja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ropa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real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señal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que El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no es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además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Espíritu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Santo,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detiene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intención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contra David.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desnudo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día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: hay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muchos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textos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estudio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concuerdan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humillación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a la que se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sometió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despojarse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primero, 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ropaje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real y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al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parecer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del resto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ropa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 El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habla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una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exposición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pública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pero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no se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acostumbraba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estar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desnudo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incluso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dormir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como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le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ocurrió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Noé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lo que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llamó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atención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hijo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Cam,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quien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actuó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mala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manera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Este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actuar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lo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lleva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hacerse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acreedor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segunda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vez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, del </a:t>
            </a:r>
            <a:r>
              <a:rPr lang="en-US" dirty="0" err="1">
                <a:solidFill>
                  <a:srgbClr val="000000"/>
                </a:solidFill>
                <a:latin typeface="system-ui"/>
              </a:rPr>
              <a:t>proverbio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¿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?,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cap 10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vers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. 11</a:t>
            </a:r>
            <a:endParaRPr lang="en-US" b="1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96868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8D177-E0B5-A4EF-8CD0-A6D955F11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180109"/>
            <a:ext cx="11873346" cy="6511636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De aquí en adelante David comienza un exilio huyendo de Saúl.</a:t>
            </a:r>
          </a:p>
          <a:p>
            <a:pPr marL="0" indent="0">
              <a:buNone/>
            </a:pPr>
            <a:r>
              <a:rPr lang="en-CL" dirty="0"/>
              <a:t>Pero debemos ver en forma mas global lo que está sucediendo.</a:t>
            </a:r>
          </a:p>
          <a:p>
            <a:pPr marL="0" indent="0">
              <a:buNone/>
            </a:pPr>
            <a:r>
              <a:rPr lang="en-CL" dirty="0"/>
              <a:t>La persecución que sufre David es mas que un tema personal con Saúl, David es el primer rey de acuerdo al corazón y designio de Dios ( 13:14 ), y de su decendencia directa vendría el Mesias prometido, el Rey eterno cuyo trono es para siempre. Entonces, como Herodes trato de asesinar a Jesús recien nacido, así también Saúl, guiado por este espíritu maligno, está tratando de destruir esta descendencia en David, en el fondo cortar el plan de Dios.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Pero de lo anterior nos debiera asaltar una pregunta……</a:t>
            </a:r>
          </a:p>
        </p:txBody>
      </p:sp>
    </p:spTree>
    <p:extLst>
      <p:ext uri="{BB962C8B-B14F-4D97-AF65-F5344CB8AC3E}">
        <p14:creationId xmlns:p14="http://schemas.microsoft.com/office/powerpoint/2010/main" val="883863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8D177-E0B5-A4EF-8CD0-A6D955F11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180109"/>
            <a:ext cx="11873346" cy="6511636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De aquí en adelante David comienza un exilio huyendo de Saúl.</a:t>
            </a:r>
          </a:p>
          <a:p>
            <a:pPr marL="0" indent="0">
              <a:buNone/>
            </a:pPr>
            <a:r>
              <a:rPr lang="en-CL" dirty="0"/>
              <a:t>Pero debemos ver en forma mas global lo que está sucediendo.</a:t>
            </a:r>
          </a:p>
          <a:p>
            <a:pPr marL="0" indent="0">
              <a:buNone/>
            </a:pPr>
            <a:r>
              <a:rPr lang="en-CL" dirty="0"/>
              <a:t>La persecución que sufre David es mas que un tema personal con Saúl, David es el primer rey de acuerdo al corazón y designio de Dios ( 13:14 ), y de su decendencia directa vendría el Mesias prometido, el Rey eterno cuyo trono es para siempre. Entonces, como Herodes trato de asesinar a Jesús recien nacido, así también Saúl, guiado por este espíritu maligno, está tratando de destruir esta descendencia en David, en el fondo cortar el plan de Dios.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Pero de lo anterior nos debiera asaltar una pregunta……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sz="3600" dirty="0"/>
              <a:t>Pero no fue Dios quien envió ese espíritu maligno ????????</a:t>
            </a:r>
          </a:p>
        </p:txBody>
      </p:sp>
    </p:spTree>
    <p:extLst>
      <p:ext uri="{BB962C8B-B14F-4D97-AF65-F5344CB8AC3E}">
        <p14:creationId xmlns:p14="http://schemas.microsoft.com/office/powerpoint/2010/main" val="3213123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DB70-8AD0-E5A6-7D2C-D4353B7A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193964"/>
            <a:ext cx="11817927" cy="6483927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Dios en su Poder, Sabiduría y Soberanía permite esta situación para , también, probar, moldear y hacer ver su poder y misericordia a David. David está siendo forjado de acuerdo a la voluntad de Dios, así como Dios permite que pasemos por situaciones difíciles , pruebas, enfermedades, escacez, con el propósito de forjar a Cristo en nuestras vidas, para forjar santidad en nuestras vidas.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9708543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DB70-8AD0-E5A6-7D2C-D4353B7A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193964"/>
            <a:ext cx="11817927" cy="6483927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Dios en su Poder, Sabiduría y Soberanía permite esta situación para , también, probar, moldear y hacer ver su poder y misericordia a David. David está siendo forjado de acuerdo a la voluntad de Dios, así como Dios permite que pasemos por situaciones difíciles , pruebas, enfermedades, escacez, con el propósito de forjar a Cristo en nuestras vidas, para forjar santidad en nuestras vidas.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Job 1:21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21 	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Desnudo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vientre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madre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desnudo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volveré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            	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sea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bendito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Dios no se olvidó de David, lo guardo, le proveyó, cumplió sus promesas para con El, le mostró también su misericordia y su perdón, y </a:t>
            </a:r>
            <a:r>
              <a:rPr lang="en-CL"/>
              <a:t>lo mismo </a:t>
            </a:r>
            <a:r>
              <a:rPr lang="en-CL" dirty="0"/>
              <a:t>hará hasta vayamos a su presencia.</a:t>
            </a:r>
          </a:p>
        </p:txBody>
      </p:sp>
    </p:spTree>
    <p:extLst>
      <p:ext uri="{BB962C8B-B14F-4D97-AF65-F5344CB8AC3E}">
        <p14:creationId xmlns:p14="http://schemas.microsoft.com/office/powerpoint/2010/main" val="83124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93AC3-6D43-4149-AEE8-3BAFC40BF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07818"/>
            <a:ext cx="11817927" cy="6442364"/>
          </a:xfrm>
        </p:spPr>
        <p:txBody>
          <a:bodyPr/>
          <a:lstStyle/>
          <a:p>
            <a:pPr marL="0" indent="0">
              <a:buNone/>
            </a:pPr>
            <a:r>
              <a:rPr lang="en-US" sz="5400" b="1" dirty="0" err="1">
                <a:effectLst/>
                <a:latin typeface="Cambria,Italic"/>
              </a:rPr>
              <a:t>āhēb</a:t>
            </a:r>
            <a:r>
              <a:rPr lang="en-US" sz="5400" b="1" dirty="0">
                <a:effectLst/>
                <a:latin typeface="Cambria,Italic"/>
              </a:rPr>
              <a:t> 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  vers.1--lo </a:t>
            </a:r>
            <a:r>
              <a:rPr lang="en-US" sz="54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amó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, </a:t>
            </a:r>
            <a:r>
              <a:rPr lang="en-US" sz="54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ligado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, </a:t>
            </a:r>
            <a:r>
              <a:rPr lang="en-US" sz="54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unido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, 						</a:t>
            </a:r>
            <a:r>
              <a:rPr lang="en-US" sz="54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concertado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endParaRPr lang="en-US" sz="5400" i="0" dirty="0">
              <a:solidFill>
                <a:srgbClr val="0A0A0A"/>
              </a:solidFill>
              <a:effectLst/>
              <a:latin typeface="Ezra SIL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5400" b="1" dirty="0" err="1">
                <a:effectLst/>
                <a:latin typeface="Cambria,Italic"/>
              </a:rPr>
              <a:t>nepes</a:t>
            </a:r>
            <a:r>
              <a:rPr lang="en-US" sz="5400" b="1" dirty="0">
                <a:effectLst/>
                <a:latin typeface="Cambria,Italic"/>
              </a:rPr>
              <a:t>̌. . . </a:t>
            </a:r>
            <a:r>
              <a:rPr lang="en-US" sz="5400" b="1" dirty="0" err="1">
                <a:effectLst/>
                <a:latin typeface="Cambria,Italic"/>
              </a:rPr>
              <a:t>niqs</a:t>
            </a:r>
            <a:r>
              <a:rPr lang="en-US" sz="5400" b="1" dirty="0">
                <a:effectLst/>
                <a:latin typeface="Cambria,Italic"/>
              </a:rPr>
              <a:t>̌ e </a:t>
            </a:r>
            <a:r>
              <a:rPr lang="en-US" sz="5400" b="1" dirty="0" err="1">
                <a:effectLst/>
                <a:latin typeface="Cambria,Italic"/>
              </a:rPr>
              <a:t>ra</a:t>
            </a:r>
            <a:r>
              <a:rPr lang="en-US" sz="5400" b="1" dirty="0">
                <a:effectLst/>
                <a:latin typeface="Cambria,Italic"/>
              </a:rPr>
              <a:t>̂ b e </a:t>
            </a:r>
            <a:r>
              <a:rPr lang="en-US" sz="5400" b="1" dirty="0" err="1">
                <a:effectLst/>
                <a:latin typeface="Cambria,Italic"/>
              </a:rPr>
              <a:t>nepes</a:t>
            </a:r>
            <a:r>
              <a:rPr lang="en-US" sz="5400" dirty="0">
                <a:effectLst/>
                <a:latin typeface="Cambria,Italic"/>
              </a:rPr>
              <a:t>̌</a:t>
            </a:r>
            <a:r>
              <a:rPr lang="en-US" sz="5400" dirty="0">
                <a:solidFill>
                  <a:srgbClr val="0A0A0A"/>
                </a:solidFill>
                <a:latin typeface="Ezra SIL"/>
                <a:sym typeface="Wingdings" pitchFamily="2" charset="2"/>
              </a:rPr>
              <a:t>vers.1   	</a:t>
            </a:r>
            <a:r>
              <a:rPr lang="en-US" sz="5400" dirty="0" err="1">
                <a:solidFill>
                  <a:srgbClr val="0A0A0A"/>
                </a:solidFill>
                <a:latin typeface="Ezra SIL"/>
                <a:sym typeface="Wingdings" pitchFamily="2" charset="2"/>
              </a:rPr>
              <a:t>quedó</a:t>
            </a:r>
            <a:r>
              <a:rPr lang="en-US" sz="5400" dirty="0">
                <a:solidFill>
                  <a:srgbClr val="0A0A0A"/>
                </a:solidFill>
                <a:latin typeface="Ezra SIL"/>
                <a:sym typeface="Wingdings" pitchFamily="2" charset="2"/>
              </a:rPr>
              <a:t> </a:t>
            </a:r>
            <a:r>
              <a:rPr lang="en-US" sz="5400" dirty="0" err="1">
                <a:solidFill>
                  <a:srgbClr val="0A0A0A"/>
                </a:solidFill>
                <a:latin typeface="Ezra SIL"/>
                <a:sym typeface="Wingdings" pitchFamily="2" charset="2"/>
              </a:rPr>
              <a:t>ligada</a:t>
            </a:r>
            <a:r>
              <a:rPr lang="en-US" sz="5400" dirty="0">
                <a:solidFill>
                  <a:srgbClr val="0A0A0A"/>
                </a:solidFill>
                <a:latin typeface="Ezra SIL"/>
                <a:sym typeface="Wingdings" pitchFamily="2" charset="2"/>
              </a:rPr>
              <a:t>.</a:t>
            </a:r>
            <a:r>
              <a:rPr lang="en-US" sz="5400" dirty="0">
                <a:effectLst/>
                <a:latin typeface="Cambria" panose="02040503050406030204" pitchFamily="18" charset="0"/>
              </a:rPr>
              <a:t> lit., “</a:t>
            </a:r>
            <a:r>
              <a:rPr lang="en-US" sz="5400" dirty="0" err="1">
                <a:effectLst/>
                <a:latin typeface="Cambria" panose="02040503050406030204" pitchFamily="18" charset="0"/>
              </a:rPr>
              <a:t>espíritu</a:t>
            </a:r>
            <a:r>
              <a:rPr lang="en-US" sz="5400" dirty="0">
                <a:effectLst/>
                <a:latin typeface="Cambria" panose="02040503050406030204" pitchFamily="18" charset="0"/>
              </a:rPr>
              <a:t> </a:t>
            </a:r>
            <a:r>
              <a:rPr lang="en-US" sz="5400" dirty="0" err="1">
                <a:effectLst/>
                <a:latin typeface="Cambria" panose="02040503050406030204" pitchFamily="18" charset="0"/>
              </a:rPr>
              <a:t>ligado</a:t>
            </a:r>
            <a:r>
              <a:rPr lang="en-US" sz="5400" dirty="0">
                <a:effectLst/>
                <a:latin typeface="Cambria" panose="02040503050406030204" pitchFamily="18" charset="0"/>
              </a:rPr>
              <a:t> 		con </a:t>
            </a:r>
            <a:r>
              <a:rPr lang="en-US" sz="5400" dirty="0" err="1">
                <a:effectLst/>
                <a:latin typeface="Cambria" panose="02040503050406030204" pitchFamily="18" charset="0"/>
              </a:rPr>
              <a:t>espíritu</a:t>
            </a:r>
            <a:r>
              <a:rPr lang="en-US" sz="5400" dirty="0">
                <a:effectLst/>
                <a:latin typeface="Cambria" panose="02040503050406030204" pitchFamily="18" charset="0"/>
              </a:rPr>
              <a:t>” . </a:t>
            </a:r>
            <a:r>
              <a:rPr lang="en-US" sz="5400" b="1" dirty="0">
                <a:effectLst/>
                <a:latin typeface="Cambria" panose="02040503050406030204" pitchFamily="18" charset="0"/>
              </a:rPr>
              <a:t>Gen 44:20-30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br>
              <a:rPr lang="he-IL" dirty="0"/>
            </a:b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8602543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EAE99489-E032-E6F8-EE20-50EEC74144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0710" r="20710"/>
          <a:stretch>
            <a:fillRect/>
          </a:stretch>
        </p:blipFill>
        <p:spPr>
          <a:xfrm>
            <a:off x="4308764" y="125413"/>
            <a:ext cx="5029200" cy="65532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7EC79D9-BC64-42C0-2485-D8CD6EB79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7091" y="221673"/>
            <a:ext cx="3699163" cy="6456218"/>
          </a:xfrm>
        </p:spPr>
        <p:txBody>
          <a:bodyPr>
            <a:normAutofit lnSpcReduction="10000"/>
          </a:bodyPr>
          <a:lstStyle/>
          <a:p>
            <a:pPr algn="l"/>
            <a:r>
              <a:rPr lang="en-CL" dirty="0"/>
              <a:t>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Daniel 3:20,25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mandó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hombres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vigorosos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atasen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Sadrac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Mesac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Abed-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echarlos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horno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ardiendo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cuatro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sueltos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pasean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medio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sin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sufrir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ningún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daño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aspecto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cuarto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semejante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dioses.</a:t>
            </a:r>
            <a:endParaRPr lang="en-CL" sz="2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B70E442-B0E2-0C9C-B6A5-7246D3DCA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854" y="221673"/>
            <a:ext cx="8091053" cy="645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47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93AC3-6D43-4149-AEE8-3BAFC40BF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07818"/>
            <a:ext cx="11817927" cy="6442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effectLst/>
                <a:latin typeface="Cambria,Italic"/>
              </a:rPr>
              <a:t>āhēb</a:t>
            </a:r>
            <a:r>
              <a:rPr lang="en-US" sz="5400" dirty="0">
                <a:effectLst/>
                <a:latin typeface="Cambria,Italic"/>
              </a:rPr>
              <a:t> </a:t>
            </a:r>
            <a:r>
              <a:rPr lang="en-US" sz="54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  vers.1--lo </a:t>
            </a:r>
            <a:r>
              <a:rPr lang="en-US" sz="54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amó</a:t>
            </a:r>
            <a:endParaRPr lang="en-US" sz="5400" i="0" dirty="0">
              <a:solidFill>
                <a:srgbClr val="0A0A0A"/>
              </a:solidFill>
              <a:effectLst/>
              <a:latin typeface="Ezra SIL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5400" dirty="0" err="1">
                <a:effectLst/>
                <a:latin typeface="Cambria,Italic"/>
              </a:rPr>
              <a:t>yādaʿ</a:t>
            </a:r>
            <a:r>
              <a:rPr lang="en-US" sz="5400" dirty="0">
                <a:effectLst/>
                <a:latin typeface="Cambria,Italic"/>
              </a:rPr>
              <a:t> </a:t>
            </a:r>
            <a:r>
              <a:rPr lang="en-US" sz="5400" dirty="0">
                <a:effectLst/>
                <a:latin typeface="Cambria" panose="02040503050406030204" pitchFamily="18" charset="0"/>
              </a:rPr>
              <a:t>(“</a:t>
            </a:r>
            <a:r>
              <a:rPr lang="en-US" sz="5400" dirty="0" err="1">
                <a:effectLst/>
                <a:latin typeface="Cambria" panose="02040503050406030204" pitchFamily="18" charset="0"/>
              </a:rPr>
              <a:t>conocer</a:t>
            </a:r>
            <a:r>
              <a:rPr lang="en-US" sz="5400" dirty="0">
                <a:effectLst/>
                <a:latin typeface="Cambria" panose="02040503050406030204" pitchFamily="18" charset="0"/>
              </a:rPr>
              <a:t>”). </a:t>
            </a:r>
            <a:r>
              <a:rPr lang="en-US" sz="4800" b="1" dirty="0">
                <a:effectLst/>
                <a:latin typeface="Cambria" panose="02040503050406030204" pitchFamily="18" charset="0"/>
              </a:rPr>
              <a:t>Gen 19:5, </a:t>
            </a:r>
            <a:r>
              <a:rPr lang="en-US" sz="4800" b="1" dirty="0" err="1">
                <a:effectLst/>
                <a:latin typeface="Cambria" panose="02040503050406030204" pitchFamily="18" charset="0"/>
              </a:rPr>
              <a:t>Jueces</a:t>
            </a:r>
            <a:r>
              <a:rPr lang="en-US" sz="4800" b="1" dirty="0">
                <a:effectLst/>
                <a:latin typeface="Cambria" panose="02040503050406030204" pitchFamily="18" charset="0"/>
              </a:rPr>
              <a:t> 19:22</a:t>
            </a:r>
          </a:p>
          <a:p>
            <a:pPr marL="0" indent="0">
              <a:buNone/>
            </a:pPr>
            <a:endParaRPr lang="en-US" sz="5400" i="0" dirty="0">
              <a:solidFill>
                <a:srgbClr val="0A0A0A"/>
              </a:solidFill>
              <a:effectLst/>
              <a:latin typeface="Ezra SIL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3200" dirty="0"/>
              <a:t>No hay </a:t>
            </a:r>
            <a:r>
              <a:rPr lang="en-US" sz="3200" dirty="0" err="1"/>
              <a:t>ninguna</a:t>
            </a:r>
            <a:r>
              <a:rPr lang="en-US" sz="3200" dirty="0"/>
              <a:t> base para </a:t>
            </a:r>
            <a:r>
              <a:rPr lang="en-US" sz="3200" dirty="0" err="1"/>
              <a:t>considerar</a:t>
            </a:r>
            <a:r>
              <a:rPr lang="en-US" sz="3200" dirty="0"/>
              <a:t> la </a:t>
            </a:r>
            <a:r>
              <a:rPr lang="en-US" sz="3200" dirty="0" err="1"/>
              <a:t>amistad</a:t>
            </a:r>
            <a:r>
              <a:rPr lang="en-US" sz="3200" dirty="0"/>
              <a:t> de </a:t>
            </a:r>
            <a:r>
              <a:rPr lang="en-US" sz="3200" dirty="0" err="1"/>
              <a:t>Jonatán</a:t>
            </a:r>
            <a:r>
              <a:rPr lang="en-US" sz="3200" dirty="0"/>
              <a:t> con David </a:t>
            </a:r>
            <a:r>
              <a:rPr lang="en-US" sz="3200" dirty="0" err="1"/>
              <a:t>como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relación</a:t>
            </a:r>
            <a:r>
              <a:rPr lang="en-US" sz="3200" dirty="0"/>
              <a:t> homosexual, </a:t>
            </a:r>
            <a:r>
              <a:rPr lang="en-US" sz="3200" dirty="0" err="1"/>
              <a:t>ni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texto</a:t>
            </a:r>
            <a:r>
              <a:rPr lang="en-US" sz="3200" dirty="0"/>
              <a:t> original, </a:t>
            </a:r>
            <a:r>
              <a:rPr lang="en-US" sz="3200" dirty="0" err="1"/>
              <a:t>ni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contexto</a:t>
            </a:r>
            <a:r>
              <a:rPr lang="en-US" sz="3200" dirty="0"/>
              <a:t> del </a:t>
            </a:r>
            <a:r>
              <a:rPr lang="en-US" sz="3200" dirty="0" err="1"/>
              <a:t>pasaje</a:t>
            </a:r>
            <a:r>
              <a:rPr lang="en-US" sz="3200" dirty="0"/>
              <a:t> </a:t>
            </a:r>
            <a:r>
              <a:rPr lang="en-US" sz="3200" dirty="0" err="1"/>
              <a:t>ni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la </a:t>
            </a:r>
            <a:r>
              <a:rPr lang="en-US" sz="3200" dirty="0" err="1"/>
              <a:t>Santidad</a:t>
            </a:r>
            <a:r>
              <a:rPr lang="en-US" sz="3200" dirty="0"/>
              <a:t> </a:t>
            </a:r>
            <a:r>
              <a:rPr lang="en-US" sz="3200" dirty="0" err="1"/>
              <a:t>exhibida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autor</a:t>
            </a:r>
            <a:r>
              <a:rPr lang="en-US" sz="3200" dirty="0"/>
              <a:t> e </a:t>
            </a:r>
            <a:r>
              <a:rPr lang="en-US" sz="3200" dirty="0" err="1"/>
              <a:t>inspirador</a:t>
            </a:r>
            <a:r>
              <a:rPr lang="en-US" sz="3200" dirty="0"/>
              <a:t> de las </a:t>
            </a:r>
            <a:r>
              <a:rPr lang="en-US" sz="3200" dirty="0" err="1"/>
              <a:t>Escrituras</a:t>
            </a:r>
            <a:r>
              <a:rPr lang="en-US" sz="3200" dirty="0"/>
              <a:t>,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Espíritu</a:t>
            </a:r>
            <a:r>
              <a:rPr lang="en-US" sz="3200" dirty="0"/>
              <a:t> Santo, que es Dios.</a:t>
            </a:r>
          </a:p>
          <a:p>
            <a:pPr marL="0" indent="0">
              <a:buNone/>
            </a:pPr>
            <a:r>
              <a:rPr lang="en-US" sz="3200" b="1" dirty="0"/>
              <a:t>Rom 1:26-27, 1 Cor 6:9s, Lev 18:22; 20:13.</a:t>
            </a:r>
          </a:p>
          <a:p>
            <a:pPr marL="0" indent="0">
              <a:buNone/>
            </a:pPr>
            <a:br>
              <a:rPr lang="he-IL" dirty="0"/>
            </a:b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4176286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99785-C01A-5080-3752-0F97E7B91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193964"/>
            <a:ext cx="11748654" cy="64423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>
                <a:effectLst/>
                <a:latin typeface="Cambria,Italic"/>
              </a:rPr>
              <a:t>āhēb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i="0" dirty="0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  vers.1--lo </a:t>
            </a:r>
            <a:r>
              <a:rPr lang="en-US" sz="2800" i="0" dirty="0" err="1">
                <a:solidFill>
                  <a:srgbClr val="0A0A0A"/>
                </a:solidFill>
                <a:effectLst/>
                <a:latin typeface="Ezra SIL"/>
                <a:sym typeface="Wingdings" pitchFamily="2" charset="2"/>
              </a:rPr>
              <a:t>amó</a:t>
            </a:r>
            <a:endParaRPr lang="en-US" sz="2800" i="0" dirty="0">
              <a:solidFill>
                <a:srgbClr val="0A0A0A"/>
              </a:solidFill>
              <a:effectLst/>
              <a:latin typeface="Ezra SIL"/>
              <a:sym typeface="Wingdings" pitchFamily="2" charset="2"/>
            </a:endParaRP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18:4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se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ropas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suyas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hasta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espada,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arco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talabarte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15:27-28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volviéndose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irse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punta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rasgó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rasgado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hoy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Israel, y lo ha dado a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prójimo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mejor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Aunque la definición de amor en esta palabra usada, </a:t>
            </a:r>
            <a:r>
              <a:rPr lang="en-US" sz="2800" dirty="0" err="1">
                <a:effectLst/>
                <a:latin typeface="Cambria,Italic"/>
              </a:rPr>
              <a:t>āhēb</a:t>
            </a:r>
            <a:r>
              <a:rPr lang="en-US" sz="2800" dirty="0">
                <a:effectLst/>
                <a:latin typeface="Cambria,Italic"/>
              </a:rPr>
              <a:t> , es </a:t>
            </a:r>
            <a:r>
              <a:rPr lang="en-US" sz="2800" dirty="0" err="1">
                <a:effectLst/>
                <a:latin typeface="Cambria,Italic"/>
              </a:rPr>
              <a:t>amplia</a:t>
            </a:r>
            <a:r>
              <a:rPr lang="en-US" sz="2800" dirty="0">
                <a:effectLst/>
                <a:latin typeface="Cambria,Italic"/>
              </a:rPr>
              <a:t>, </a:t>
            </a:r>
            <a:r>
              <a:rPr lang="en-US" sz="2800" dirty="0" err="1">
                <a:effectLst/>
                <a:latin typeface="Cambria,Italic"/>
              </a:rPr>
              <a:t>este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acto</a:t>
            </a:r>
            <a:r>
              <a:rPr lang="en-US" sz="2800" dirty="0">
                <a:effectLst/>
                <a:latin typeface="Cambria,Italic"/>
              </a:rPr>
              <a:t> define </a:t>
            </a:r>
            <a:r>
              <a:rPr lang="en-US" sz="2800" dirty="0" err="1">
                <a:effectLst/>
                <a:latin typeface="Cambria,Italic"/>
              </a:rPr>
              <a:t>el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respeto</a:t>
            </a:r>
            <a:r>
              <a:rPr lang="en-US" sz="2800" dirty="0">
                <a:effectLst/>
                <a:latin typeface="Cambria,Italic"/>
              </a:rPr>
              <a:t> de </a:t>
            </a:r>
            <a:r>
              <a:rPr lang="en-US" sz="2800" dirty="0" err="1">
                <a:effectLst/>
                <a:latin typeface="Cambria,Italic"/>
              </a:rPr>
              <a:t>Jonatán</a:t>
            </a:r>
            <a:r>
              <a:rPr lang="en-US" sz="2800" dirty="0">
                <a:effectLst/>
                <a:latin typeface="Cambria,Italic"/>
              </a:rPr>
              <a:t> a David, dado que al </a:t>
            </a:r>
            <a:r>
              <a:rPr lang="en-US" sz="2800" dirty="0" err="1">
                <a:effectLst/>
                <a:latin typeface="Cambria,Italic"/>
              </a:rPr>
              <a:t>darle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su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manto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reconoce</a:t>
            </a:r>
            <a:r>
              <a:rPr lang="en-US" sz="2800" dirty="0">
                <a:effectLst/>
                <a:latin typeface="Cambria,Italic"/>
              </a:rPr>
              <a:t> que es </a:t>
            </a:r>
            <a:r>
              <a:rPr lang="en-US" sz="2800" dirty="0" err="1">
                <a:effectLst/>
                <a:latin typeface="Cambria,Italic"/>
              </a:rPr>
              <a:t>el</a:t>
            </a:r>
            <a:r>
              <a:rPr lang="en-US" sz="2800" dirty="0">
                <a:effectLst/>
                <a:latin typeface="Cambria,Italic"/>
              </a:rPr>
              <a:t> Rey </a:t>
            </a:r>
            <a:r>
              <a:rPr lang="en-US" sz="2800" dirty="0" err="1">
                <a:effectLst/>
                <a:latin typeface="Cambria,Italic"/>
              </a:rPr>
              <a:t>nombrado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por</a:t>
            </a:r>
            <a:r>
              <a:rPr lang="en-US" sz="2800" dirty="0">
                <a:effectLst/>
                <a:latin typeface="Cambria,Italic"/>
              </a:rPr>
              <a:t> Dios, </a:t>
            </a:r>
            <a:r>
              <a:rPr lang="en-US" sz="2800" dirty="0" err="1">
                <a:effectLst/>
                <a:latin typeface="Cambria,Italic"/>
              </a:rPr>
              <a:t>estando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su</a:t>
            </a:r>
            <a:r>
              <a:rPr lang="en-US" sz="2800" dirty="0">
                <a:effectLst/>
                <a:latin typeface="Cambria,Italic"/>
              </a:rPr>
              <a:t> padre </a:t>
            </a:r>
            <a:r>
              <a:rPr lang="en-US" sz="2800" dirty="0" err="1">
                <a:effectLst/>
                <a:latin typeface="Cambria,Italic"/>
              </a:rPr>
              <a:t>aún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en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ejercicio</a:t>
            </a:r>
            <a:r>
              <a:rPr lang="en-US" sz="2800" dirty="0">
                <a:effectLst/>
                <a:latin typeface="Cambria,Italic"/>
              </a:rPr>
              <a:t> y, a </a:t>
            </a:r>
            <a:r>
              <a:rPr lang="en-US" sz="2800" dirty="0" err="1">
                <a:effectLst/>
                <a:latin typeface="Cambria,Italic"/>
              </a:rPr>
              <a:t>su</a:t>
            </a:r>
            <a:r>
              <a:rPr lang="en-US" sz="2800" dirty="0">
                <a:effectLst/>
                <a:latin typeface="Cambria,Italic"/>
              </a:rPr>
              <a:t> </a:t>
            </a:r>
            <a:r>
              <a:rPr lang="en-US" sz="2800" dirty="0" err="1">
                <a:effectLst/>
                <a:latin typeface="Cambria,Italic"/>
              </a:rPr>
              <a:t>vez</a:t>
            </a:r>
            <a:r>
              <a:rPr lang="en-US" sz="2800" dirty="0">
                <a:effectLst/>
                <a:latin typeface="Cambria,Italic"/>
              </a:rPr>
              <a:t>, </a:t>
            </a:r>
            <a:r>
              <a:rPr lang="en-US" sz="2800" dirty="0" err="1">
                <a:effectLst/>
                <a:latin typeface="Cambria,Italic"/>
              </a:rPr>
              <a:t>renunciando</a:t>
            </a:r>
            <a:r>
              <a:rPr lang="en-US" sz="2800" dirty="0">
                <a:effectLst/>
                <a:latin typeface="Cambria,Italic"/>
              </a:rPr>
              <a:t> a la </a:t>
            </a:r>
            <a:r>
              <a:rPr lang="en-US" sz="2800" dirty="0" err="1">
                <a:effectLst/>
                <a:latin typeface="Cambria,Italic"/>
              </a:rPr>
              <a:t>opción</a:t>
            </a:r>
            <a:r>
              <a:rPr lang="en-US" sz="2800" dirty="0">
                <a:effectLst/>
                <a:latin typeface="Cambria,Italic"/>
              </a:rPr>
              <a:t> de </a:t>
            </a:r>
            <a:r>
              <a:rPr lang="en-US" sz="2800" dirty="0" err="1">
                <a:effectLst/>
                <a:latin typeface="Cambria,Italic"/>
              </a:rPr>
              <a:t>suceder</a:t>
            </a:r>
            <a:r>
              <a:rPr lang="en-US" sz="2800" dirty="0">
                <a:effectLst/>
                <a:latin typeface="Cambria,Italic"/>
              </a:rPr>
              <a:t> a </a:t>
            </a:r>
            <a:r>
              <a:rPr lang="en-US" sz="2800" dirty="0" err="1">
                <a:effectLst/>
                <a:latin typeface="Cambria,Italic"/>
              </a:rPr>
              <a:t>su</a:t>
            </a:r>
            <a:r>
              <a:rPr lang="en-US" sz="2800" dirty="0">
                <a:effectLst/>
                <a:latin typeface="Cambria,Italic"/>
              </a:rPr>
              <a:t> padre .</a:t>
            </a: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4992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8E319-E0E1-DDA7-D01A-D4058177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80109"/>
            <a:ext cx="11817927" cy="651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>
                <a:solidFill>
                  <a:srgbClr val="000000"/>
                </a:solidFill>
                <a:effectLst/>
                <a:latin typeface="system-ui"/>
              </a:rPr>
              <a:t>1 Samuel 18:5-16</a:t>
            </a:r>
          </a:p>
          <a:p>
            <a:pPr marL="0" indent="0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dondequiera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enviaba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 Y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era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acepto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pueblo,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ciudades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Israel cantando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recibir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panderos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cánticos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alegría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instrumentos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música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cantaban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decían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</a:t>
            </a:r>
          </a:p>
          <a:p>
            <a:pPr marL="0" indent="0" algn="l">
              <a:buNone/>
            </a:pP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sus miles,</a:t>
            </a:r>
          </a:p>
          <a:p>
            <a:pPr marL="0" indent="0" algn="l">
              <a:buNone/>
            </a:pP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David a sus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enojó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desagradó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A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miles; no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falta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buenos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día, que un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malo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desvariaba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medio de la casa.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tocaba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mano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días;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mano.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arrojó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Enclavaré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 a la pared. Pero David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evadió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temeroso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apartado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alejó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jefe de mil;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del pueblo.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David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conducía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asuntos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tan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Israel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br>
              <a:rPr lang="en-US" sz="8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8000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67585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8E319-E0E1-DDA7-D01A-D4058177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80109"/>
            <a:ext cx="11817927" cy="651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>
                <a:solidFill>
                  <a:srgbClr val="000000"/>
                </a:solidFill>
                <a:effectLst/>
                <a:latin typeface="system-ui"/>
              </a:rPr>
              <a:t>1 Samuel 18:5-16</a:t>
            </a:r>
          </a:p>
          <a:p>
            <a:pPr marL="0" indent="0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dondequiera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enviaba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 Y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era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acepto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pueblo,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ciudades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Israel cantando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recibir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panderos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cánticos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alegría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instrumentos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música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cantaban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danzaban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decían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</a:t>
            </a:r>
          </a:p>
          <a:p>
            <a:pPr marL="0" indent="0" algn="l">
              <a:buNone/>
            </a:pP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a sus miles,</a:t>
            </a:r>
          </a:p>
          <a:p>
            <a:pPr marL="0" indent="0" algn="l">
              <a:buNone/>
            </a:pP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David a sus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miles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enojó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desagradó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A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miles, y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miles; no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falta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buenos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día, que un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malo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desvariaba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medio de la casa.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tocaba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mano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otros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días;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mano.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arrojó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Enclavaré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 a la pared. Pero David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evadió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temeroso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apartado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alejó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jefe de mil;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del pueblo.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David se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conducía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asuntos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tan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prudentemente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Israel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David,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entraba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br>
              <a:rPr lang="en-US" sz="8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8000" dirty="0">
              <a:effectLst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634016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68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2BCA-6DCD-6B6A-9F53-366DCB2E1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7818"/>
            <a:ext cx="11887200" cy="64700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CL" dirty="0"/>
              <a:t>avid , pese a vencer a Goliat y el canto de las mujeres, incluso a tener el favor de los siervos de Saúl ( vers. 5 ), se porta prudentemente, sin orgullo, sin desubicarse, sometido al Rey. 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CL" dirty="0"/>
              <a:t>ebemos entender que todo lo que vive David, y lo que vivirá en adelante, es un trato de David para moldearlo como Rey de Israel, siendo, incluso,  Saúl instrumento de Dios para ello.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………entre paréntesis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51084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2BCA-6DCD-6B6A-9F53-366DCB2E1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7818"/>
            <a:ext cx="11887200" cy="64700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CL" dirty="0"/>
              <a:t>avid , pese a vencer a Goliat y el canto de las mujeres, incluso a tener el favor de los siervos de Saúl ( vers. 5 ), se porta prudentemente, sin orgullo, sin desubicarse, sometido al Rey. 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CL" dirty="0"/>
              <a:t>ebemos entender que todo lo que vive David, y lo que vivirá en adelante, es un trato de David para moldearlo como Rey de Israel, siendo, incluso,  Saúl instrumento de Dios para ello.</a:t>
            </a:r>
          </a:p>
          <a:p>
            <a:pPr marL="0" indent="0">
              <a:buNone/>
            </a:pPr>
            <a:endParaRPr lang="en-CL" dirty="0"/>
          </a:p>
          <a:p>
            <a:pPr marL="0" indent="0" algn="l">
              <a:buNone/>
            </a:pP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a sus miles,</a:t>
            </a:r>
          </a:p>
          <a:p>
            <a:pPr marL="0" indent="0" algn="l">
              <a:buNone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Y David a sus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miles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Nunca es bueno comparar, genera molestias y, sobre todo, orgullo….yo lo haría mejor, no me gusta como lo hace, etc.</a:t>
            </a:r>
          </a:p>
        </p:txBody>
      </p:sp>
    </p:spTree>
    <p:extLst>
      <p:ext uri="{BB962C8B-B14F-4D97-AF65-F5344CB8AC3E}">
        <p14:creationId xmlns:p14="http://schemas.microsoft.com/office/powerpoint/2010/main" val="166898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4778</Words>
  <Application>Microsoft Macintosh PowerPoint</Application>
  <PresentationFormat>Widescreen</PresentationFormat>
  <Paragraphs>151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Calibri Light</vt:lpstr>
      <vt:lpstr>Cambria</vt:lpstr>
      <vt:lpstr>Cambria,Italic</vt:lpstr>
      <vt:lpstr>Ezra SIL</vt:lpstr>
      <vt:lpstr>Google Sans</vt:lpstr>
      <vt:lpstr>system-ui</vt:lpstr>
      <vt:lpstr>Office Theme</vt:lpstr>
      <vt:lpstr>   12a Clase Cap 18-19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30</cp:revision>
  <dcterms:created xsi:type="dcterms:W3CDTF">2025-08-13T00:03:31Z</dcterms:created>
  <dcterms:modified xsi:type="dcterms:W3CDTF">2025-10-26T11:56:45Z</dcterms:modified>
</cp:coreProperties>
</file>