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5" r:id="rId3"/>
    <p:sldId id="266" r:id="rId4"/>
    <p:sldId id="267" r:id="rId5"/>
    <p:sldId id="269" r:id="rId6"/>
    <p:sldId id="271" r:id="rId7"/>
    <p:sldId id="272" r:id="rId8"/>
    <p:sldId id="273" r:id="rId9"/>
    <p:sldId id="274" r:id="rId10"/>
    <p:sldId id="275" r:id="rId11"/>
    <p:sldId id="276" r:id="rId12"/>
    <p:sldId id="277" r:id="rId13"/>
    <p:sldId id="278" r:id="rId14"/>
    <p:sldId id="279" r:id="rId15"/>
    <p:sldId id="280" r:id="rId16"/>
    <p:sldId id="281" r:id="rId17"/>
    <p:sldId id="282" r:id="rId18"/>
  </p:sldIdLst>
  <p:sldSz cx="12192000" cy="6858000"/>
  <p:notesSz cx="6858000" cy="9144000"/>
  <p:defaultTex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79"/>
  </p:normalViewPr>
  <p:slideViewPr>
    <p:cSldViewPr snapToGrid="0">
      <p:cViewPr varScale="1">
        <p:scale>
          <a:sx n="93" d="100"/>
          <a:sy n="93" d="100"/>
        </p:scale>
        <p:origin x="21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A2F11-40EE-EC4D-B142-B49B661C3F4B}" type="datetimeFigureOut">
              <a:rPr lang="en-CL" smtClean="0"/>
              <a:t>21-06-25</a:t>
            </a:fld>
            <a:endParaRPr lang="en-C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A018B-CEE0-F545-B953-B8E539EAE44B}" type="slidenum">
              <a:rPr lang="en-CL" smtClean="0"/>
              <a:t>‹#›</a:t>
            </a:fld>
            <a:endParaRPr lang="en-CL"/>
          </a:p>
        </p:txBody>
      </p:sp>
    </p:spTree>
    <p:extLst>
      <p:ext uri="{BB962C8B-B14F-4D97-AF65-F5344CB8AC3E}">
        <p14:creationId xmlns:p14="http://schemas.microsoft.com/office/powerpoint/2010/main" val="205985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9A0A018B-CEE0-F545-B953-B8E539EAE44B}" type="slidenum">
              <a:rPr lang="en-CL" smtClean="0"/>
              <a:t>17</a:t>
            </a:fld>
            <a:endParaRPr lang="en-CL"/>
          </a:p>
        </p:txBody>
      </p:sp>
    </p:spTree>
    <p:extLst>
      <p:ext uri="{BB962C8B-B14F-4D97-AF65-F5344CB8AC3E}">
        <p14:creationId xmlns:p14="http://schemas.microsoft.com/office/powerpoint/2010/main" val="329568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DBB7-F630-0534-A6C6-B582C01F9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L"/>
          </a:p>
        </p:txBody>
      </p:sp>
      <p:sp>
        <p:nvSpPr>
          <p:cNvPr id="3" name="Subtitle 2">
            <a:extLst>
              <a:ext uri="{FF2B5EF4-FFF2-40B4-BE49-F238E27FC236}">
                <a16:creationId xmlns:a16="http://schemas.microsoft.com/office/drawing/2014/main" id="{A6BE69DC-1AEC-DC74-8B2E-D9C75EB72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L"/>
          </a:p>
        </p:txBody>
      </p:sp>
      <p:sp>
        <p:nvSpPr>
          <p:cNvPr id="4" name="Date Placeholder 3">
            <a:extLst>
              <a:ext uri="{FF2B5EF4-FFF2-40B4-BE49-F238E27FC236}">
                <a16:creationId xmlns:a16="http://schemas.microsoft.com/office/drawing/2014/main" id="{FE7AD054-9D7D-C175-4E16-253857CA6554}"/>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5" name="Footer Placeholder 4">
            <a:extLst>
              <a:ext uri="{FF2B5EF4-FFF2-40B4-BE49-F238E27FC236}">
                <a16:creationId xmlns:a16="http://schemas.microsoft.com/office/drawing/2014/main" id="{2046E221-C558-2494-97A5-84A554C10EAC}"/>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D24B54CB-C033-8640-9D3F-B09A289705CE}"/>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42597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BF6C-74C7-53A5-2482-35253B703B04}"/>
              </a:ext>
            </a:extLst>
          </p:cNvPr>
          <p:cNvSpPr>
            <a:spLocks noGrp="1"/>
          </p:cNvSpPr>
          <p:nvPr>
            <p:ph type="title"/>
          </p:nvPr>
        </p:nvSpPr>
        <p:spPr/>
        <p:txBody>
          <a:bodyPr/>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8C7F1D01-E1B5-A1ED-AEC6-B12F54B5B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66DB20DE-9FDC-B48E-DABD-BC18E9A0E1A3}"/>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5" name="Footer Placeholder 4">
            <a:extLst>
              <a:ext uri="{FF2B5EF4-FFF2-40B4-BE49-F238E27FC236}">
                <a16:creationId xmlns:a16="http://schemas.microsoft.com/office/drawing/2014/main" id="{6CB3F44D-756F-2150-CD02-BC32B4BDC2B0}"/>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A3C23FFA-C6B9-5934-2BB4-8D0CA430708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84006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01839-5862-37F6-3C7E-660D842C90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BFC6AA0F-2FCA-E0B1-B44B-83C45D15F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E818CF46-7077-E1EC-3E41-43B6CAD1BD43}"/>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5" name="Footer Placeholder 4">
            <a:extLst>
              <a:ext uri="{FF2B5EF4-FFF2-40B4-BE49-F238E27FC236}">
                <a16:creationId xmlns:a16="http://schemas.microsoft.com/office/drawing/2014/main" id="{5135B173-9623-03F6-C1CC-CDFEF86A35A2}"/>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0BB46549-B2C4-8A64-A7EC-7266C9B3B93E}"/>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39624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1176-F014-AB2E-94C6-7C81F69C4AEE}"/>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30E79378-3C9A-E995-B572-FCDE6035A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3933788E-3D71-531E-C6B3-C538F5EE3968}"/>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5" name="Footer Placeholder 4">
            <a:extLst>
              <a:ext uri="{FF2B5EF4-FFF2-40B4-BE49-F238E27FC236}">
                <a16:creationId xmlns:a16="http://schemas.microsoft.com/office/drawing/2014/main" id="{00695F09-E272-32BB-DD77-651ED29160B6}"/>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B4C35153-5483-F69C-6D18-0681534222E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9021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CB23-A651-C502-EE1B-FEAAE2691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L"/>
          </a:p>
        </p:txBody>
      </p:sp>
      <p:sp>
        <p:nvSpPr>
          <p:cNvPr id="3" name="Text Placeholder 2">
            <a:extLst>
              <a:ext uri="{FF2B5EF4-FFF2-40B4-BE49-F238E27FC236}">
                <a16:creationId xmlns:a16="http://schemas.microsoft.com/office/drawing/2014/main" id="{AF706E52-7263-9127-233D-497EC45AA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13C3D-B978-0F94-B180-F248B6213227}"/>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5" name="Footer Placeholder 4">
            <a:extLst>
              <a:ext uri="{FF2B5EF4-FFF2-40B4-BE49-F238E27FC236}">
                <a16:creationId xmlns:a16="http://schemas.microsoft.com/office/drawing/2014/main" id="{6AA4C7B5-F85A-844A-AC59-56DAEB54001D}"/>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1E0D1B53-F175-9761-9E9B-A239F038979C}"/>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06555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E36C-E783-FC02-96F1-B363196C3605}"/>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D36997CC-0E49-4C0B-74AB-DBF7419A0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Content Placeholder 3">
            <a:extLst>
              <a:ext uri="{FF2B5EF4-FFF2-40B4-BE49-F238E27FC236}">
                <a16:creationId xmlns:a16="http://schemas.microsoft.com/office/drawing/2014/main" id="{54911053-9519-D980-65B9-9E742AC4B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Date Placeholder 4">
            <a:extLst>
              <a:ext uri="{FF2B5EF4-FFF2-40B4-BE49-F238E27FC236}">
                <a16:creationId xmlns:a16="http://schemas.microsoft.com/office/drawing/2014/main" id="{5E7C6A5E-665C-2242-9626-EA50F44D3FFC}"/>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6" name="Footer Placeholder 5">
            <a:extLst>
              <a:ext uri="{FF2B5EF4-FFF2-40B4-BE49-F238E27FC236}">
                <a16:creationId xmlns:a16="http://schemas.microsoft.com/office/drawing/2014/main" id="{E9495B86-CB1A-9C15-B5ED-21893F640F4F}"/>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2942657A-B980-1A2E-B3AD-0929007A7C51}"/>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74060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348B-AAB5-880F-99DC-94FA92C6637F}"/>
              </a:ext>
            </a:extLst>
          </p:cNvPr>
          <p:cNvSpPr>
            <a:spLocks noGrp="1"/>
          </p:cNvSpPr>
          <p:nvPr>
            <p:ph type="title"/>
          </p:nvPr>
        </p:nvSpPr>
        <p:spPr>
          <a:xfrm>
            <a:off x="839788" y="365125"/>
            <a:ext cx="10515600" cy="1325563"/>
          </a:xfrm>
        </p:spPr>
        <p:txBody>
          <a:bodyPr/>
          <a:lstStyle/>
          <a:p>
            <a:r>
              <a:rPr lang="en-US"/>
              <a:t>Click to edit Master title style</a:t>
            </a:r>
            <a:endParaRPr lang="en-CL"/>
          </a:p>
        </p:txBody>
      </p:sp>
      <p:sp>
        <p:nvSpPr>
          <p:cNvPr id="3" name="Text Placeholder 2">
            <a:extLst>
              <a:ext uri="{FF2B5EF4-FFF2-40B4-BE49-F238E27FC236}">
                <a16:creationId xmlns:a16="http://schemas.microsoft.com/office/drawing/2014/main" id="{8B142ED0-F04F-F900-B119-4AC977966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30F0E-AB8F-B6D3-AFF7-4DFE7B01F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Text Placeholder 4">
            <a:extLst>
              <a:ext uri="{FF2B5EF4-FFF2-40B4-BE49-F238E27FC236}">
                <a16:creationId xmlns:a16="http://schemas.microsoft.com/office/drawing/2014/main" id="{C136220A-12C6-DA18-163C-3B7001A9E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81DC4-E8CA-7BF4-1CB4-434B6AC23D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7" name="Date Placeholder 6">
            <a:extLst>
              <a:ext uri="{FF2B5EF4-FFF2-40B4-BE49-F238E27FC236}">
                <a16:creationId xmlns:a16="http://schemas.microsoft.com/office/drawing/2014/main" id="{C42DE222-D88C-22AB-99FA-50C9EC7C9D00}"/>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8" name="Footer Placeholder 7">
            <a:extLst>
              <a:ext uri="{FF2B5EF4-FFF2-40B4-BE49-F238E27FC236}">
                <a16:creationId xmlns:a16="http://schemas.microsoft.com/office/drawing/2014/main" id="{FF92CF33-FF8F-1A7F-7E2D-2A8FB4483D5D}"/>
              </a:ext>
            </a:extLst>
          </p:cNvPr>
          <p:cNvSpPr>
            <a:spLocks noGrp="1"/>
          </p:cNvSpPr>
          <p:nvPr>
            <p:ph type="ftr" sz="quarter" idx="11"/>
          </p:nvPr>
        </p:nvSpPr>
        <p:spPr/>
        <p:txBody>
          <a:bodyPr/>
          <a:lstStyle/>
          <a:p>
            <a:endParaRPr lang="en-CL"/>
          </a:p>
        </p:txBody>
      </p:sp>
      <p:sp>
        <p:nvSpPr>
          <p:cNvPr id="9" name="Slide Number Placeholder 8">
            <a:extLst>
              <a:ext uri="{FF2B5EF4-FFF2-40B4-BE49-F238E27FC236}">
                <a16:creationId xmlns:a16="http://schemas.microsoft.com/office/drawing/2014/main" id="{249CF710-03C2-5AAC-8014-D00CDBC32D6A}"/>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344088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853E-8ECC-FDFB-5C50-E7B7B387A66A}"/>
              </a:ext>
            </a:extLst>
          </p:cNvPr>
          <p:cNvSpPr>
            <a:spLocks noGrp="1"/>
          </p:cNvSpPr>
          <p:nvPr>
            <p:ph type="title"/>
          </p:nvPr>
        </p:nvSpPr>
        <p:spPr/>
        <p:txBody>
          <a:bodyPr/>
          <a:lstStyle/>
          <a:p>
            <a:r>
              <a:rPr lang="en-US"/>
              <a:t>Click to edit Master title style</a:t>
            </a:r>
            <a:endParaRPr lang="en-CL"/>
          </a:p>
        </p:txBody>
      </p:sp>
      <p:sp>
        <p:nvSpPr>
          <p:cNvPr id="3" name="Date Placeholder 2">
            <a:extLst>
              <a:ext uri="{FF2B5EF4-FFF2-40B4-BE49-F238E27FC236}">
                <a16:creationId xmlns:a16="http://schemas.microsoft.com/office/drawing/2014/main" id="{1BA0F373-D49A-3326-47B8-BD290ED4E289}"/>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4" name="Footer Placeholder 3">
            <a:extLst>
              <a:ext uri="{FF2B5EF4-FFF2-40B4-BE49-F238E27FC236}">
                <a16:creationId xmlns:a16="http://schemas.microsoft.com/office/drawing/2014/main" id="{F69ABAC9-2E1B-42ED-7D1C-491F0A6434BF}"/>
              </a:ext>
            </a:extLst>
          </p:cNvPr>
          <p:cNvSpPr>
            <a:spLocks noGrp="1"/>
          </p:cNvSpPr>
          <p:nvPr>
            <p:ph type="ftr" sz="quarter" idx="11"/>
          </p:nvPr>
        </p:nvSpPr>
        <p:spPr/>
        <p:txBody>
          <a:bodyPr/>
          <a:lstStyle/>
          <a:p>
            <a:endParaRPr lang="en-CL"/>
          </a:p>
        </p:txBody>
      </p:sp>
      <p:sp>
        <p:nvSpPr>
          <p:cNvPr id="5" name="Slide Number Placeholder 4">
            <a:extLst>
              <a:ext uri="{FF2B5EF4-FFF2-40B4-BE49-F238E27FC236}">
                <a16:creationId xmlns:a16="http://schemas.microsoft.com/office/drawing/2014/main" id="{B34C9851-B2D2-F570-D38D-4F6F3A7952A2}"/>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27672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F0262-2DE5-E5A4-1E0E-D3C31EE39660}"/>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3" name="Footer Placeholder 2">
            <a:extLst>
              <a:ext uri="{FF2B5EF4-FFF2-40B4-BE49-F238E27FC236}">
                <a16:creationId xmlns:a16="http://schemas.microsoft.com/office/drawing/2014/main" id="{18898E63-C1B0-F118-F5F4-566152BAA2CD}"/>
              </a:ext>
            </a:extLst>
          </p:cNvPr>
          <p:cNvSpPr>
            <a:spLocks noGrp="1"/>
          </p:cNvSpPr>
          <p:nvPr>
            <p:ph type="ftr" sz="quarter" idx="11"/>
          </p:nvPr>
        </p:nvSpPr>
        <p:spPr/>
        <p:txBody>
          <a:bodyPr/>
          <a:lstStyle/>
          <a:p>
            <a:endParaRPr lang="en-CL"/>
          </a:p>
        </p:txBody>
      </p:sp>
      <p:sp>
        <p:nvSpPr>
          <p:cNvPr id="4" name="Slide Number Placeholder 3">
            <a:extLst>
              <a:ext uri="{FF2B5EF4-FFF2-40B4-BE49-F238E27FC236}">
                <a16:creationId xmlns:a16="http://schemas.microsoft.com/office/drawing/2014/main" id="{FB7756A2-3859-579D-C945-658924B0D6A7}"/>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8983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7FD4-FBEA-7737-A88E-8028B858A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Content Placeholder 2">
            <a:extLst>
              <a:ext uri="{FF2B5EF4-FFF2-40B4-BE49-F238E27FC236}">
                <a16:creationId xmlns:a16="http://schemas.microsoft.com/office/drawing/2014/main" id="{8E42DE83-D1E2-8362-EDAE-3019BE82B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Text Placeholder 3">
            <a:extLst>
              <a:ext uri="{FF2B5EF4-FFF2-40B4-BE49-F238E27FC236}">
                <a16:creationId xmlns:a16="http://schemas.microsoft.com/office/drawing/2014/main" id="{E4F32D2A-B967-9EAD-6869-437184585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59DAF-537B-66DF-ED87-2C633D6B1413}"/>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6" name="Footer Placeholder 5">
            <a:extLst>
              <a:ext uri="{FF2B5EF4-FFF2-40B4-BE49-F238E27FC236}">
                <a16:creationId xmlns:a16="http://schemas.microsoft.com/office/drawing/2014/main" id="{2353C821-DB9A-A449-10CD-8FF8D9CDFE54}"/>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BFEB3B85-4535-79BF-BA54-3272091CBF09}"/>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36223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32CD-E29B-226C-1DAC-7090946ED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Picture Placeholder 2">
            <a:extLst>
              <a:ext uri="{FF2B5EF4-FFF2-40B4-BE49-F238E27FC236}">
                <a16:creationId xmlns:a16="http://schemas.microsoft.com/office/drawing/2014/main" id="{D3642A3D-6F20-9893-DC72-426C608BE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L"/>
          </a:p>
        </p:txBody>
      </p:sp>
      <p:sp>
        <p:nvSpPr>
          <p:cNvPr id="4" name="Text Placeholder 3">
            <a:extLst>
              <a:ext uri="{FF2B5EF4-FFF2-40B4-BE49-F238E27FC236}">
                <a16:creationId xmlns:a16="http://schemas.microsoft.com/office/drawing/2014/main" id="{2CF40083-DA73-3C8C-CE1B-E234DC0C4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50F8B-D5E5-479F-66B6-C17E52DAD459}"/>
              </a:ext>
            </a:extLst>
          </p:cNvPr>
          <p:cNvSpPr>
            <a:spLocks noGrp="1"/>
          </p:cNvSpPr>
          <p:nvPr>
            <p:ph type="dt" sz="half" idx="10"/>
          </p:nvPr>
        </p:nvSpPr>
        <p:spPr/>
        <p:txBody>
          <a:bodyPr/>
          <a:lstStyle/>
          <a:p>
            <a:fld id="{60A95081-8E81-114A-8A40-18E7F182CB4D}" type="datetimeFigureOut">
              <a:rPr lang="en-CL" smtClean="0"/>
              <a:t>21-06-25</a:t>
            </a:fld>
            <a:endParaRPr lang="en-CL"/>
          </a:p>
        </p:txBody>
      </p:sp>
      <p:sp>
        <p:nvSpPr>
          <p:cNvPr id="6" name="Footer Placeholder 5">
            <a:extLst>
              <a:ext uri="{FF2B5EF4-FFF2-40B4-BE49-F238E27FC236}">
                <a16:creationId xmlns:a16="http://schemas.microsoft.com/office/drawing/2014/main" id="{4A20CA19-4070-BE16-D039-1D8CB679F879}"/>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86CB9237-62A7-4131-7631-FD66922D9FC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401081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A0B57-0484-F694-ABBF-3170B2239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L"/>
          </a:p>
        </p:txBody>
      </p:sp>
      <p:sp>
        <p:nvSpPr>
          <p:cNvPr id="3" name="Text Placeholder 2">
            <a:extLst>
              <a:ext uri="{FF2B5EF4-FFF2-40B4-BE49-F238E27FC236}">
                <a16:creationId xmlns:a16="http://schemas.microsoft.com/office/drawing/2014/main" id="{1A51A53A-B20B-604E-E4C7-A23BC0036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6E54B8EF-29A4-28F5-E2D8-8B048378E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5081-8E81-114A-8A40-18E7F182CB4D}" type="datetimeFigureOut">
              <a:rPr lang="en-CL" smtClean="0"/>
              <a:t>21-06-25</a:t>
            </a:fld>
            <a:endParaRPr lang="en-CL"/>
          </a:p>
        </p:txBody>
      </p:sp>
      <p:sp>
        <p:nvSpPr>
          <p:cNvPr id="5" name="Footer Placeholder 4">
            <a:extLst>
              <a:ext uri="{FF2B5EF4-FFF2-40B4-BE49-F238E27FC236}">
                <a16:creationId xmlns:a16="http://schemas.microsoft.com/office/drawing/2014/main" id="{E2FB8880-405E-27D9-0D04-91D0D5E5B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L"/>
          </a:p>
        </p:txBody>
      </p:sp>
      <p:sp>
        <p:nvSpPr>
          <p:cNvPr id="6" name="Slide Number Placeholder 5">
            <a:extLst>
              <a:ext uri="{FF2B5EF4-FFF2-40B4-BE49-F238E27FC236}">
                <a16:creationId xmlns:a16="http://schemas.microsoft.com/office/drawing/2014/main" id="{982A5C2A-301C-C243-B18B-DFCF296B7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B8EF3-87BE-F440-8F30-4CD4582425C7}" type="slidenum">
              <a:rPr lang="en-CL" smtClean="0"/>
              <a:t>‹#›</a:t>
            </a:fld>
            <a:endParaRPr lang="en-CL"/>
          </a:p>
        </p:txBody>
      </p:sp>
    </p:spTree>
    <p:extLst>
      <p:ext uri="{BB962C8B-B14F-4D97-AF65-F5344CB8AC3E}">
        <p14:creationId xmlns:p14="http://schemas.microsoft.com/office/powerpoint/2010/main" val="31686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BFDD-A187-C05A-4BF6-E8557746EEF0}"/>
              </a:ext>
            </a:extLst>
          </p:cNvPr>
          <p:cNvSpPr>
            <a:spLocks noGrp="1"/>
          </p:cNvSpPr>
          <p:nvPr>
            <p:ph type="title"/>
          </p:nvPr>
        </p:nvSpPr>
        <p:spPr/>
        <p:txBody>
          <a:bodyPr/>
          <a:lstStyle/>
          <a:p>
            <a:r>
              <a:rPr lang="en-CL" dirty="0"/>
              <a:t>                  </a:t>
            </a:r>
            <a:r>
              <a:rPr lang="en-CL" sz="5400" b="1" dirty="0">
                <a:latin typeface="APPLE CHANCERY" panose="03020702040506060504" pitchFamily="66" charset="-79"/>
                <a:cs typeface="APPLE CHANCERY" panose="03020702040506060504" pitchFamily="66" charset="-79"/>
              </a:rPr>
              <a:t>Historia de la Iglesia</a:t>
            </a:r>
          </a:p>
        </p:txBody>
      </p:sp>
      <p:pic>
        <p:nvPicPr>
          <p:cNvPr id="5" name="Content Placeholder 4">
            <a:extLst>
              <a:ext uri="{FF2B5EF4-FFF2-40B4-BE49-F238E27FC236}">
                <a16:creationId xmlns:a16="http://schemas.microsoft.com/office/drawing/2014/main" id="{590EE618-ADE6-1419-5383-E5772A7CCFDD}"/>
              </a:ext>
            </a:extLst>
          </p:cNvPr>
          <p:cNvPicPr>
            <a:picLocks noGrp="1" noChangeAspect="1"/>
          </p:cNvPicPr>
          <p:nvPr>
            <p:ph idx="1"/>
          </p:nvPr>
        </p:nvPicPr>
        <p:blipFill>
          <a:blip r:embed="rId2"/>
          <a:stretch>
            <a:fillRect/>
          </a:stretch>
        </p:blipFill>
        <p:spPr>
          <a:xfrm>
            <a:off x="1631091" y="1470453"/>
            <a:ext cx="9168713" cy="5022421"/>
          </a:xfrm>
        </p:spPr>
      </p:pic>
    </p:spTree>
    <p:extLst>
      <p:ext uri="{BB962C8B-B14F-4D97-AF65-F5344CB8AC3E}">
        <p14:creationId xmlns:p14="http://schemas.microsoft.com/office/powerpoint/2010/main" val="155728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ED56-C585-4907-74DA-EFA8134D4DA2}"/>
              </a:ext>
            </a:extLst>
          </p:cNvPr>
          <p:cNvSpPr>
            <a:spLocks noGrp="1"/>
          </p:cNvSpPr>
          <p:nvPr>
            <p:ph type="title"/>
          </p:nvPr>
        </p:nvSpPr>
        <p:spPr>
          <a:xfrm>
            <a:off x="110836" y="138546"/>
            <a:ext cx="11984182" cy="789710"/>
          </a:xfrm>
        </p:spPr>
        <p:txBody>
          <a:bodyPr/>
          <a:lstStyle/>
          <a:p>
            <a:r>
              <a:rPr lang="en-CL" dirty="0"/>
              <a:t>	</a:t>
            </a:r>
            <a:r>
              <a:rPr lang="en-CL" b="1" dirty="0"/>
              <a:t>Epoca de oro del poder papal (1054-1305)</a:t>
            </a:r>
          </a:p>
        </p:txBody>
      </p:sp>
      <p:sp>
        <p:nvSpPr>
          <p:cNvPr id="3" name="Content Placeholder 2">
            <a:extLst>
              <a:ext uri="{FF2B5EF4-FFF2-40B4-BE49-F238E27FC236}">
                <a16:creationId xmlns:a16="http://schemas.microsoft.com/office/drawing/2014/main" id="{CF86893B-BF2F-FB53-37E1-92B0D617FDF7}"/>
              </a:ext>
            </a:extLst>
          </p:cNvPr>
          <p:cNvSpPr>
            <a:spLocks noGrp="1"/>
          </p:cNvSpPr>
          <p:nvPr>
            <p:ph idx="1"/>
          </p:nvPr>
        </p:nvSpPr>
        <p:spPr>
          <a:xfrm>
            <a:off x="110836" y="928256"/>
            <a:ext cx="11970328" cy="5791198"/>
          </a:xfrm>
        </p:spPr>
        <p:txBody>
          <a:bodyPr>
            <a:noAutofit/>
          </a:bodyPr>
          <a:lstStyle/>
          <a:p>
            <a:pPr marL="0" indent="0">
              <a:buNone/>
            </a:pPr>
            <a:r>
              <a:rPr lang="en-CL" sz="3200" dirty="0"/>
              <a:t>La corriente teológica-filosófica que dominó el pensamiento doctrinal medieval fue la escolástica, que buscaba la integración de la fe y la razón, adoptando la lógica y la filosofía aristotélica.</a:t>
            </a:r>
          </a:p>
          <a:p>
            <a:pPr marL="0" indent="0">
              <a:buNone/>
            </a:pPr>
            <a:r>
              <a:rPr lang="en-CL" sz="3200" dirty="0"/>
              <a:t>Anselmo de Canterbury (1033-1109)</a:t>
            </a:r>
            <a:r>
              <a:rPr lang="en-CL" sz="3200" dirty="0">
                <a:sym typeface="Wingdings" pitchFamily="2" charset="2"/>
              </a:rPr>
              <a:t>Padre de la teología sistemática, defensor de la fe y la razón.</a:t>
            </a:r>
          </a:p>
          <a:p>
            <a:pPr marL="0" indent="0">
              <a:buNone/>
            </a:pPr>
            <a:r>
              <a:rPr lang="en-CL" sz="3200" dirty="0">
                <a:sym typeface="Wingdings" pitchFamily="2" charset="2"/>
              </a:rPr>
              <a:t>Tomás de Aquino (1225-1274)uno de los principales teólogos católicos ( Suma Theologica). Defensor de la lógica y razón aristotélica como complemento a la fe para el conocimiento de Dios.</a:t>
            </a:r>
          </a:p>
          <a:p>
            <a:pPr marL="0" indent="0">
              <a:buNone/>
            </a:pPr>
            <a:r>
              <a:rPr lang="en-CL" sz="3200" dirty="0">
                <a:sym typeface="Wingdings" pitchFamily="2" charset="2"/>
              </a:rPr>
              <a:t>Juan Duns(1264-1308)elaboró la teoría de la inmaculada concepción de María</a:t>
            </a:r>
          </a:p>
          <a:p>
            <a:pPr marL="0" indent="0">
              <a:buNone/>
            </a:pPr>
            <a:r>
              <a:rPr lang="en-CL" sz="3200" dirty="0">
                <a:sym typeface="Wingdings" pitchFamily="2" charset="2"/>
              </a:rPr>
              <a:t>Bernardo de Claraval (1091-1153)monje canonizado el 1174 fue uno de los precursores del culto a María.</a:t>
            </a:r>
            <a:endParaRPr lang="en-CL" sz="3200" dirty="0"/>
          </a:p>
        </p:txBody>
      </p:sp>
    </p:spTree>
    <p:extLst>
      <p:ext uri="{BB962C8B-B14F-4D97-AF65-F5344CB8AC3E}">
        <p14:creationId xmlns:p14="http://schemas.microsoft.com/office/powerpoint/2010/main" val="22482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B46E9-83B1-2D83-DFE8-1C50199B0E64}"/>
              </a:ext>
            </a:extLst>
          </p:cNvPr>
          <p:cNvSpPr>
            <a:spLocks noGrp="1"/>
          </p:cNvSpPr>
          <p:nvPr>
            <p:ph idx="1"/>
          </p:nvPr>
        </p:nvSpPr>
        <p:spPr>
          <a:xfrm>
            <a:off x="148855" y="148856"/>
            <a:ext cx="11802139" cy="6709144"/>
          </a:xfrm>
        </p:spPr>
        <p:txBody>
          <a:bodyPr>
            <a:normAutofit/>
          </a:bodyPr>
          <a:lstStyle/>
          <a:p>
            <a:pPr marL="0" indent="0">
              <a:buNone/>
            </a:pPr>
            <a:r>
              <a:rPr lang="en-CL" sz="4000" dirty="0"/>
              <a:t>Si tal vez la expresión máxima del poder papal está en Inocencio III (1198-1216)</a:t>
            </a:r>
          </a:p>
          <a:p>
            <a:pPr marL="0" indent="0">
              <a:buNone/>
            </a:pPr>
            <a:r>
              <a:rPr lang="en-CL" sz="4000" dirty="0"/>
              <a:t>Obligó a los reyes de Francia, Inglaterra y el Sacro Imperio Romano a someterse.</a:t>
            </a:r>
          </a:p>
          <a:p>
            <a:pPr marL="0" indent="0">
              <a:buNone/>
            </a:pPr>
            <a:r>
              <a:rPr lang="en-CL" sz="4000" dirty="0"/>
              <a:t>Asumió los títulos de vicario de Dios, vicario de Cristo y subordinó el estado a la iglesia. </a:t>
            </a:r>
          </a:p>
          <a:p>
            <a:pPr marL="0" indent="0">
              <a:buNone/>
            </a:pPr>
            <a:r>
              <a:rPr lang="en-CL" sz="4000" dirty="0"/>
              <a:t>Mediante el Cuarto Concilio Lateranense (1215) decretó la necesidad de la confesión auricular y la doctrina de la transubstanciación.</a:t>
            </a:r>
          </a:p>
          <a:p>
            <a:pPr marL="0" indent="0">
              <a:buNone/>
            </a:pPr>
            <a:r>
              <a:rPr lang="en-CL" sz="4000" dirty="0"/>
              <a:t>Combatió a los herejes con las cruzadas, la inquisición y la prohibición de acceso a las Escrituras.</a:t>
            </a:r>
          </a:p>
        </p:txBody>
      </p:sp>
    </p:spTree>
    <p:extLst>
      <p:ext uri="{BB962C8B-B14F-4D97-AF65-F5344CB8AC3E}">
        <p14:creationId xmlns:p14="http://schemas.microsoft.com/office/powerpoint/2010/main" val="403698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A9167-3810-E96A-16C3-AA6E396A36AE}"/>
              </a:ext>
            </a:extLst>
          </p:cNvPr>
          <p:cNvSpPr>
            <a:spLocks noGrp="1"/>
          </p:cNvSpPr>
          <p:nvPr>
            <p:ph idx="1"/>
          </p:nvPr>
        </p:nvSpPr>
        <p:spPr>
          <a:xfrm>
            <a:off x="212651" y="170120"/>
            <a:ext cx="11695814" cy="6687879"/>
          </a:xfrm>
        </p:spPr>
        <p:txBody>
          <a:bodyPr>
            <a:noAutofit/>
          </a:bodyPr>
          <a:lstStyle/>
          <a:p>
            <a:pPr marL="0" indent="0">
              <a:buNone/>
            </a:pPr>
            <a:r>
              <a:rPr lang="en-CL" sz="4400" dirty="0"/>
              <a:t>Bonifacio VIII (1294-1303) se enredó en una lucha de poder con Felipe el Hermoso de Francia. Duarnte esta contienda emitió la bula papal Una Sactum (1302) que expresaba que la autoridad temporal debía sujetarse a la espiritual, la iglesia, mejor dicho al papa; que hay una santa iglesia católica y apostólica y fuera de ella no hay salvación ni remisión de pecados…que es necesario para toda criatura humana sujetarse al romano pontícife para la salvación.</a:t>
            </a:r>
          </a:p>
        </p:txBody>
      </p:sp>
    </p:spTree>
    <p:extLst>
      <p:ext uri="{BB962C8B-B14F-4D97-AF65-F5344CB8AC3E}">
        <p14:creationId xmlns:p14="http://schemas.microsoft.com/office/powerpoint/2010/main" val="290742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315B2B-59B3-73EF-95DE-52D9A64784A7}"/>
              </a:ext>
            </a:extLst>
          </p:cNvPr>
          <p:cNvSpPr>
            <a:spLocks noGrp="1"/>
          </p:cNvSpPr>
          <p:nvPr>
            <p:ph idx="1"/>
          </p:nvPr>
        </p:nvSpPr>
        <p:spPr>
          <a:xfrm>
            <a:off x="191386" y="191386"/>
            <a:ext cx="11844670" cy="6443330"/>
          </a:xfrm>
        </p:spPr>
        <p:txBody>
          <a:bodyPr>
            <a:noAutofit/>
          </a:bodyPr>
          <a:lstStyle/>
          <a:p>
            <a:pPr marL="0" indent="0">
              <a:buNone/>
            </a:pPr>
            <a:r>
              <a:rPr lang="en-CL" sz="3600" dirty="0"/>
              <a:t>Las Cruzadas tenían por propósito primario recuperar a Palestina de los musulmanes, echar a los moros de España y eliminar a los albigenses de Francia.</a:t>
            </a:r>
          </a:p>
          <a:p>
            <a:pPr marL="0" indent="0">
              <a:buNone/>
            </a:pPr>
            <a:r>
              <a:rPr lang="en-CL" sz="3600" dirty="0"/>
              <a:t>Se instauró el reino latino en Jerusalén el 1099, la cual cayó nuevamente el 1187 hasta el 1917 donde Inglaterra recupera Jerusalén de los turcos.</a:t>
            </a:r>
          </a:p>
          <a:p>
            <a:pPr marL="0" indent="0">
              <a:buNone/>
            </a:pPr>
            <a:r>
              <a:rPr lang="en-CL" sz="3600" dirty="0"/>
              <a:t>Fueron siete cruzadas, que no logragron consolidar los objetivos perseguidos pero lograron debilitar el feudalismo, dar mas poder al papado, estimularon el comercio y el intercambio económico y cultural.</a:t>
            </a:r>
          </a:p>
          <a:p>
            <a:pPr marL="0" indent="0">
              <a:buNone/>
            </a:pPr>
            <a:r>
              <a:rPr lang="en-CL" sz="3600" dirty="0"/>
              <a:t>Pero lo que si logró fue desviar la atención de los problemas internos del papado.</a:t>
            </a:r>
          </a:p>
        </p:txBody>
      </p:sp>
    </p:spTree>
    <p:extLst>
      <p:ext uri="{BB962C8B-B14F-4D97-AF65-F5344CB8AC3E}">
        <p14:creationId xmlns:p14="http://schemas.microsoft.com/office/powerpoint/2010/main" val="218679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7498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1206-6B8C-2843-A6D7-5E377F9A400C}"/>
              </a:ext>
            </a:extLst>
          </p:cNvPr>
          <p:cNvSpPr>
            <a:spLocks noGrp="1"/>
          </p:cNvSpPr>
          <p:nvPr>
            <p:ph type="title"/>
          </p:nvPr>
        </p:nvSpPr>
        <p:spPr>
          <a:xfrm>
            <a:off x="170121" y="255182"/>
            <a:ext cx="11823405" cy="871870"/>
          </a:xfrm>
        </p:spPr>
        <p:txBody>
          <a:bodyPr>
            <a:normAutofit fontScale="90000"/>
          </a:bodyPr>
          <a:lstStyle/>
          <a:p>
            <a:r>
              <a:rPr lang="en-CL" b="1" dirty="0"/>
              <a:t> PRIMEROS MOVIMIENTOS REFORMISTAS (1305-1517)</a:t>
            </a:r>
          </a:p>
        </p:txBody>
      </p:sp>
      <p:sp>
        <p:nvSpPr>
          <p:cNvPr id="3" name="Content Placeholder 2">
            <a:extLst>
              <a:ext uri="{FF2B5EF4-FFF2-40B4-BE49-F238E27FC236}">
                <a16:creationId xmlns:a16="http://schemas.microsoft.com/office/drawing/2014/main" id="{9B055351-A8F1-E410-7E27-9A84C021DE64}"/>
              </a:ext>
            </a:extLst>
          </p:cNvPr>
          <p:cNvSpPr>
            <a:spLocks noGrp="1"/>
          </p:cNvSpPr>
          <p:nvPr>
            <p:ph idx="1"/>
          </p:nvPr>
        </p:nvSpPr>
        <p:spPr>
          <a:xfrm>
            <a:off x="170121" y="1318437"/>
            <a:ext cx="11823405" cy="5284382"/>
          </a:xfrm>
        </p:spPr>
        <p:txBody>
          <a:bodyPr>
            <a:normAutofit/>
          </a:bodyPr>
          <a:lstStyle/>
          <a:p>
            <a:pPr marL="0" indent="0">
              <a:buNone/>
            </a:pPr>
            <a:r>
              <a:rPr lang="en-CL" sz="3600" dirty="0"/>
              <a:t>Los siguientes factores  impulsaron la necesidad de una reforma:</a:t>
            </a:r>
          </a:p>
          <a:p>
            <a:pPr marL="0" indent="0">
              <a:buNone/>
            </a:pPr>
            <a:endParaRPr lang="en-CL" sz="3600" dirty="0"/>
          </a:p>
          <a:p>
            <a:pPr marL="0" indent="0">
              <a:buNone/>
            </a:pPr>
            <a:r>
              <a:rPr lang="en-CL" sz="3600" dirty="0"/>
              <a:t>-inmoralidad del clero</a:t>
            </a:r>
          </a:p>
          <a:p>
            <a:pPr marL="0" indent="0">
              <a:buNone/>
            </a:pPr>
            <a:r>
              <a:rPr lang="en-CL" sz="3600" dirty="0"/>
              <a:t>-venta de indulgencias y oficios eclesiásticos</a:t>
            </a:r>
          </a:p>
          <a:p>
            <a:pPr marL="0" indent="0">
              <a:buNone/>
            </a:pPr>
            <a:r>
              <a:rPr lang="en-CL" sz="3600" dirty="0"/>
              <a:t>-pesados impuestos papales</a:t>
            </a:r>
          </a:p>
          <a:p>
            <a:pPr marL="0" indent="0">
              <a:buNone/>
            </a:pPr>
            <a:r>
              <a:rPr lang="en-CL" sz="3600" dirty="0"/>
              <a:t>-intervención papal en temas de estado</a:t>
            </a:r>
          </a:p>
          <a:p>
            <a:pPr marL="0" indent="0">
              <a:buNone/>
            </a:pPr>
            <a:r>
              <a:rPr lang="en-CL" sz="3600" dirty="0"/>
              <a:t>-alejamiento de las Escrituras</a:t>
            </a:r>
          </a:p>
        </p:txBody>
      </p:sp>
    </p:spTree>
    <p:extLst>
      <p:ext uri="{BB962C8B-B14F-4D97-AF65-F5344CB8AC3E}">
        <p14:creationId xmlns:p14="http://schemas.microsoft.com/office/powerpoint/2010/main" val="56418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50ADF-60C7-7954-17AB-8D3DA39A4A79}"/>
              </a:ext>
            </a:extLst>
          </p:cNvPr>
          <p:cNvSpPr>
            <a:spLocks noGrp="1"/>
          </p:cNvSpPr>
          <p:nvPr>
            <p:ph idx="1"/>
          </p:nvPr>
        </p:nvSpPr>
        <p:spPr>
          <a:xfrm>
            <a:off x="0" y="170120"/>
            <a:ext cx="12191999" cy="6687879"/>
          </a:xfrm>
        </p:spPr>
        <p:txBody>
          <a:bodyPr>
            <a:normAutofit lnSpcReduction="10000"/>
          </a:bodyPr>
          <a:lstStyle/>
          <a:p>
            <a:pPr marL="0" indent="0">
              <a:buNone/>
            </a:pPr>
            <a:r>
              <a:rPr lang="en-CL" dirty="0"/>
              <a:t>Los primeros movimientos pro reforma.</a:t>
            </a:r>
          </a:p>
          <a:p>
            <a:pPr marL="0" indent="0">
              <a:buNone/>
            </a:pPr>
            <a:r>
              <a:rPr lang="en-CL" sz="3600" dirty="0"/>
              <a:t>-</a:t>
            </a:r>
            <a:r>
              <a:rPr lang="en-CL" sz="3600" b="1" dirty="0"/>
              <a:t>Pedro Valdo </a:t>
            </a:r>
            <a:r>
              <a:rPr lang="en-CL" sz="3600" dirty="0"/>
              <a:t>(1140-1218), precursor de los valdenses (XII), grupo primero francés, pero luego disperso en toda europa por ser perseguidos. Predicaban que la Escritura era la única inspiración de la iglesia, entre otras muchas críticas a la iglesia.</a:t>
            </a:r>
          </a:p>
          <a:p>
            <a:pPr marL="0" indent="0">
              <a:buNone/>
            </a:pPr>
            <a:r>
              <a:rPr lang="en-CL" sz="3600" dirty="0"/>
              <a:t>-Grupos con mayor orientación bíblica dentro de la iglesia, como las órdenes mendicantes, como franciscanos, dominicanos, místicos, etc.</a:t>
            </a:r>
          </a:p>
          <a:p>
            <a:pPr marL="0" indent="0">
              <a:buNone/>
            </a:pPr>
            <a:r>
              <a:rPr lang="en-CL" sz="3600" dirty="0"/>
              <a:t>-</a:t>
            </a:r>
            <a:r>
              <a:rPr lang="en-CL" sz="3600" b="1" dirty="0"/>
              <a:t>Juan Wyclif </a:t>
            </a:r>
            <a:r>
              <a:rPr lang="en-CL" sz="3600" dirty="0"/>
              <a:t>(1329-1384), tradujo la Biblia al inglés y atacó vigorosamente la autoridad papal y la misa, reinvicando las Escrituras.</a:t>
            </a:r>
          </a:p>
          <a:p>
            <a:pPr marL="0" indent="0">
              <a:buNone/>
            </a:pPr>
            <a:r>
              <a:rPr lang="en-CL" sz="3600" dirty="0"/>
              <a:t>-</a:t>
            </a:r>
            <a:r>
              <a:rPr lang="en-CL" sz="3600" b="1" dirty="0"/>
              <a:t>Juan Hus </a:t>
            </a:r>
            <a:r>
              <a:rPr lang="en-CL" sz="3600" dirty="0"/>
              <a:t>(1369-1425), reformador de Bohemia, influenciado por Wyclif, condenó la venta de indulgencias y propuso la reforma de la iglesia</a:t>
            </a:r>
            <a:r>
              <a:rPr lang="en-CL" sz="3200" dirty="0"/>
              <a:t>.</a:t>
            </a:r>
          </a:p>
          <a:p>
            <a:pPr marL="0" indent="0">
              <a:buNone/>
            </a:pPr>
            <a:endParaRPr lang="en-CL" sz="3200" dirty="0"/>
          </a:p>
          <a:p>
            <a:pPr marL="0" indent="0">
              <a:buNone/>
            </a:pPr>
            <a:endParaRPr lang="en-CL" dirty="0"/>
          </a:p>
        </p:txBody>
      </p:sp>
    </p:spTree>
    <p:extLst>
      <p:ext uri="{BB962C8B-B14F-4D97-AF65-F5344CB8AC3E}">
        <p14:creationId xmlns:p14="http://schemas.microsoft.com/office/powerpoint/2010/main" val="181024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866E9-D7DF-20BE-3A49-87F64B11097E}"/>
              </a:ext>
            </a:extLst>
          </p:cNvPr>
          <p:cNvSpPr>
            <a:spLocks noGrp="1"/>
          </p:cNvSpPr>
          <p:nvPr>
            <p:ph idx="1"/>
          </p:nvPr>
        </p:nvSpPr>
        <p:spPr>
          <a:xfrm>
            <a:off x="0" y="276447"/>
            <a:ext cx="12192000" cy="6400800"/>
          </a:xfrm>
        </p:spPr>
        <p:txBody>
          <a:bodyPr/>
          <a:lstStyle/>
          <a:p>
            <a:pPr marL="0" indent="0">
              <a:buNone/>
            </a:pPr>
            <a:r>
              <a:rPr lang="en-CL" sz="3600" dirty="0"/>
              <a:t>-</a:t>
            </a:r>
            <a:r>
              <a:rPr lang="en-CL" sz="3600" b="1" dirty="0"/>
              <a:t>Savoranola</a:t>
            </a:r>
            <a:r>
              <a:rPr lang="en-CL" sz="3600" dirty="0"/>
              <a:t> (1452-14980, monje florentino, predicó contra los vicios papales.</a:t>
            </a:r>
          </a:p>
          <a:p>
            <a:pPr marL="0" indent="0">
              <a:buNone/>
            </a:pPr>
            <a:r>
              <a:rPr lang="en-CL" sz="3600" dirty="0"/>
              <a:t>-El </a:t>
            </a:r>
            <a:r>
              <a:rPr lang="en-CL" sz="3600" b="1" dirty="0"/>
              <a:t>renacimiento</a:t>
            </a:r>
            <a:r>
              <a:rPr lang="en-CL" sz="3600" dirty="0"/>
              <a:t> (XV-XVII) renovó el interés por las Escrituras en hebreo y griego , lo que puso al descubierto los agregados no escriturales de la iglesia medieval.</a:t>
            </a:r>
          </a:p>
          <a:p>
            <a:pPr marL="0" indent="0">
              <a:buNone/>
            </a:pPr>
            <a:r>
              <a:rPr lang="en-CL" sz="3600" dirty="0"/>
              <a:t>-</a:t>
            </a:r>
            <a:r>
              <a:rPr lang="en-CL" sz="3600" b="1" dirty="0"/>
              <a:t>Los hermanos de la Vida en Común</a:t>
            </a:r>
            <a:r>
              <a:rPr lang="en-CL" sz="3600" dirty="0"/>
              <a:t>, contemporáneos de Wyclif y Hus fue un movimiento místico que floreció en Holanda, Francia y Alemaniaa fines del siglo XIV. Enfatizaban la lectura de las Escrituras, la meditación, la oración y la educación religiosa. Por lo anterior establecieron escuelas destacando algunos de sus estudiantes como Erasmo, Tomâs de Kempis y Lutero.</a:t>
            </a:r>
          </a:p>
          <a:p>
            <a:pPr marL="0" indent="0">
              <a:buNone/>
            </a:pPr>
            <a:endParaRPr lang="en-CL" dirty="0"/>
          </a:p>
        </p:txBody>
      </p:sp>
    </p:spTree>
    <p:extLst>
      <p:ext uri="{BB962C8B-B14F-4D97-AF65-F5344CB8AC3E}">
        <p14:creationId xmlns:p14="http://schemas.microsoft.com/office/powerpoint/2010/main" val="90838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5AA3-B23C-B585-2884-61D1918785FE}"/>
              </a:ext>
            </a:extLst>
          </p:cNvPr>
          <p:cNvSpPr>
            <a:spLocks noGrp="1"/>
          </p:cNvSpPr>
          <p:nvPr>
            <p:ph idx="1"/>
          </p:nvPr>
        </p:nvSpPr>
        <p:spPr>
          <a:xfrm>
            <a:off x="191385" y="191386"/>
            <a:ext cx="11759609" cy="6400800"/>
          </a:xfrm>
        </p:spPr>
        <p:txBody>
          <a:bodyPr>
            <a:noAutofit/>
          </a:bodyPr>
          <a:lstStyle/>
          <a:p>
            <a:pPr marL="0" indent="0">
              <a:buNone/>
            </a:pPr>
            <a:r>
              <a:rPr lang="en-CL" sz="3500" dirty="0"/>
              <a:t>La declinación del papado durante la Edad Media deja un escenario propicio para la Reforma</a:t>
            </a:r>
          </a:p>
          <a:p>
            <a:pPr marL="0" indent="0">
              <a:buNone/>
            </a:pPr>
            <a:endParaRPr lang="en-CL" sz="3500" dirty="0"/>
          </a:p>
          <a:p>
            <a:pPr marL="0" indent="0">
              <a:buNone/>
            </a:pPr>
            <a:r>
              <a:rPr lang="en-CL" sz="3500" b="1" dirty="0"/>
              <a:t>Politicamente</a:t>
            </a:r>
            <a:r>
              <a:rPr lang="en-CL" sz="3500" dirty="0"/>
              <a:t>: Europa es un mosaico disgregado de principados, con extrema descentralización.</a:t>
            </a:r>
          </a:p>
          <a:p>
            <a:pPr marL="0" indent="0">
              <a:buNone/>
            </a:pPr>
            <a:r>
              <a:rPr lang="en-CL" sz="3500" b="1" dirty="0"/>
              <a:t>Intelectualmente</a:t>
            </a:r>
            <a:r>
              <a:rPr lang="en-CL" sz="3500" dirty="0"/>
              <a:t>: la gran marea del Renacimiento se hace presente caracterizado por el humanismo como eje de la era, dando énfasis a la cultura en general y de la educación.</a:t>
            </a:r>
          </a:p>
          <a:p>
            <a:pPr marL="0" indent="0">
              <a:buNone/>
            </a:pPr>
            <a:r>
              <a:rPr lang="en-CL" sz="3500" b="1" dirty="0"/>
              <a:t>Religión</a:t>
            </a:r>
            <a:r>
              <a:rPr lang="en-CL" sz="3500" dirty="0"/>
              <a:t>: una iglesia decadente con interés religioso del hombre común dada la apertura a la literatura en general.</a:t>
            </a:r>
          </a:p>
          <a:p>
            <a:pPr marL="0" indent="0">
              <a:buNone/>
            </a:pPr>
            <a:r>
              <a:rPr lang="en-CL" sz="3500" dirty="0"/>
              <a:t>-</a:t>
            </a:r>
            <a:r>
              <a:rPr lang="en-CL" sz="3500" b="1" dirty="0"/>
              <a:t>Socioeconómico</a:t>
            </a:r>
            <a:r>
              <a:rPr lang="en-CL" sz="3500" dirty="0"/>
              <a:t>: feudalismo en decadencia, surgimiento de la ciudad y los estados y la aparición de la clase media .</a:t>
            </a:r>
          </a:p>
        </p:txBody>
      </p:sp>
    </p:spTree>
    <p:extLst>
      <p:ext uri="{BB962C8B-B14F-4D97-AF65-F5344CB8AC3E}">
        <p14:creationId xmlns:p14="http://schemas.microsoft.com/office/powerpoint/2010/main" val="167976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20B-7802-09CF-7C3A-EEDDE9770A76}"/>
              </a:ext>
            </a:extLst>
          </p:cNvPr>
          <p:cNvSpPr>
            <a:spLocks noGrp="1"/>
          </p:cNvSpPr>
          <p:nvPr>
            <p:ph type="title"/>
          </p:nvPr>
        </p:nvSpPr>
        <p:spPr>
          <a:xfrm>
            <a:off x="0" y="1"/>
            <a:ext cx="12192000" cy="1348352"/>
          </a:xfrm>
        </p:spPr>
        <p:txBody>
          <a:bodyPr>
            <a:normAutofit fontScale="90000"/>
          </a:bodyPr>
          <a:lstStyle/>
          <a:p>
            <a:r>
              <a:rPr lang="en-CL" b="1" dirty="0"/>
              <a:t>        </a:t>
            </a:r>
            <a:r>
              <a:rPr lang="en-CL" sz="5400" b="1" dirty="0"/>
              <a:t>PERIODOS DE LA HISTORIA DE LA IGLESIA</a:t>
            </a:r>
          </a:p>
        </p:txBody>
      </p:sp>
      <p:sp>
        <p:nvSpPr>
          <p:cNvPr id="3" name="Content Placeholder 2">
            <a:extLst>
              <a:ext uri="{FF2B5EF4-FFF2-40B4-BE49-F238E27FC236}">
                <a16:creationId xmlns:a16="http://schemas.microsoft.com/office/drawing/2014/main" id="{FD7A5E0E-EFA0-8816-FCA1-365D33BA1FDB}"/>
              </a:ext>
            </a:extLst>
          </p:cNvPr>
          <p:cNvSpPr>
            <a:spLocks noGrp="1"/>
          </p:cNvSpPr>
          <p:nvPr>
            <p:ph idx="1"/>
          </p:nvPr>
        </p:nvSpPr>
        <p:spPr>
          <a:xfrm>
            <a:off x="0" y="1348353"/>
            <a:ext cx="12192000" cy="5509646"/>
          </a:xfrm>
        </p:spPr>
        <p:txBody>
          <a:bodyPr/>
          <a:lstStyle/>
          <a:p>
            <a:pPr marL="571500" indent="-571500">
              <a:buAutoNum type="romanUcPeriod"/>
            </a:pPr>
            <a:r>
              <a:rPr lang="en-CL" b="1" i="1" dirty="0"/>
              <a:t>Período de la iglesia Primitiva </a:t>
            </a:r>
            <a:r>
              <a:rPr lang="en-CL" dirty="0"/>
              <a:t>( 30-590 d.C )</a:t>
            </a:r>
          </a:p>
          <a:p>
            <a:pPr marL="0" indent="0">
              <a:buNone/>
            </a:pPr>
            <a:r>
              <a:rPr lang="en-CL" dirty="0"/>
              <a:t>       1. Período apostólico ( 30-100 )</a:t>
            </a:r>
          </a:p>
          <a:p>
            <a:pPr marL="0" indent="0">
              <a:buNone/>
            </a:pPr>
            <a:r>
              <a:rPr lang="en-CL" dirty="0"/>
              <a:t>       2. Período post-apostólico ( 100-150 )</a:t>
            </a:r>
          </a:p>
          <a:p>
            <a:pPr marL="0" indent="0">
              <a:buNone/>
            </a:pPr>
            <a:r>
              <a:rPr lang="en-CL" dirty="0"/>
              <a:t>       3. Conflicto con el Imperio Romano y la herejía ( 150-313 )</a:t>
            </a:r>
          </a:p>
          <a:p>
            <a:pPr marL="0" indent="0">
              <a:buNone/>
            </a:pPr>
            <a:r>
              <a:rPr lang="en-CL" dirty="0"/>
              <a:t>       4. La antigua iglesia católica imperial ( 313-590 )</a:t>
            </a:r>
          </a:p>
          <a:p>
            <a:pPr marL="0" indent="0">
              <a:buNone/>
            </a:pPr>
            <a:endParaRPr lang="en-CL" dirty="0"/>
          </a:p>
          <a:p>
            <a:pPr marL="571500" indent="-571500">
              <a:buAutoNum type="romanUcPeriod" startAt="2"/>
            </a:pPr>
            <a:r>
              <a:rPr lang="en-CL" b="1" i="1" dirty="0"/>
              <a:t>Período de la Iglesia Medieval </a:t>
            </a:r>
            <a:r>
              <a:rPr lang="en-CL" dirty="0"/>
              <a:t>( 590-1517 d.C. )</a:t>
            </a:r>
          </a:p>
          <a:p>
            <a:pPr marL="0" indent="0">
              <a:buNone/>
            </a:pPr>
            <a:r>
              <a:rPr lang="en-CL" dirty="0"/>
              <a:t>       1. Cristianismo en Occidente ( 590-1054 )</a:t>
            </a:r>
          </a:p>
          <a:p>
            <a:pPr marL="0" indent="0">
              <a:buNone/>
            </a:pPr>
            <a:r>
              <a:rPr lang="en-CL" dirty="0"/>
              <a:t>       2. Época de oro del poder papal ( 1054-1305 )</a:t>
            </a:r>
          </a:p>
          <a:p>
            <a:pPr marL="0" indent="0">
              <a:buNone/>
            </a:pPr>
            <a:r>
              <a:rPr lang="en-CL" dirty="0"/>
              <a:t>       3. Primeros movimientos reformistas ( 1305-1517 )</a:t>
            </a:r>
          </a:p>
        </p:txBody>
      </p:sp>
    </p:spTree>
    <p:extLst>
      <p:ext uri="{BB962C8B-B14F-4D97-AF65-F5344CB8AC3E}">
        <p14:creationId xmlns:p14="http://schemas.microsoft.com/office/powerpoint/2010/main" val="3747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3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DCEE-A33B-B12C-9EBB-EF55F3678C85}"/>
              </a:ext>
            </a:extLst>
          </p:cNvPr>
          <p:cNvSpPr>
            <a:spLocks noGrp="1"/>
          </p:cNvSpPr>
          <p:nvPr>
            <p:ph type="title"/>
          </p:nvPr>
        </p:nvSpPr>
        <p:spPr>
          <a:xfrm>
            <a:off x="159026" y="106017"/>
            <a:ext cx="12032974" cy="516835"/>
          </a:xfrm>
        </p:spPr>
        <p:txBody>
          <a:bodyPr>
            <a:normAutofit fontScale="90000"/>
          </a:bodyPr>
          <a:lstStyle/>
          <a:p>
            <a:r>
              <a:rPr lang="en-CL" dirty="0"/>
              <a:t>            </a:t>
            </a:r>
            <a:r>
              <a:rPr lang="en-CL" b="1" dirty="0"/>
              <a:t>Cristianismo en Occidente ( 590-1054 )</a:t>
            </a:r>
          </a:p>
        </p:txBody>
      </p:sp>
      <p:sp>
        <p:nvSpPr>
          <p:cNvPr id="3" name="Content Placeholder 2">
            <a:extLst>
              <a:ext uri="{FF2B5EF4-FFF2-40B4-BE49-F238E27FC236}">
                <a16:creationId xmlns:a16="http://schemas.microsoft.com/office/drawing/2014/main" id="{92390E31-364C-DFD2-003A-D3328697E9C2}"/>
              </a:ext>
            </a:extLst>
          </p:cNvPr>
          <p:cNvSpPr>
            <a:spLocks noGrp="1"/>
          </p:cNvSpPr>
          <p:nvPr>
            <p:ph idx="1"/>
          </p:nvPr>
        </p:nvSpPr>
        <p:spPr>
          <a:xfrm>
            <a:off x="159025" y="622852"/>
            <a:ext cx="12032973" cy="6129131"/>
          </a:xfrm>
        </p:spPr>
        <p:txBody>
          <a:bodyPr>
            <a:noAutofit/>
          </a:bodyPr>
          <a:lstStyle/>
          <a:p>
            <a:pPr marL="0" indent="0">
              <a:buNone/>
            </a:pPr>
            <a:r>
              <a:rPr lang="en-CL" sz="2900" dirty="0"/>
              <a:t>Cabe recordar que el imperio Romano de Occidente cayó el año 476 mientras que el Imperio Romano Oriental , el Imperio Bizantino, perduró hasta el 1453.</a:t>
            </a:r>
          </a:p>
          <a:p>
            <a:pPr marL="0" indent="0">
              <a:buNone/>
            </a:pPr>
            <a:r>
              <a:rPr lang="en-CL" sz="2900" dirty="0"/>
              <a:t>El papa Zacarías (741-752) ayudó a Pipino el Breve , padre de Carlomagno, a acceder al trono franco-germánico. Por lo anterior el papa Esteban II (752-757) solicitó ayuda a Pipino, el cual derrotó a los lombardos en Italia, donando sus tierras al papa. Este reino papal se convirtió luego en los Estados papales, que perduraron hasta el 1870 (1929)</a:t>
            </a:r>
          </a:p>
          <a:p>
            <a:pPr marL="0" indent="0">
              <a:buNone/>
            </a:pPr>
            <a:r>
              <a:rPr lang="en-CL" sz="2900" dirty="0"/>
              <a:t>Carlomagno (742-814) edificó un imperio europeo y fue coronado Emperador Romano por el papa León III el 800. este hecho levantó controversia  relativo a la autoridad delegada en la cuestión iglesia-estado.</a:t>
            </a:r>
          </a:p>
          <a:p>
            <a:pPr marL="0" indent="0">
              <a:buNone/>
            </a:pPr>
            <a:r>
              <a:rPr lang="en-CL" sz="2900" dirty="0"/>
              <a:t>En 962  Otón, rey germano, fue coronado por Juan XII con el título de </a:t>
            </a:r>
            <a:r>
              <a:rPr lang="en-CL" sz="2900" b="1" i="1" dirty="0"/>
              <a:t>Sacro</a:t>
            </a:r>
            <a:r>
              <a:rPr lang="en-CL" sz="2900" dirty="0"/>
              <a:t> Emperador Romano Germánico sobre un reino que permaneció hasta 1806. </a:t>
            </a:r>
          </a:p>
          <a:p>
            <a:pPr marL="0" indent="0">
              <a:buNone/>
            </a:pPr>
            <a:r>
              <a:rPr lang="en-CL" sz="2900" dirty="0"/>
              <a:t>Estos dos últimos hechos levantaron nuevamente al Imperio de Occidente.</a:t>
            </a:r>
          </a:p>
        </p:txBody>
      </p:sp>
    </p:spTree>
    <p:extLst>
      <p:ext uri="{BB962C8B-B14F-4D97-AF65-F5344CB8AC3E}">
        <p14:creationId xmlns:p14="http://schemas.microsoft.com/office/powerpoint/2010/main" val="160108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B53DD-D637-F926-4ED2-834D23C33104}"/>
              </a:ext>
            </a:extLst>
          </p:cNvPr>
          <p:cNvSpPr>
            <a:spLocks noGrp="1"/>
          </p:cNvSpPr>
          <p:nvPr>
            <p:ph idx="1"/>
          </p:nvPr>
        </p:nvSpPr>
        <p:spPr>
          <a:xfrm>
            <a:off x="238539" y="159026"/>
            <a:ext cx="11748052" cy="6480313"/>
          </a:xfrm>
        </p:spPr>
        <p:txBody>
          <a:bodyPr>
            <a:noAutofit/>
          </a:bodyPr>
          <a:lstStyle/>
          <a:p>
            <a:pPr marL="0" indent="0">
              <a:buNone/>
            </a:pPr>
            <a:r>
              <a:rPr lang="en-CL" sz="3800" dirty="0"/>
              <a:t>En el año 570 nace en la Meca Mahoma, nombre hispanizado de un larguísimo nombre en árabe. Fundador del islam, que significa sumisión a alá. El 610 se proclama profeta al recibir revelaciones del arcángel Gabriel, revelaciones que predica y plasma en el corán. Murió el 632.</a:t>
            </a:r>
          </a:p>
          <a:p>
            <a:pPr marL="0" indent="0">
              <a:buNone/>
            </a:pPr>
            <a:r>
              <a:rPr lang="en-CL" sz="3800" dirty="0"/>
              <a:t>En poco tiempo el Asia Occidental y africa del Norte cayeron en la influencia del islam, Siria el 634, Jerusalén el 638, Africa del Norte y España el 711. Cabe destacar que los mahometanos fueron derrotados por Carlos Martel el 732, lo que impidió el ingreso del islam a Europa.</a:t>
            </a:r>
          </a:p>
        </p:txBody>
      </p:sp>
    </p:spTree>
    <p:extLst>
      <p:ext uri="{BB962C8B-B14F-4D97-AF65-F5344CB8AC3E}">
        <p14:creationId xmlns:p14="http://schemas.microsoft.com/office/powerpoint/2010/main" val="13798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C9AD8BF-BF98-3A09-8642-130F2169FC01}"/>
              </a:ext>
            </a:extLst>
          </p:cNvPr>
          <p:cNvPicPr>
            <a:picLocks noGrp="1" noChangeAspect="1"/>
          </p:cNvPicPr>
          <p:nvPr>
            <p:ph idx="1"/>
          </p:nvPr>
        </p:nvPicPr>
        <p:blipFill>
          <a:blip r:embed="rId2"/>
          <a:stretch>
            <a:fillRect/>
          </a:stretch>
        </p:blipFill>
        <p:spPr>
          <a:xfrm>
            <a:off x="6400800" y="178904"/>
            <a:ext cx="5526156" cy="6500192"/>
          </a:xfrm>
        </p:spPr>
      </p:pic>
      <p:sp>
        <p:nvSpPr>
          <p:cNvPr id="4" name="Text Placeholder 3">
            <a:extLst>
              <a:ext uri="{FF2B5EF4-FFF2-40B4-BE49-F238E27FC236}">
                <a16:creationId xmlns:a16="http://schemas.microsoft.com/office/drawing/2014/main" id="{F0D7A283-B369-9EE3-FF60-11E7BB832C7C}"/>
              </a:ext>
            </a:extLst>
          </p:cNvPr>
          <p:cNvSpPr>
            <a:spLocks noGrp="1"/>
          </p:cNvSpPr>
          <p:nvPr>
            <p:ph type="body" sz="half" idx="2"/>
          </p:nvPr>
        </p:nvSpPr>
        <p:spPr>
          <a:xfrm>
            <a:off x="265044" y="178904"/>
            <a:ext cx="5941874" cy="6679096"/>
          </a:xfrm>
        </p:spPr>
        <p:txBody>
          <a:bodyPr>
            <a:normAutofit/>
          </a:bodyPr>
          <a:lstStyle/>
          <a:p>
            <a:r>
              <a:rPr lang="en-CL" sz="3200" dirty="0"/>
              <a:t>Gregorio I o Gregorio Magno fue uno de los mas brillantes papas (590-604). Estableció los fundamentos de la iglesia medieval, mediante escritos teológicos y manuales litúrgicos. También fue compilador de cánticos de alabanza, por eso fue considerado uno de los precursores del canto gregoriano. Como teólogo fue autor de la base doctrinal católica, dando realce al concepto del purgatorio, con un carácter sacrifical de éste.</a:t>
            </a:r>
          </a:p>
        </p:txBody>
      </p:sp>
    </p:spTree>
    <p:extLst>
      <p:ext uri="{BB962C8B-B14F-4D97-AF65-F5344CB8AC3E}">
        <p14:creationId xmlns:p14="http://schemas.microsoft.com/office/powerpoint/2010/main" val="245098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34468A-0442-DD82-923C-87B936F59874}"/>
              </a:ext>
            </a:extLst>
          </p:cNvPr>
          <p:cNvSpPr>
            <a:spLocks noGrp="1"/>
          </p:cNvSpPr>
          <p:nvPr>
            <p:ph idx="1"/>
          </p:nvPr>
        </p:nvSpPr>
        <p:spPr>
          <a:xfrm>
            <a:off x="238539" y="178904"/>
            <a:ext cx="11748052" cy="6460435"/>
          </a:xfrm>
        </p:spPr>
        <p:txBody>
          <a:bodyPr>
            <a:noAutofit/>
          </a:bodyPr>
          <a:lstStyle/>
          <a:p>
            <a:pPr marL="0" indent="0">
              <a:buNone/>
            </a:pPr>
            <a:r>
              <a:rPr lang="en-CL" sz="3200" dirty="0"/>
              <a:t>Desde el año 858 al 1054 somos testigos de una degradación en el papado, baáicamente por el hecho estudiado la clase pasada, en relación al ingreso de paganos a la iglesia, que hicieron carrera y a estas alturas , estaban en el pináculo de la iglesia.</a:t>
            </a:r>
          </a:p>
          <a:p>
            <a:pPr marL="0" indent="0">
              <a:buNone/>
            </a:pPr>
            <a:r>
              <a:rPr lang="en-CL" sz="3200" dirty="0"/>
              <a:t>Nicolás I (858-867), primer papa que usó corona, sostuvo la supremacía del papado basándose en las decretales pseudo-isidorianas. Se dieron a conocer en el siglo IX, y se afirmaban que eran cartas y decretos de obispos de la iglesia primitiva, de concilios de esas épocas y de Constantino mismo. Posteriormente se comprobó la falsedad de estos escritos.</a:t>
            </a:r>
          </a:p>
          <a:p>
            <a:pPr marL="0" indent="0">
              <a:buNone/>
            </a:pPr>
            <a:r>
              <a:rPr lang="en-CL" sz="3200" dirty="0"/>
              <a:t>La influencia corruptora del reino papal y el reino temporal mas sucesores inmorales y débiles constituyen la base del naciemiento de los vientos reformistas</a:t>
            </a:r>
          </a:p>
        </p:txBody>
      </p:sp>
    </p:spTree>
    <p:extLst>
      <p:ext uri="{BB962C8B-B14F-4D97-AF65-F5344CB8AC3E}">
        <p14:creationId xmlns:p14="http://schemas.microsoft.com/office/powerpoint/2010/main" val="73100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47744-2772-B7D9-653A-759E3D3EF973}"/>
              </a:ext>
            </a:extLst>
          </p:cNvPr>
          <p:cNvSpPr>
            <a:spLocks noGrp="1"/>
          </p:cNvSpPr>
          <p:nvPr>
            <p:ph idx="1"/>
          </p:nvPr>
        </p:nvSpPr>
        <p:spPr>
          <a:xfrm>
            <a:off x="178903" y="218661"/>
            <a:ext cx="11787809" cy="6380922"/>
          </a:xfrm>
        </p:spPr>
        <p:txBody>
          <a:bodyPr>
            <a:noAutofit/>
          </a:bodyPr>
          <a:lstStyle/>
          <a:p>
            <a:pPr marL="0" indent="0">
              <a:buNone/>
            </a:pPr>
            <a:r>
              <a:rPr lang="en-CL" sz="3000" dirty="0"/>
              <a:t>Dos hechos a destacar de esta época</a:t>
            </a:r>
          </a:p>
          <a:p>
            <a:pPr marL="0" indent="0">
              <a:buNone/>
            </a:pPr>
            <a:endParaRPr lang="en-CL" sz="3000" dirty="0"/>
          </a:p>
          <a:p>
            <a:pPr marL="0" indent="0">
              <a:buNone/>
            </a:pPr>
            <a:r>
              <a:rPr lang="en-CL" sz="3000" dirty="0"/>
              <a:t>-</a:t>
            </a:r>
            <a:r>
              <a:rPr lang="en-CL" sz="3000" b="1" dirty="0"/>
              <a:t>Expansión misionera</a:t>
            </a:r>
            <a:r>
              <a:rPr lang="en-CL" sz="3000" dirty="0"/>
              <a:t>: provenía mayormente de los monasterios. Se 	  	                               alcanzó Inglaterra del sur ( Agustín de Canterbury ) 	                               y luego el norte, los burgundios ( pueblos 	  	       	                               germánicos que finalmente se establecieron en 	 	                               Borgoña, Francia, pueblos teutones (Alemania 	  	                               moderna), Frisia (Paises Bajos y Alemania), 	  	                               Dinamarca, Suecia, bulgaria y moravos ( posteriores 		                    Checos).</a:t>
            </a:r>
          </a:p>
          <a:p>
            <a:pPr marL="0" indent="0">
              <a:buNone/>
            </a:pPr>
            <a:r>
              <a:rPr lang="en-CL" sz="3000" dirty="0"/>
              <a:t>-</a:t>
            </a:r>
            <a:r>
              <a:rPr lang="en-CL" sz="3000" b="1" dirty="0"/>
              <a:t>Cisma de la cristiandad</a:t>
            </a:r>
            <a:r>
              <a:rPr lang="en-CL" sz="3000" dirty="0"/>
              <a:t>: la tensión existente entre los papas y el patriarca 		                        de Constantinopla llevó a la ruptura de las iglesias 			             de occidente y oriente, el año 1054, dando 			                        nacimiento a la iglesia ortodoxa griega del este.</a:t>
            </a:r>
          </a:p>
        </p:txBody>
      </p:sp>
    </p:spTree>
    <p:extLst>
      <p:ext uri="{BB962C8B-B14F-4D97-AF65-F5344CB8AC3E}">
        <p14:creationId xmlns:p14="http://schemas.microsoft.com/office/powerpoint/2010/main" val="244206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alpha val="39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5BFC1-6FB8-2390-D6D4-1A9FA066EDBC}"/>
              </a:ext>
            </a:extLst>
          </p:cNvPr>
          <p:cNvSpPr>
            <a:spLocks noGrp="1"/>
          </p:cNvSpPr>
          <p:nvPr>
            <p:ph idx="1"/>
          </p:nvPr>
        </p:nvSpPr>
        <p:spPr>
          <a:xfrm>
            <a:off x="198783" y="218661"/>
            <a:ext cx="11807687" cy="6400800"/>
          </a:xfrm>
        </p:spPr>
        <p:txBody>
          <a:bodyPr>
            <a:noAutofit/>
          </a:bodyPr>
          <a:lstStyle/>
          <a:p>
            <a:pPr marL="0" indent="0">
              <a:buNone/>
            </a:pPr>
            <a:r>
              <a:rPr lang="en-CL" sz="3200" dirty="0"/>
              <a:t>Algunos puntos críticos doctrinales de Gregorio I</a:t>
            </a:r>
          </a:p>
          <a:p>
            <a:pPr marL="0" indent="0">
              <a:buNone/>
            </a:pPr>
            <a:endParaRPr lang="en-CL" sz="3200" dirty="0"/>
          </a:p>
          <a:p>
            <a:pPr marL="0" indent="0">
              <a:buNone/>
            </a:pPr>
            <a:r>
              <a:rPr lang="en-CL" sz="3200" dirty="0"/>
              <a:t>-</a:t>
            </a:r>
            <a:r>
              <a:rPr lang="en-CL" sz="3200" b="1" dirty="0"/>
              <a:t>Dogma</a:t>
            </a:r>
            <a:r>
              <a:rPr lang="en-CL" sz="3200" dirty="0"/>
              <a:t>: proposición tenida por cierta e inegable. Gregorio colocó los dogmas por sobre las Escrituras .</a:t>
            </a:r>
          </a:p>
          <a:p>
            <a:pPr marL="0" indent="0">
              <a:buNone/>
            </a:pPr>
            <a:r>
              <a:rPr lang="en-CL" sz="3200" dirty="0"/>
              <a:t>-</a:t>
            </a:r>
            <a:r>
              <a:rPr lang="en-CL" sz="3200" b="1" dirty="0"/>
              <a:t>Bautismo</a:t>
            </a:r>
            <a:r>
              <a:rPr lang="en-CL" sz="3200" dirty="0"/>
              <a:t>: el pecado era perdonado por medio del bautismo e implantaba la fe en el que lo practicaba.</a:t>
            </a:r>
          </a:p>
          <a:p>
            <a:pPr marL="0" indent="0">
              <a:buNone/>
            </a:pPr>
            <a:r>
              <a:rPr lang="en-CL" sz="3200" dirty="0"/>
              <a:t>-</a:t>
            </a:r>
            <a:r>
              <a:rPr lang="en-CL" sz="3200" b="1" dirty="0"/>
              <a:t>Penitencias</a:t>
            </a:r>
            <a:r>
              <a:rPr lang="en-CL" sz="3200" dirty="0"/>
              <a:t>: para pecados cometidos era necesaria la penitencia, donde tenía un papel importante el Purgatorio</a:t>
            </a:r>
          </a:p>
          <a:p>
            <a:pPr marL="0" indent="0">
              <a:buNone/>
            </a:pPr>
            <a:r>
              <a:rPr lang="en-CL" sz="3200" dirty="0"/>
              <a:t>-</a:t>
            </a:r>
            <a:r>
              <a:rPr lang="en-CL" sz="3200" b="1" dirty="0"/>
              <a:t>Eucaristía</a:t>
            </a:r>
            <a:r>
              <a:rPr lang="en-CL" sz="3200" dirty="0"/>
              <a:t>: sacrificio para redención, incluyendo vivos y muertos.</a:t>
            </a:r>
          </a:p>
          <a:p>
            <a:pPr marL="0" indent="0">
              <a:buNone/>
            </a:pPr>
            <a:r>
              <a:rPr lang="en-CL" sz="3200" dirty="0"/>
              <a:t>Aprobó oficialmente oficialmente la invocación a santos y mártires,  y también el uso de amuletos para reducir las penas temporales.</a:t>
            </a:r>
          </a:p>
        </p:txBody>
      </p:sp>
    </p:spTree>
    <p:extLst>
      <p:ext uri="{BB962C8B-B14F-4D97-AF65-F5344CB8AC3E}">
        <p14:creationId xmlns:p14="http://schemas.microsoft.com/office/powerpoint/2010/main" val="229289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alpha val="37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A11D28-83CF-7FA4-00BA-7DBE1D7FBC8E}"/>
              </a:ext>
            </a:extLst>
          </p:cNvPr>
          <p:cNvSpPr>
            <a:spLocks noGrp="1"/>
          </p:cNvSpPr>
          <p:nvPr>
            <p:ph idx="1"/>
          </p:nvPr>
        </p:nvSpPr>
        <p:spPr>
          <a:xfrm>
            <a:off x="159026" y="198783"/>
            <a:ext cx="11867322" cy="6440556"/>
          </a:xfrm>
        </p:spPr>
        <p:txBody>
          <a:bodyPr/>
          <a:lstStyle/>
          <a:p>
            <a:pPr marL="0" indent="0">
              <a:buNone/>
            </a:pPr>
            <a:r>
              <a:rPr lang="en-CL" dirty="0"/>
              <a:t>Otros puntos críticos doctrinales</a:t>
            </a:r>
          </a:p>
          <a:p>
            <a:pPr marL="0" indent="0">
              <a:buNone/>
            </a:pPr>
            <a:r>
              <a:rPr lang="en-CL" dirty="0"/>
              <a:t>-</a:t>
            </a:r>
            <a:r>
              <a:rPr lang="en-CL" b="1" dirty="0"/>
              <a:t>Transubstanciación</a:t>
            </a:r>
            <a:r>
              <a:rPr lang="en-CL" dirty="0"/>
              <a:t>:  818 el abad Pascacio Radberto publicó un documento que afirmaba que los elementos de la Cena se transformaban en cuerpo y sangre literal de Cristo. De ahí se desencadena toda la controversia hasta el año 1225, en el concilio IV laterano se ratifica la transubstanciación.</a:t>
            </a:r>
          </a:p>
          <a:p>
            <a:pPr marL="0" indent="0">
              <a:buNone/>
            </a:pPr>
            <a:r>
              <a:rPr lang="en-CL" dirty="0"/>
              <a:t>-</a:t>
            </a:r>
            <a:r>
              <a:rPr lang="en-CL" b="1" dirty="0"/>
              <a:t>Bautismo infantil</a:t>
            </a:r>
            <a:r>
              <a:rPr lang="en-CL" dirty="0"/>
              <a:t>: el bautismo infantil vino a ser el nexo escencial en la unión iglesia-estado, desde Constantino, toda vez que un niño, al ser bautizado, era cristiano y ciudadano del imperio, al mismo tiempo. Agustín de Hipona fue uno de los que apoyó esta práctica, que se valida hasta el día de hoy en las iglesias bajo la doctrina reformada ( Presbiteriana).</a:t>
            </a:r>
          </a:p>
          <a:p>
            <a:pPr marL="0" indent="0">
              <a:buNone/>
            </a:pPr>
            <a:r>
              <a:rPr lang="en-CL" dirty="0"/>
              <a:t>Recordar que ya estaban los grupos Anabaptistas, aquellos que se bautizaban nuevamente al conocer a Cristo. Este grupo fue perseguido severamente, especialmente durante el reinado de Carlomagno, debido a que daba cabida a un grupo cristiano dentro de la sociedad pero fuera de la ciudadanía del imperio.</a:t>
            </a:r>
          </a:p>
        </p:txBody>
      </p:sp>
    </p:spTree>
    <p:extLst>
      <p:ext uri="{BB962C8B-B14F-4D97-AF65-F5344CB8AC3E}">
        <p14:creationId xmlns:p14="http://schemas.microsoft.com/office/powerpoint/2010/main" val="3037914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1844</Words>
  <Application>Microsoft Macintosh PowerPoint</Application>
  <PresentationFormat>Widescreen</PresentationFormat>
  <Paragraphs>78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APPLE CHANCERY</vt:lpstr>
      <vt:lpstr>Arial</vt:lpstr>
      <vt:lpstr>Calibri</vt:lpstr>
      <vt:lpstr>Calibri Light</vt:lpstr>
      <vt:lpstr>Office Theme</vt:lpstr>
      <vt:lpstr>                  Historia de la Iglesia</vt:lpstr>
      <vt:lpstr>        PERIODOS DE LA HISTORIA DE LA IGLESIA</vt:lpstr>
      <vt:lpstr>            Cristianismo en Occidente ( 590-1054 )</vt:lpstr>
      <vt:lpstr>PowerPoint Presentation</vt:lpstr>
      <vt:lpstr>PowerPoint Presentation</vt:lpstr>
      <vt:lpstr>PowerPoint Presentation</vt:lpstr>
      <vt:lpstr>PowerPoint Presentation</vt:lpstr>
      <vt:lpstr>PowerPoint Presentation</vt:lpstr>
      <vt:lpstr>PowerPoint Presentation</vt:lpstr>
      <vt:lpstr> Epoca de oro del poder papal (1054-1305)</vt:lpstr>
      <vt:lpstr>PowerPoint Presentation</vt:lpstr>
      <vt:lpstr>PowerPoint Presentation</vt:lpstr>
      <vt:lpstr>PowerPoint Presentation</vt:lpstr>
      <vt:lpstr> PRIMEROS MOVIMIENTOS REFORMISTAS (1305-1517)</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dcterms:created xsi:type="dcterms:W3CDTF">2025-06-04T00:06:08Z</dcterms:created>
  <dcterms:modified xsi:type="dcterms:W3CDTF">2025-06-22T00:22:26Z</dcterms:modified>
</cp:coreProperties>
</file>