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1" r:id="rId1"/>
  </p:sldMasterIdLst>
  <p:notesMasterIdLst>
    <p:notesMasterId r:id="rId69"/>
  </p:notesMasterIdLst>
  <p:sldIdLst>
    <p:sldId id="812" r:id="rId2"/>
    <p:sldId id="800" r:id="rId3"/>
    <p:sldId id="2721" r:id="rId4"/>
    <p:sldId id="2722" r:id="rId5"/>
    <p:sldId id="2723" r:id="rId6"/>
    <p:sldId id="2541" r:id="rId7"/>
    <p:sldId id="2724" r:id="rId8"/>
    <p:sldId id="2725" r:id="rId9"/>
    <p:sldId id="2787" r:id="rId10"/>
    <p:sldId id="2726" r:id="rId11"/>
    <p:sldId id="2727" r:id="rId12"/>
    <p:sldId id="2728" r:id="rId13"/>
    <p:sldId id="2628" r:id="rId14"/>
    <p:sldId id="2733" r:id="rId15"/>
    <p:sldId id="2734" r:id="rId16"/>
    <p:sldId id="2736" r:id="rId17"/>
    <p:sldId id="2737" r:id="rId18"/>
    <p:sldId id="2738" r:id="rId19"/>
    <p:sldId id="2739" r:id="rId20"/>
    <p:sldId id="2729" r:id="rId21"/>
    <p:sldId id="2740" r:id="rId22"/>
    <p:sldId id="2741" r:id="rId23"/>
    <p:sldId id="2743" r:id="rId24"/>
    <p:sldId id="2790" r:id="rId25"/>
    <p:sldId id="2744" r:id="rId26"/>
    <p:sldId id="2745" r:id="rId27"/>
    <p:sldId id="2746" r:id="rId28"/>
    <p:sldId id="2747" r:id="rId29"/>
    <p:sldId id="2748" r:id="rId30"/>
    <p:sldId id="2749" r:id="rId31"/>
    <p:sldId id="2750" r:id="rId32"/>
    <p:sldId id="2751" r:id="rId33"/>
    <p:sldId id="2752" r:id="rId34"/>
    <p:sldId id="2753" r:id="rId35"/>
    <p:sldId id="2754" r:id="rId36"/>
    <p:sldId id="2755" r:id="rId37"/>
    <p:sldId id="2762" r:id="rId38"/>
    <p:sldId id="2763" r:id="rId39"/>
    <p:sldId id="2764" r:id="rId40"/>
    <p:sldId id="2765" r:id="rId41"/>
    <p:sldId id="2766" r:id="rId42"/>
    <p:sldId id="2730" r:id="rId43"/>
    <p:sldId id="2768" r:id="rId44"/>
    <p:sldId id="2770" r:id="rId45"/>
    <p:sldId id="2767" r:id="rId46"/>
    <p:sldId id="2771" r:id="rId47"/>
    <p:sldId id="2772" r:id="rId48"/>
    <p:sldId id="2778" r:id="rId49"/>
    <p:sldId id="2780" r:id="rId50"/>
    <p:sldId id="2789" r:id="rId51"/>
    <p:sldId id="2788" r:id="rId52"/>
    <p:sldId id="2781" r:id="rId53"/>
    <p:sldId id="2782" r:id="rId54"/>
    <p:sldId id="2783" r:id="rId55"/>
    <p:sldId id="2731" r:id="rId56"/>
    <p:sldId id="2773" r:id="rId57"/>
    <p:sldId id="2774" r:id="rId58"/>
    <p:sldId id="2775" r:id="rId59"/>
    <p:sldId id="2776" r:id="rId60"/>
    <p:sldId id="2777" r:id="rId61"/>
    <p:sldId id="2784" r:id="rId62"/>
    <p:sldId id="2613" r:id="rId63"/>
    <p:sldId id="2785" r:id="rId64"/>
    <p:sldId id="2786" r:id="rId65"/>
    <p:sldId id="892" r:id="rId66"/>
    <p:sldId id="317" r:id="rId67"/>
    <p:sldId id="399" r:id="rId6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80082"/>
    <a:srgbClr val="93E3FF"/>
    <a:srgbClr val="79DCFF"/>
    <a:srgbClr val="59FF0F"/>
    <a:srgbClr val="972FFF"/>
    <a:srgbClr val="F80A00"/>
    <a:srgbClr val="FF2F9C"/>
    <a:srgbClr val="C33205"/>
    <a:srgbClr val="D8510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55" autoAdjust="0"/>
    <p:restoredTop sz="96301" autoAdjust="0"/>
  </p:normalViewPr>
  <p:slideViewPr>
    <p:cSldViewPr>
      <p:cViewPr varScale="1">
        <p:scale>
          <a:sx n="104" d="100"/>
          <a:sy n="104" d="100"/>
        </p:scale>
        <p:origin x="480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19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D02C4B0F-7DD7-A805-3621-533D6A9C7FF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en-US" dirty="0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D107E9B1-6457-6F7E-445F-2BE416841B4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 dirty="0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55EDEEBA-38D8-F4EB-E9C2-9FB5794C47C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es-ES_tradnl" dirty="0"/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id="{E5570F3B-31B5-A588-DE1E-A402420DB48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342" name="Rectangle 6">
            <a:extLst>
              <a:ext uri="{FF2B5EF4-FFF2-40B4-BE49-F238E27FC236}">
                <a16:creationId xmlns:a16="http://schemas.microsoft.com/office/drawing/2014/main" id="{B031F278-F32E-C2A5-3B32-BF95878CAB9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en-US" dirty="0"/>
          </a:p>
        </p:txBody>
      </p:sp>
      <p:sp>
        <p:nvSpPr>
          <p:cNvPr id="14343" name="Rectangle 7">
            <a:extLst>
              <a:ext uri="{FF2B5EF4-FFF2-40B4-BE49-F238E27FC236}">
                <a16:creationId xmlns:a16="http://schemas.microsoft.com/office/drawing/2014/main" id="{AFD387EC-A201-6806-C84B-381E81CD8B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7D19396-CA32-4714-8CE5-16F7E3B4132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D19396-CA32-4714-8CE5-16F7E3B4132A}" type="slidenum">
              <a:rPr lang="en-US" altLang="en-US" smtClean="0"/>
              <a:pPr/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39067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7E607-D31D-3161-2DF2-AD0F26774E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1344FB8-8FE0-9040-D7BF-1A03E6C25A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10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C3AAF463-AB00-7DE7-7B0A-0B047113A31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DD2CA1AF-A863-4428-33B9-C2E78B2227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5670255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D2B6E-6294-9C02-BB2B-3052B437A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14FB063-A8B6-1081-F25B-2645206ABD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11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A8FB3D0A-0531-2C22-6221-5D68CF2242C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6948D048-74E9-E74E-251A-F9F61F3B2B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61826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3E0A4-5AE2-C45B-95D3-C765D3400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B338EBA-06CC-5BB3-527A-E0B059BF36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12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840AA589-C5CF-8D9E-F8D3-664511FCD1A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19888F83-B228-01B4-459B-4118872E81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463047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8F409-3505-427E-97C1-C819E6313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9EA10C2-EBFC-12CE-85AD-722F1F72F6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13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0764950C-6CA8-57CC-7F14-170B35731C3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CDEC64D7-4DB8-EEA3-2F3A-A982895D08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9114576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B109C-6DC5-992F-BFD6-23057C1BD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CDBF8F4-AA4C-6CA9-5BAD-A54AAD7C1F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14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1FF3BE99-90F1-783B-122A-B6B88463C21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3B0E1AE3-6622-EF56-9D8D-9725F01CAF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9288864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50484-4C7F-7F55-88FF-B57D3AB0E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9C3FA9C-4DC2-C51A-91B3-251342B5F7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15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7D8D4AD5-8149-6D02-C5A7-DCA4614FF7D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8DD2E90B-AE12-89AD-FACB-7A68B7E626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3293005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FEC54-4ADA-A22B-ACBE-C3C904DBA6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69C3DA1-7DF0-C7CD-04BB-C9A2E9BD62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16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02425B09-5CC8-EDC2-7C4E-BB49614C1DF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D65FBD84-77C9-1726-09A1-281869B23C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1172798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3132E-41D9-47EB-7142-2C2D15364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DB76471-D86C-92EB-3E89-BE2C70CC90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17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93BF31B8-4F61-03BF-4D2A-B35B66EC59B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32FD2917-5314-C85B-E366-D2F6AD0CE6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5130434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962D7-4E8B-D2D0-50D9-D83FF6DE9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19EA609-3BE7-3FF6-1815-668B851ABE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18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C8B886A0-031A-B535-2548-7CB30708C1B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466AC26A-250E-639C-CDE9-656DDC839F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4895862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8F8597-C4B5-DC4F-F631-4F4DBB470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EBD427F-F2B2-5604-F945-00C959B0BB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19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F82525C3-D997-0626-380E-B45FE4AFDED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FFE9162B-C0A9-CE59-48A3-4929576A85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653570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6DA91-6113-C645-007E-D7E48C442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39BBC89-8D6D-E0EC-7575-09209DA356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2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B472F229-5051-47D6-C767-49B7747CD58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B3BE79CA-1219-434D-C1D7-64A596674F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083543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01894-FF3F-3A47-2DAA-AE89AFF5C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4163935-6E41-7AD2-F740-1AD5B95386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20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EDD603DD-8951-063C-F8DF-869EA67B254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E9281C0A-05AF-5DE2-2A73-4AD321FC11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733773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6BC736-D859-93E9-5DCD-E3CC2E58B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0A44091-0690-8F95-7026-3D64437138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21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3A9CD4AC-9DC6-D9A4-7C41-0D65A41FBD7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6BC83727-02E6-7021-1907-2930152300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3359902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539B6-5270-2304-28A2-733D68B88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B45B5F0-0009-111C-7234-7FE9A9D58B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22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C55031E7-9893-320A-0A96-198123DBF3C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C9F3B7BD-F00B-842F-95CB-D13FC02365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8268961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6E932-79DE-3376-7E6B-DD7370BC9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CA278A0-571A-E536-9E70-2F1B637BE7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23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F0FD28C4-FC96-3284-B7ED-4298997F0CB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C5BDB739-A72A-910F-D019-50B315EB5D7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2760377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90AD8-3047-1C8F-A14E-92D758FEF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8F717DC-15A3-7DB7-8885-49A8664354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24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7E4D5B2E-9865-E6F6-F4E7-79631566E28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AEB17168-1417-54C6-A0CC-C0EAC4AC9B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1787036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6C46E-65E3-3F1F-EA6A-C2DEE609E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4C71D0C-42C9-299F-6B18-B85BB5923E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25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A9EB6392-EA3F-3086-50B8-2312050195C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ADB8C953-6AE8-6E8D-C2A3-A1B80593F9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6362337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92275-5579-CB7A-1C29-D174391D1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8ED663C-441E-D313-1252-4A5915A8DA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26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55DEB583-5772-7B0D-34F3-3FE57E1794A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8AF23199-B271-5C3D-453F-2B033B5EFD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2416601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C2E8B-FA3C-B19E-F925-E19F0D274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3DC6093-01D6-6A5B-AFB2-344DB970E7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27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DA6B3C21-AC91-6831-4EC0-FEA00AD6BF2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3CAA063E-210F-55BE-ED49-D5E55D1BF5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2936685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B23C7-5D82-ED98-06CE-F0BFC6025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1D99396-9D1A-4263-587D-17A2D16B0D7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28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570D9DCB-8FF7-3DC7-BABC-AFFF36F458C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E70DC901-DDED-6474-9E16-4317E3E787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2153290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6289B-C927-A9C6-9E44-672025024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409EFE8-1A48-8B15-A027-47038F96D3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29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E12F3C0F-B8BD-51F1-374C-FDE495B0909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1072139F-4DEC-3C17-CAFD-91573E55FE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842919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EA3BF-7960-E310-DEFB-BC502E71B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2C1154D-7E33-3E85-E701-A279486B7C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3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77319FAE-1D5A-BBE0-B2E8-7C7AA2242EB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C6505919-E3C1-525F-7C64-C55C85AA1E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6499473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E827F-3E77-8825-4E1F-57FAE5F49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3C8B746-D2AD-4154-E5A6-8FA4D3E330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30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D6A7A228-B276-3260-73EA-B1791A25A8A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4D31F8FE-58EE-E850-EEA7-0048D9E0E0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3262496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88210-6766-8B06-1616-E9C08DC33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262655C-BC48-2790-92B3-86A7CDC894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31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445A1935-2F56-FEBF-F5DF-B445C903C43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D2C7DB0A-9672-0565-98DD-BCAC319A4F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2700970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AF66E-4143-8103-E2EE-310FEFDD5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D20280C-3857-B709-00C5-A401F91AF9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32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552E096D-4D5D-11F4-5804-79832407A4D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5E984C91-E066-0A75-23D1-53C0F9FFE4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8974650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C8254-1209-5B58-6594-E3285A624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5CD4126-4728-88E7-AB97-6FBE70ECFA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33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051BE1EA-E83F-1876-83FA-35BE20C08AC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36245786-C934-D8CA-5319-B535A575CB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1680870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06E75-B0FF-1FD4-574B-FFA9F061A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F766C4E-84F6-B3FF-8F5D-8C3A28B901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34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2E4BCD12-6A1A-34CC-83CD-EFBF433F0F1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2C7993C5-CC6D-CE00-F310-8BC475038C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5920328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9BEEC-4558-6DFD-F252-D1D4E27EAA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CF3076A-536D-0409-718A-B7B47333999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35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072E2597-F632-EAF4-CE0C-B01B9EA183C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7DAB2378-2351-E985-DE5A-29100DE24D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1437881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2D957-2C52-B46A-3EFB-D53AE9AEE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A5CBA93-7ECF-E70F-9CDC-3F714BC78FD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36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059F83A5-C1A9-9577-B11E-9AFB47F590E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5F18CC05-FED3-9891-B0B4-DEB9F95213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6707921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E0415-FA12-A73C-4717-50BBFDA6F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F328033-B4AE-4C98-A6F8-4656AFFB80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37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FEEF088D-26AC-8337-E736-77DD1CC8A8B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1AEDB46B-AF12-CF34-09D2-A5178A89E4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16034141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CF5DE0-B22D-827D-9AFA-2FCE448E1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9787AA3-7B4A-F311-DDBE-59E9DD9FE8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38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B56345D4-E5AF-BB24-AA67-BAA45A422B7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4BCBBCAC-0549-D31D-1964-8DC5EBF689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2515674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19FF2-CFFB-267E-946F-D6BBEC64C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75036AB-7F66-5A0C-4801-DA5BA61A56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39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E31A8E32-4799-CD08-D588-9C899C1E04D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88D4E871-8143-4867-5525-B89B9FB7E3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442153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6BF03-E181-0D3F-440F-AE745B1FF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2881F26-A6A7-B1AF-FE50-9B12E0E245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4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F282EEAC-3A88-2F15-7E85-47CADA356C2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07108D97-4EDC-EDB9-A50D-FEDF12D2DB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1106345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589B6-609F-C883-DF39-EE9D0E91B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CEB28BAB-B117-E435-EE85-F83B83107D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40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99A1073E-2E20-CCC5-21DC-2663431F7E1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DA7E98D1-006F-7362-678C-C581F76217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11949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585CD-4E0C-5545-8ECF-9D84708D4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E80275A-E257-9414-B6D4-B850FF91DF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41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52F0B41C-C040-9091-C65C-454D0FDAB76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F4B6D4A3-34B5-4221-7330-6EFB010807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3578563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EA3335-7A8F-100F-B90B-405E0FC01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68FEC93-645E-5A6D-D384-6D3D0217D6F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42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C8F4A1DD-1BCF-B8C1-2721-12D5F87053E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D607F854-8EA1-7042-DBE9-E5212FD406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00236913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0CFEE-28E6-AD6A-311B-EB41D5B238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4301482-C0CA-6FED-1C9B-E8DC59958B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43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67ACAA58-1BB5-3279-9300-CE61315565B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2040D8A5-55AA-ABBA-C366-E9B513E186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79095161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21442-8620-B861-1933-26DEE6CD4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EE73583-A931-FAF0-408E-F03DED5027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44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F9D5F76B-54B7-7A6E-0172-59E0CA47B1C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48E3E4B9-9B8A-282D-613C-82983022B2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41998534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3A00C-AAB7-E235-3C6F-086058522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5D4AC0A-27AA-EBFC-DEB0-2D74B81BFA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45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C0B06B94-2295-6390-46C5-E4E0A8243B2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8D67F937-C080-4391-C680-F4BB4DBAF1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2746223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9BFBC-9418-F955-AF84-BCA3A8E2B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541478A-18B9-B977-DD30-F8C270BA19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46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1CAF3E71-045A-A164-A244-52BB53834A9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7E0620D6-1BD5-3A54-E6DE-E10AA8DA44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0093743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A7A95-9396-BC0A-0D48-221A0A8C0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5FB0506-3637-0E74-B4C0-2AD8AB26D9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47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2BABF2BA-7C0E-DB98-317A-A9CAE56AA4A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EBBB448C-7412-FDB3-A3EC-6FC064F4FB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7901422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D3003-395C-9511-72CC-78E8A040C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C31FE95-9D80-CD7E-C2A4-02FC1B288A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48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35CDDFCE-91EA-1E78-7122-689F2AD9DC8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13691BA7-9E08-BA59-7CF1-7F021E8217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71646281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C208D-7CC6-2C34-6427-7B57BA572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F178661-5F99-8B16-5602-9628F9B31B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49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3A002FF1-D71C-B73D-A7EE-0EF79830BE2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7FCE88EC-F605-02AB-D4C7-7F9E525FE8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878242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44006-B7B0-6EDC-EC4D-A6C1FD20C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900794B-1EF7-4EDE-AEFE-E9DA2024BA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5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1583CF76-D2FD-F353-51B4-07E9A29A24FF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0F8700BE-775D-7C09-5C02-70C7099649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94140832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7A6D3-C2E0-9756-1549-435EBBE1E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D1E0118-9AFD-E728-8477-8E9D966E0E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50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ADED3B23-EF31-6549-CDFF-F629E746CF9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583911DB-9B8E-0F79-29DC-8C2F14D3A5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02670859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F1D4F-5018-E4C6-063C-8FA05F0D45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FF9C2DA-A540-0ACF-2D4D-128398C6BD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51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2C3A4907-E513-F342-6239-6C00C773914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899B406B-A2B3-7CED-DD0C-87A9BD295C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34255076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FF5AA-8706-2614-DC41-169E9DCED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83447ED-2AFF-98AD-63E3-73BA1CE92C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52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D8FAB613-E102-48B8-1AE6-6AC2EA1A3C4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345E2071-41F1-2BE9-AB00-8601C41DFD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84675564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77D22-68F8-1C27-CC65-507648EAB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3012271-3CEA-BFEB-83BA-FEFB627A72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53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F5167310-D2BB-E9D0-12E5-DE3BEE005EF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F695FB38-D7A4-6D2A-F905-B66963F436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6834249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0E2A7-C566-B878-0080-193CB771D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D75DD4C-D123-1854-68AA-10CBC1E15F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54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B1F11559-43D4-3CEE-7EAF-17063E9DA02E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AAE41063-4584-ADAF-695F-75FE265732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94437733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35CE5-C67E-D4E6-D9CD-01534D2BD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A933709-A584-8ADE-6402-71D59DECE9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55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57B97DD1-DE32-58A2-F39E-C2A0561253F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0684D23C-466B-E57D-5524-27B37FBC3E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46922170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5A0C0-DC18-B800-6270-F982C38CE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246B2D0-21F9-2ABB-D9DD-9AF2318A1C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56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B8FD0249-12FC-76BE-77CD-E4722521264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BDAA7887-390C-0291-7480-92BF3A1112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24884080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9DABE-A18C-439D-135A-3097A488B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50576A0-8CB8-F7C3-0F50-2332344BB3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57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3E9FCF15-6910-F59B-B25E-ED8C231FFA7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EBB37A77-F041-3091-D020-62318B76D1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31791663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EC937-3A0F-0A3A-2832-9C7670367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8D90E15-95CC-BFF6-BF14-E65D5C0574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58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9CF6F1DA-B12F-4469-0B17-BAFA1CB768F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5AC9F503-D44D-CD82-556F-36A6DD4007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14033157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E08DFC-85D1-CBAE-5596-CE13834F2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02DB713-2F0A-358F-4CC7-F7A884319F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59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BC5142F6-3406-65E7-4A1C-435A690567A5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8A3D9A65-8811-E447-DCA8-4C6F7577B1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3830171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AAB4E-1EFC-EBB1-EDCB-97A46A826F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1BDFBC9-D76D-5EDA-9C5B-019EE668A2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6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800C8D2E-5A69-9C15-4212-3CCDC95146E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3F4B1ECC-5047-B6CC-3270-13B6B4AEE0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25808987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B61BF-F28E-1094-85D7-D847E7667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2E10D9F-6529-F806-DB19-CB6F49408A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60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F6E53E92-1345-EAA6-9B49-433CC44DB6F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66A2E79B-7124-C0A6-544B-EC3A47BB26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12857011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0C543-F99D-1F6B-E190-90032FB6D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56939F3-199D-725A-17B1-C60D1AADEE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61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B06045A7-69C8-DE05-FDF6-B9BCDEF736E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1C167A35-04D2-5FBD-89A0-1693D453E3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17226715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69F00-F1E3-35F1-3ECC-1209CFDE67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2E31EF7-38CD-E9CC-F54D-871B755298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62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14D15EA6-F89C-418A-C779-E64002BD13F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2702EB1C-FD0E-A2CC-BAEA-E5ABDA7B0C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423881958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8B16A-8C7C-0F37-25A2-6AE223017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C3DB1F2-DD98-B353-FE7D-6D0455E1CF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63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78753343-EEAB-DFA6-3D40-4E7117C81A9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23B631BA-177F-594A-DFE9-2225619ED6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65558737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610A4-60DC-B17B-AD13-17CFF8D2C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FB8459C-7DAB-AEB7-CB37-4B81FF1507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64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4A3E5424-F00E-43EB-6E6B-A00C0CF1C61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F1E7116B-3EB3-1C30-8130-6CA6ACF889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76833843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5D8DFB6-D27C-B855-6A88-C15D65D6551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78AD082-69B5-4562-9470-64369CDD2E41}" type="slidenum">
              <a:rPr lang="en-US" altLang="en-US"/>
              <a:pPr/>
              <a:t>66</a:t>
            </a:fld>
            <a:endParaRPr lang="en-US" altLang="en-US" dirty="0"/>
          </a:p>
        </p:txBody>
      </p:sp>
      <p:sp>
        <p:nvSpPr>
          <p:cNvPr id="115714" name="Rectangle 2">
            <a:extLst>
              <a:ext uri="{FF2B5EF4-FFF2-40B4-BE49-F238E27FC236}">
                <a16:creationId xmlns:a16="http://schemas.microsoft.com/office/drawing/2014/main" id="{CB2909D3-FE5D-4F56-1FFC-712F8EEC745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115715" name="Rectangle 3">
            <a:extLst>
              <a:ext uri="{FF2B5EF4-FFF2-40B4-BE49-F238E27FC236}">
                <a16:creationId xmlns:a16="http://schemas.microsoft.com/office/drawing/2014/main" id="{5241F2A9-054B-B10F-1696-5C61F03AB6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8832D0D-DBF2-0429-2641-F06B210618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CCFE78-B700-4D20-ACF5-BDADB9DAB9E1}" type="slidenum">
              <a:rPr lang="en-US" altLang="en-US"/>
              <a:pPr/>
              <a:t>67</a:t>
            </a:fld>
            <a:endParaRPr lang="en-US" altLang="en-US" dirty="0"/>
          </a:p>
        </p:txBody>
      </p:sp>
      <p:sp>
        <p:nvSpPr>
          <p:cNvPr id="211970" name="Rectangle 2">
            <a:extLst>
              <a:ext uri="{FF2B5EF4-FFF2-40B4-BE49-F238E27FC236}">
                <a16:creationId xmlns:a16="http://schemas.microsoft.com/office/drawing/2014/main" id="{8DD8680C-6CA9-72EC-E36C-317AC49E21D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211971" name="Rectangle 3">
            <a:extLst>
              <a:ext uri="{FF2B5EF4-FFF2-40B4-BE49-F238E27FC236}">
                <a16:creationId xmlns:a16="http://schemas.microsoft.com/office/drawing/2014/main" id="{8458D0F1-ED02-4AEE-3A8B-9043766BA1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kumimoji="0" lang="es-MX" alt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Preparado por:</a:t>
            </a:r>
          </a:p>
          <a:p>
            <a:pPr algn="ctr">
              <a:spcBef>
                <a:spcPct val="50000"/>
              </a:spcBef>
            </a:pPr>
            <a:r>
              <a:rPr kumimoji="0" lang="es-MX" alt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Stuart Allsop</a:t>
            </a:r>
          </a:p>
          <a:p>
            <a:pPr algn="ctr">
              <a:spcBef>
                <a:spcPct val="50000"/>
              </a:spcBef>
            </a:pPr>
            <a:r>
              <a:rPr kumimoji="0" lang="es-MX" alt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ChristLink.cl</a:t>
            </a:r>
          </a:p>
          <a:p>
            <a:pPr algn="ctr">
              <a:spcBef>
                <a:spcPct val="50000"/>
              </a:spcBef>
            </a:pPr>
            <a:r>
              <a:rPr kumimoji="0" lang="es-MX" alt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Santiago, CHILE</a:t>
            </a:r>
          </a:p>
          <a:p>
            <a:pPr algn="ctr">
              <a:spcBef>
                <a:spcPct val="50000"/>
              </a:spcBef>
            </a:pPr>
            <a:r>
              <a:rPr kumimoji="0" lang="es-MX" alt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www.i-ccc.cl</a:t>
            </a:r>
            <a:endParaRPr kumimoji="0" lang="es-ES_tradnl" altLang="en-US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s-ES_tradnl" altLang="en-US" sz="1600" dirty="0"/>
          </a:p>
          <a:p>
            <a:endParaRPr lang="es-ES_tradnl" altLang="en-US" sz="16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C752A-EE06-9F05-B36D-5370A61D1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63293FD-96AA-7A7A-C341-950743C381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7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0DAC6D2B-1D47-29E9-E62A-750E688DE2C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B24BC012-D719-5206-3C65-EC2CE52557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6353304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256B2-9C62-B99C-EED2-F10D12AF4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46057A7-23FE-F7BA-2D60-5FC730E6C82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8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F50143D8-0C0C-9723-B4F4-CFFE2147087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00C628C9-C743-319D-BE0D-6C2FFE37E0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953426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460FF-E5BF-C16D-5BDC-35B91D72E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DF47808-4CC2-F55A-AD41-C3D8C4C52E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046DF-92D5-4C2C-AA27-FCDD3C48A305}" type="slidenum">
              <a:rPr lang="en-US" altLang="en-US"/>
              <a:pPr/>
              <a:t>9</a:t>
            </a:fld>
            <a:endParaRPr lang="en-US" altLang="en-US" dirty="0"/>
          </a:p>
        </p:txBody>
      </p:sp>
      <p:sp>
        <p:nvSpPr>
          <p:cNvPr id="967682" name="Rectangle 2">
            <a:extLst>
              <a:ext uri="{FF2B5EF4-FFF2-40B4-BE49-F238E27FC236}">
                <a16:creationId xmlns:a16="http://schemas.microsoft.com/office/drawing/2014/main" id="{55D2C8A8-F6AA-99CA-590E-8BCE3CF10BD3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67683" name="Rectangle 3">
            <a:extLst>
              <a:ext uri="{FF2B5EF4-FFF2-40B4-BE49-F238E27FC236}">
                <a16:creationId xmlns:a16="http://schemas.microsoft.com/office/drawing/2014/main" id="{B1922581-5670-5C0D-BB81-C96CE21ED9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s-ES_tradn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713259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4055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2" name="TITLE - Rectangle 5">
            <a:extLst>
              <a:ext uri="{FF2B5EF4-FFF2-40B4-BE49-F238E27FC236}">
                <a16:creationId xmlns:a16="http://schemas.microsoft.com/office/drawing/2014/main" id="{C95E12AA-693F-BBD8-03DD-35DE9CCCB4A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75520" y="508771"/>
            <a:ext cx="8640960" cy="25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 anchorCtr="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15000"/>
              </a:spcBef>
              <a:buClrTx/>
              <a:buSzTx/>
              <a:buFontTx/>
              <a:buNone/>
            </a:pPr>
            <a:r>
              <a:rPr kumimoji="0" lang="es-419" sz="3900" b="1" i="1" u="sng" spc="300" dirty="0">
                <a:solidFill>
                  <a:srgbClr val="EFF9FF"/>
                </a:solidFill>
                <a:effectLst>
                  <a:outerShdw blurRad="63500" dist="63500" dir="3300000" algn="tl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</a:rPr>
              <a:t>1 Samuel – Clase 10</a:t>
            </a:r>
            <a:endParaRPr kumimoji="0" lang="es-419" sz="3900" b="1" i="1" u="sng" spc="300" noProof="0" dirty="0">
              <a:solidFill>
                <a:srgbClr val="EFF9FF"/>
              </a:solidFill>
              <a:effectLst>
                <a:outerShdw blurRad="63500" dist="63500" dir="3300000" algn="tl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142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7" name="TITLE - Rectangle 5">
            <a:extLst>
              <a:ext uri="{FF2B5EF4-FFF2-40B4-BE49-F238E27FC236}">
                <a16:creationId xmlns:a16="http://schemas.microsoft.com/office/drawing/2014/main" id="{5F7E2DDE-3DB7-5400-EFD5-3155C793587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752600" y="580779"/>
            <a:ext cx="8686800" cy="25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 anchorCtr="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15000"/>
              </a:spcBef>
              <a:buClrTx/>
              <a:buSzTx/>
              <a:buFontTx/>
              <a:buNone/>
            </a:pPr>
            <a:r>
              <a:rPr kumimoji="0" lang="es-ES" altLang="en-US" sz="3900" b="1" i="1" u="sng" dirty="0">
                <a:solidFill>
                  <a:srgbClr val="EFF9FF"/>
                </a:solidFill>
                <a:effectLst>
                  <a:outerShdw blurRad="63500" dist="63500" dir="3300000" algn="tl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</a:rPr>
              <a:t>33333</a:t>
            </a:r>
            <a:endParaRPr kumimoji="0" lang="es-ES_tradnl" altLang="en-US" sz="2200" b="1" i="1" u="sng" dirty="0">
              <a:solidFill>
                <a:srgbClr val="EFF9FF"/>
              </a:solidFill>
              <a:effectLst>
                <a:outerShdw blurRad="63500" dist="63500" dir="3300000" algn="tl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797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2E7FB-AD1C-FA07-1469-31906541E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390FC2-AD0C-9158-571D-D6FD2D7EA4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016696-098C-C3FA-6B59-2A85D9446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3D63C-3441-1DD6-AB8A-EE95DE11D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62C55-9DB2-604B-24E2-DB0F925DF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BD51E4-2C37-4C0B-B1B5-6CC01BFE31AC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94371567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859BA8-61F2-C0F1-366F-6701D4C5DBE4}"/>
              </a:ext>
            </a:extLst>
          </p:cNvPr>
          <p:cNvSpPr/>
          <p:nvPr userDrawn="1"/>
        </p:nvSpPr>
        <p:spPr>
          <a:xfrm>
            <a:off x="8615064" y="6356350"/>
            <a:ext cx="3025552" cy="3651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fld id="{D0FBEFB9-879F-4220-ABDD-F9EA9892F329}" type="slidenum">
              <a:rPr lang="en-US" sz="1300" smtClean="0">
                <a:solidFill>
                  <a:schemeClr val="accent4">
                    <a:lumMod val="75000"/>
                  </a:schemeClr>
                </a:solidFill>
                <a:effectLst/>
              </a:rPr>
              <a:pPr algn="r"/>
              <a:t>‹#›</a:t>
            </a:fld>
            <a:endParaRPr lang="en-US" sz="1300" dirty="0">
              <a:solidFill>
                <a:schemeClr val="accent4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94786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-ccc.cl/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hristlink.cl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 - &quot;1 Samuel - Clase X&quot;">
            <a:extLst>
              <a:ext uri="{FF2B5EF4-FFF2-40B4-BE49-F238E27FC236}">
                <a16:creationId xmlns:a16="http://schemas.microsoft.com/office/drawing/2014/main" id="{1B9975BF-0B41-06BE-10D5-0EF20CE5899C}"/>
              </a:ext>
            </a:extLst>
          </p:cNvPr>
          <p:cNvSpPr txBox="1">
            <a:spLocks/>
          </p:cNvSpPr>
          <p:nvPr/>
        </p:nvSpPr>
        <p:spPr>
          <a:xfrm>
            <a:off x="1055440" y="404664"/>
            <a:ext cx="10081120" cy="72008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i="1" noProof="0" dirty="0">
                <a:solidFill>
                  <a:schemeClr val="bg1"/>
                </a:solidFill>
                <a:effectLst>
                  <a:outerShdw blurRad="50800" dist="50800" dir="3300000" algn="tl" rotWithShape="0">
                    <a:schemeClr val="tx1">
                      <a:alpha val="80000"/>
                    </a:schemeClr>
                  </a:outerShdw>
                </a:effectLst>
              </a:rPr>
              <a:t>                  </a:t>
            </a:r>
            <a:r>
              <a:rPr lang="es-ES_tradnl" sz="5400" b="1" i="1" noProof="0" dirty="0">
                <a:solidFill>
                  <a:schemeClr val="bg1"/>
                </a:solidFill>
                <a:effectLst>
                  <a:outerShdw blurRad="50800" dist="50800" dir="3300000" algn="tl" rotWithShape="0">
                    <a:schemeClr val="tx1">
                      <a:alpha val="80000"/>
                    </a:schemeClr>
                  </a:outerShdw>
                </a:effectLst>
                <a:latin typeface="APPLE CHANCERY" panose="03020702040506060504" pitchFamily="66" charset="-79"/>
                <a:cs typeface="APPLE CHANCERY" panose="03020702040506060504" pitchFamily="66" charset="-79"/>
              </a:rPr>
              <a:t>1 Samuel – Clase 10</a:t>
            </a:r>
          </a:p>
        </p:txBody>
      </p:sp>
      <p:pic>
        <p:nvPicPr>
          <p:cNvPr id="12" name="Main 1 Sam Picture">
            <a:extLst>
              <a:ext uri="{FF2B5EF4-FFF2-40B4-BE49-F238E27FC236}">
                <a16:creationId xmlns:a16="http://schemas.microsoft.com/office/drawing/2014/main" id="{E0A48ED1-4E89-F1D8-89CB-6DC2CFBE3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6914"/>
                    </a14:imgEffect>
                    <a14:imgEffect>
                      <a14:saturation sat="134000"/>
                    </a14:imgEffect>
                    <a14:imgEffect>
                      <a14:brightnessContrast bright="-10000" contrast="-8000"/>
                    </a14:imgEffect>
                  </a14:imgLayer>
                </a14:imgProps>
              </a:ext>
            </a:extLst>
          </a:blip>
          <a:srcRect t="8762" b="4362"/>
          <a:stretch>
            <a:fillRect/>
          </a:stretch>
        </p:blipFill>
        <p:spPr>
          <a:xfrm>
            <a:off x="1944000" y="1300178"/>
            <a:ext cx="8352000" cy="5009142"/>
          </a:xfrm>
          <a:prstGeom prst="rect">
            <a:avLst/>
          </a:prstGeom>
        </p:spPr>
      </p:pic>
      <p:pic>
        <p:nvPicPr>
          <p:cNvPr id="13" name="IBPA Logo">
            <a:extLst>
              <a:ext uri="{FF2B5EF4-FFF2-40B4-BE49-F238E27FC236}">
                <a16:creationId xmlns:a16="http://schemas.microsoft.com/office/drawing/2014/main" id="{407C4E54-2008-48BE-6C12-8479BCB393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0" t="2041" r="10412" b="6990"/>
          <a:stretch>
            <a:fillRect/>
          </a:stretch>
        </p:blipFill>
        <p:spPr>
          <a:xfrm>
            <a:off x="479375" y="5220000"/>
            <a:ext cx="1230796" cy="1080000"/>
          </a:xfrm>
          <a:prstGeom prst="rect">
            <a:avLst/>
          </a:prstGeom>
        </p:spPr>
      </p:pic>
      <p:sp>
        <p:nvSpPr>
          <p:cNvPr id="2" name="Escuela Dominical">
            <a:extLst>
              <a:ext uri="{FF2B5EF4-FFF2-40B4-BE49-F238E27FC236}">
                <a16:creationId xmlns:a16="http://schemas.microsoft.com/office/drawing/2014/main" id="{D1EA9650-6311-5381-F867-AE78743B8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2920" y="5220000"/>
            <a:ext cx="1199704" cy="108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72000" tIns="122400" rIns="72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88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ES_tradnl" sz="1600" b="1" noProof="0" dirty="0">
                <a:solidFill>
                  <a:schemeClr val="bg1">
                    <a:lumMod val="85000"/>
                  </a:schemeClr>
                </a:solidFill>
                <a:effectLst>
                  <a:outerShdw blurRad="38100" dist="101600" dir="3480000" algn="ctr" rotWithShape="0">
                    <a:schemeClr val="tx1">
                      <a:alpha val="96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Escuela </a:t>
            </a:r>
          </a:p>
          <a:p>
            <a:pPr algn="ctr">
              <a:lnSpc>
                <a:spcPct val="88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ES_tradnl" sz="1600" b="1" noProof="0" dirty="0">
                <a:solidFill>
                  <a:schemeClr val="bg1">
                    <a:lumMod val="85000"/>
                  </a:schemeClr>
                </a:solidFill>
                <a:effectLst>
                  <a:outerShdw blurRad="38100" dist="101600" dir="3480000" algn="ctr" rotWithShape="0">
                    <a:schemeClr val="tx1">
                      <a:alpha val="96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Dominical </a:t>
            </a:r>
          </a:p>
          <a:p>
            <a:pPr algn="ctr">
              <a:lnSpc>
                <a:spcPct val="88000"/>
              </a:lnSpc>
              <a:spcBef>
                <a:spcPts val="0"/>
              </a:spcBef>
              <a:spcAft>
                <a:spcPts val="6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ES_tradnl" sz="1600" b="1" noProof="0" dirty="0">
                <a:solidFill>
                  <a:schemeClr val="bg1">
                    <a:lumMod val="85000"/>
                  </a:schemeClr>
                </a:solidFill>
                <a:effectLst>
                  <a:outerShdw blurRad="38100" dist="101600" dir="3480000" algn="ctr" rotWithShape="0">
                    <a:schemeClr val="tx1">
                      <a:alpha val="96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Adultos</a:t>
            </a:r>
          </a:p>
        </p:txBody>
      </p:sp>
    </p:spTree>
    <p:extLst>
      <p:ext uri="{BB962C8B-B14F-4D97-AF65-F5344CB8AC3E}">
        <p14:creationId xmlns:p14="http://schemas.microsoft.com/office/powerpoint/2010/main" val="1497582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516D1-6D58-CDDE-3D5E-D8953B30A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se, normal -  yellow frame - Rectangle 7">
            <a:extLst>
              <a:ext uri="{FF2B5EF4-FFF2-40B4-BE49-F238E27FC236}">
                <a16:creationId xmlns:a16="http://schemas.microsoft.com/office/drawing/2014/main" id="{DA08055D-D2C6-B53C-4104-85C7C9EF8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492896"/>
            <a:ext cx="10945216" cy="2304256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Entonces el SEÑOR dijo a Samuel: 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“¿Hasta cuándo has de llorar por Saúl, habiéndolo yo desechado para que no reine sobre Israel? 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Llena de aceite el cuerno y ve; yo te enviaré a Isaí, de Belén, porque de entre sus hijos me he provisto de un rey.”</a:t>
            </a:r>
          </a:p>
        </p:txBody>
      </p:sp>
      <p:sp>
        <p:nvSpPr>
          <p:cNvPr id="3" name="Para 1 - Rectangle 35">
            <a:extLst>
              <a:ext uri="{FF2B5EF4-FFF2-40B4-BE49-F238E27FC236}">
                <a16:creationId xmlns:a16="http://schemas.microsoft.com/office/drawing/2014/main" id="{923B343F-B11D-9F17-F0CA-06C2FD9780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980729"/>
            <a:ext cx="10945216" cy="100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Aft>
                <a:spcPts val="4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¡Pero la historia está lejos de haber terminado! Así que abran sus Biblias en el capítulo que ya leyeron varias veces ayer...</a:t>
            </a:r>
            <a:endParaRPr lang="es-ES_tradnl" sz="3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pitulo 15 - TextBox 5">
            <a:extLst>
              <a:ext uri="{FF2B5EF4-FFF2-40B4-BE49-F238E27FC236}">
                <a16:creationId xmlns:a16="http://schemas.microsoft.com/office/drawing/2014/main" id="{E6654877-1A82-D92E-ED75-E213E028D16A}"/>
              </a:ext>
            </a:extLst>
          </p:cNvPr>
          <p:cNvSpPr txBox="1"/>
          <p:nvPr/>
        </p:nvSpPr>
        <p:spPr>
          <a:xfrm>
            <a:off x="623392" y="1836113"/>
            <a:ext cx="423866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kumimoji="1"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1 Samuel Capítulo 16.</a:t>
            </a:r>
            <a:endParaRPr kumimoji="1" lang="es-ES_tradnl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Verse, normal -  yellow frame - Rectangle 7">
            <a:extLst>
              <a:ext uri="{FF2B5EF4-FFF2-40B4-BE49-F238E27FC236}">
                <a16:creationId xmlns:a16="http://schemas.microsoft.com/office/drawing/2014/main" id="{9A255516-88F0-E3E1-AB25-E08F2C9BA6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492896"/>
            <a:ext cx="10945216" cy="2304256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Entonces el SEÑOR dijo a Samuel: 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“¿Hasta cuándo has de llorar por Saúl, habiéndolo yo desechado para que no reine sobre Israel? 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Llena de aceite el cuerno y ve; yo te enviaré a Isaí, de Belén, porque de entre sus hijos </a:t>
            </a:r>
            <a:r>
              <a:rPr kumimoji="0" lang="es-ES" sz="2800" u="sng" dirty="0">
                <a:solidFill>
                  <a:srgbClr val="7DFFFF"/>
                </a:solidFill>
                <a:latin typeface="Arial" panose="020B0604020202020204" pitchFamily="34" charset="0"/>
              </a:rPr>
              <a:t>me he provisto</a:t>
            </a:r>
            <a:r>
              <a:rPr kumimoji="0" lang="es-ES" sz="2800" dirty="0">
                <a:solidFill>
                  <a:srgbClr val="7DFFFF"/>
                </a:solidFill>
                <a:latin typeface="Arial" panose="020B0604020202020204" pitchFamily="34" charset="0"/>
              </a:rPr>
              <a:t> de un rey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.”</a:t>
            </a:r>
          </a:p>
        </p:txBody>
      </p:sp>
      <p:sp>
        <p:nvSpPr>
          <p:cNvPr id="5" name="Verse ID - Rectangle 9">
            <a:extLst>
              <a:ext uri="{FF2B5EF4-FFF2-40B4-BE49-F238E27FC236}">
                <a16:creationId xmlns:a16="http://schemas.microsoft.com/office/drawing/2014/main" id="{9CD70B2B-4A87-9305-4637-A8E07F8165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492896"/>
            <a:ext cx="3477967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noProof="0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1 Samuel 16:1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(RVA)</a:t>
            </a:r>
          </a:p>
        </p:txBody>
      </p:sp>
      <p:sp>
        <p:nvSpPr>
          <p:cNvPr id="6" name="Para 1 - Rectangle 35">
            <a:extLst>
              <a:ext uri="{FF2B5EF4-FFF2-40B4-BE49-F238E27FC236}">
                <a16:creationId xmlns:a16="http://schemas.microsoft.com/office/drawing/2014/main" id="{A56F8F64-A24D-ED59-E5B3-2BDA2E3C3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4869160"/>
            <a:ext cx="10945216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Otras traducciones dicen “elegido”, o “escogido”, pero la palabra en hebreo es más amplia:</a:t>
            </a:r>
          </a:p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300"/>
              </a:spcAft>
            </a:pPr>
            <a:endParaRPr lang="es-ES_tradnl" sz="3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ara 1 - Rectangle 35">
            <a:extLst>
              <a:ext uri="{FF2B5EF4-FFF2-40B4-BE49-F238E27FC236}">
                <a16:creationId xmlns:a16="http://schemas.microsoft.com/office/drawing/2014/main" id="{4EF3CD89-76F2-AAE1-381E-B286669AA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5733256"/>
            <a:ext cx="10945216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300"/>
              </a:spcAft>
            </a:pPr>
            <a:r>
              <a:rPr lang="he-IL" b="1" dirty="0">
                <a:solidFill>
                  <a:srgbClr val="FF9900"/>
                </a:solidFill>
                <a:effectLst>
                  <a:outerShdw blurRad="63500" dist="63500" dir="3300000" algn="tl" rotWithShape="0">
                    <a:prstClr val="black">
                      <a:alpha val="70000"/>
                    </a:prstClr>
                  </a:outerShdw>
                </a:effectLst>
              </a:rPr>
              <a:t>רָאָה</a:t>
            </a:r>
            <a:r>
              <a:rPr lang="es-ES" sz="31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ES" sz="3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ver, percibir, mirar, considerar, prestar atención a, observar, vigilar</a:t>
            </a: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es-ES_tradnl" sz="3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DEF3E79-DC99-F850-1413-91AF94890C67}"/>
              </a:ext>
            </a:extLst>
          </p:cNvPr>
          <p:cNvSpPr/>
          <p:nvPr/>
        </p:nvSpPr>
        <p:spPr>
          <a:xfrm>
            <a:off x="5879976" y="4303664"/>
            <a:ext cx="1391204" cy="421480"/>
          </a:xfrm>
          <a:prstGeom prst="roundRect">
            <a:avLst/>
          </a:prstGeom>
          <a:solidFill>
            <a:srgbClr val="FFFF00">
              <a:alpha val="7000"/>
            </a:srgbClr>
          </a:solidFill>
          <a:ln w="63500">
            <a:solidFill>
              <a:srgbClr val="FF9900"/>
            </a:solidFill>
          </a:ln>
          <a:effectLst>
            <a:outerShdw blurRad="50800" dist="50800" dir="3300000" algn="tl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s-ES_tradnl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FD7A25-4A80-70E2-2B0E-E4C38D223A83}"/>
              </a:ext>
            </a:extLst>
          </p:cNvPr>
          <p:cNvSpPr txBox="1"/>
          <p:nvPr/>
        </p:nvSpPr>
        <p:spPr>
          <a:xfrm>
            <a:off x="3886828" y="6090348"/>
            <a:ext cx="6097604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3100" dirty="0">
                <a:solidFill>
                  <a:schemeClr val="bg1"/>
                </a:solidFill>
                <a:effectLst>
                  <a:outerShdw blurRad="50800" dist="50800" dir="3300000" algn="tl">
                    <a:srgbClr val="000000">
                      <a:alpha val="8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Pro-visto: "Lo he visto antes"</a:t>
            </a:r>
          </a:p>
        </p:txBody>
      </p:sp>
    </p:spTree>
    <p:extLst>
      <p:ext uri="{BB962C8B-B14F-4D97-AF65-F5344CB8AC3E}">
        <p14:creationId xmlns:p14="http://schemas.microsoft.com/office/powerpoint/2010/main" val="314505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8" grpId="0" uiExpand="1" build="p"/>
      <p:bldP spid="9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71092-4CDB-FA08-53B5-251A73A07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se, normal -  yellow frame - Rectangle 7">
            <a:extLst>
              <a:ext uri="{FF2B5EF4-FFF2-40B4-BE49-F238E27FC236}">
                <a16:creationId xmlns:a16="http://schemas.microsoft.com/office/drawing/2014/main" id="{61A600AB-F1D4-9225-B37A-AA8C95598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492896"/>
            <a:ext cx="10945216" cy="2304256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Entonces el SEÑOR dijo a Samuel: 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“¿Hasta cuándo has de llorar por Saúl, habiéndolo yo desechado para que no reine sobre Israel? 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Llena de aceite el cuerno y ve; yo te enviaré a Isaí, de Belén, porque de entre sus hijos me he provisto de un rey.”</a:t>
            </a:r>
          </a:p>
        </p:txBody>
      </p:sp>
      <p:sp>
        <p:nvSpPr>
          <p:cNvPr id="3" name="Para 1 - Rectangle 35">
            <a:extLst>
              <a:ext uri="{FF2B5EF4-FFF2-40B4-BE49-F238E27FC236}">
                <a16:creationId xmlns:a16="http://schemas.microsoft.com/office/drawing/2014/main" id="{ADC708EB-F0C4-7900-9760-FA14E0307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980729"/>
            <a:ext cx="10945216" cy="100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Aft>
                <a:spcPts val="4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¡Pero la historia está lejos de haber terminado! Así que abran sus Biblias en el capítulo que ya leyeron varias veces ayer...</a:t>
            </a:r>
            <a:endParaRPr lang="es-ES_tradnl" sz="3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pitulo 15 - TextBox 5">
            <a:extLst>
              <a:ext uri="{FF2B5EF4-FFF2-40B4-BE49-F238E27FC236}">
                <a16:creationId xmlns:a16="http://schemas.microsoft.com/office/drawing/2014/main" id="{D4DB9A78-C318-BDCF-F634-56B37D552927}"/>
              </a:ext>
            </a:extLst>
          </p:cNvPr>
          <p:cNvSpPr txBox="1"/>
          <p:nvPr/>
        </p:nvSpPr>
        <p:spPr>
          <a:xfrm>
            <a:off x="623392" y="1836113"/>
            <a:ext cx="423866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kumimoji="1"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1 Samuel Capítulo 16.</a:t>
            </a:r>
            <a:endParaRPr kumimoji="1" lang="es-ES_tradnl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Verse, normal -  yellow frame - Rectangle 7">
            <a:extLst>
              <a:ext uri="{FF2B5EF4-FFF2-40B4-BE49-F238E27FC236}">
                <a16:creationId xmlns:a16="http://schemas.microsoft.com/office/drawing/2014/main" id="{2D93F066-45B8-F524-7A96-4148E72D4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492896"/>
            <a:ext cx="10945216" cy="2304256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Entonces el SEÑOR dijo a Samuel: 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“¿Hasta cuándo has de llorar por Saúl, habiéndolo yo desechado para que no reine sobre Israel? 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Llena de aceite el cuerno y ve; yo te enviaré a Isaí, de Belén, porque de entre sus hijos </a:t>
            </a:r>
            <a:r>
              <a:rPr kumimoji="0" lang="es-ES" sz="2800" u="sng" dirty="0">
                <a:solidFill>
                  <a:srgbClr val="7DFFFF"/>
                </a:solidFill>
                <a:latin typeface="Arial" panose="020B0604020202020204" pitchFamily="34" charset="0"/>
              </a:rPr>
              <a:t>me he provisto</a:t>
            </a:r>
            <a:r>
              <a:rPr kumimoji="0" lang="es-ES" sz="2800" dirty="0">
                <a:solidFill>
                  <a:srgbClr val="7DFFFF"/>
                </a:solidFill>
                <a:latin typeface="Arial" panose="020B0604020202020204" pitchFamily="34" charset="0"/>
              </a:rPr>
              <a:t> de un rey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.”</a:t>
            </a:r>
          </a:p>
        </p:txBody>
      </p:sp>
      <p:sp>
        <p:nvSpPr>
          <p:cNvPr id="5" name="Verse ID - Rectangle 9">
            <a:extLst>
              <a:ext uri="{FF2B5EF4-FFF2-40B4-BE49-F238E27FC236}">
                <a16:creationId xmlns:a16="http://schemas.microsoft.com/office/drawing/2014/main" id="{5021D6FF-A118-19BE-E038-D8DCBF7E2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492896"/>
            <a:ext cx="3477967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noProof="0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1 Samuel 16:1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(RVA)</a:t>
            </a:r>
          </a:p>
        </p:txBody>
      </p:sp>
      <p:sp>
        <p:nvSpPr>
          <p:cNvPr id="6" name="Para 1 - Rectangle 35">
            <a:extLst>
              <a:ext uri="{FF2B5EF4-FFF2-40B4-BE49-F238E27FC236}">
                <a16:creationId xmlns:a16="http://schemas.microsoft.com/office/drawing/2014/main" id="{6C7AEBAE-DAE6-CC24-B8E7-9CE804AF7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4849910"/>
            <a:ext cx="10945216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Dios ha tenido su mirada puesta en esta persona por un tiempo, y debido a lo que vio, esta es </a:t>
            </a:r>
            <a:r>
              <a:rPr lang="es-ES" sz="3100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elección para rey.</a:t>
            </a:r>
            <a:endParaRPr lang="es-ES_tradnl" sz="3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FB37CEE-9634-4E29-BF4B-049E9993C8B9}"/>
              </a:ext>
            </a:extLst>
          </p:cNvPr>
          <p:cNvSpPr/>
          <p:nvPr/>
        </p:nvSpPr>
        <p:spPr>
          <a:xfrm>
            <a:off x="5879976" y="4303664"/>
            <a:ext cx="1391204" cy="421480"/>
          </a:xfrm>
          <a:prstGeom prst="roundRect">
            <a:avLst/>
          </a:prstGeom>
          <a:solidFill>
            <a:srgbClr val="FFFF00">
              <a:alpha val="7000"/>
            </a:srgbClr>
          </a:solidFill>
          <a:ln w="63500">
            <a:solidFill>
              <a:srgbClr val="FF9900"/>
            </a:solidFill>
          </a:ln>
          <a:effectLst>
            <a:outerShdw blurRad="50800" dist="50800" dir="3300000" algn="tl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s-ES_tradnl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Para 1 - Rectangle 35">
            <a:extLst>
              <a:ext uri="{FF2B5EF4-FFF2-40B4-BE49-F238E27FC236}">
                <a16:creationId xmlns:a16="http://schemas.microsoft.com/office/drawing/2014/main" id="{1D6AF8E8-F53A-CBBD-4023-49D761365F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5733256"/>
            <a:ext cx="10945216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300"/>
              </a:spcAft>
            </a:pPr>
            <a:r>
              <a:rPr lang="he-IL" b="1" dirty="0">
                <a:solidFill>
                  <a:srgbClr val="FF9900"/>
                </a:solidFill>
                <a:effectLst>
                  <a:outerShdw blurRad="63500" dist="63500" dir="3300000" algn="tl" rotWithShape="0">
                    <a:prstClr val="black">
                      <a:alpha val="70000"/>
                    </a:prstClr>
                  </a:outerShdw>
                </a:effectLst>
              </a:rPr>
              <a:t>רָאָה</a:t>
            </a:r>
            <a:r>
              <a:rPr lang="es-ES" sz="31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ES" sz="3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ver, percibir, mirar, considerar, prestar atención a, observar, vigilar</a:t>
            </a: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es-ES_tradnl" sz="3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39BBB4-D0DC-324A-F0B3-C1F437498194}"/>
              </a:ext>
            </a:extLst>
          </p:cNvPr>
          <p:cNvSpPr txBox="1"/>
          <p:nvPr/>
        </p:nvSpPr>
        <p:spPr>
          <a:xfrm>
            <a:off x="3886828" y="6090348"/>
            <a:ext cx="6097604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3100" dirty="0">
                <a:solidFill>
                  <a:schemeClr val="bg1"/>
                </a:solidFill>
                <a:effectLst>
                  <a:outerShdw blurRad="50800" dist="50800" dir="3300000" algn="tl">
                    <a:srgbClr val="000000">
                      <a:alpha val="8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Pro-visto: "Lo he visto antes"</a:t>
            </a:r>
          </a:p>
        </p:txBody>
      </p:sp>
    </p:spTree>
    <p:extLst>
      <p:ext uri="{BB962C8B-B14F-4D97-AF65-F5344CB8AC3E}">
        <p14:creationId xmlns:p14="http://schemas.microsoft.com/office/powerpoint/2010/main" val="184533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FBA9D-C32A-B54B-F71A-59FAA2F83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se, normal -  yellow frame - Rectangle 7">
            <a:extLst>
              <a:ext uri="{FF2B5EF4-FFF2-40B4-BE49-F238E27FC236}">
                <a16:creationId xmlns:a16="http://schemas.microsoft.com/office/drawing/2014/main" id="{7F9B5A42-23BB-A269-0419-A3F95A360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492896"/>
            <a:ext cx="10945216" cy="2304256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Entonces el SEÑOR dijo a Samuel: 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“¿Hasta cuándo has de llorar por Saúl, habiéndolo yo desechado para que no reine sobre Israel? 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Llena de aceite el cuerno y ve; yo te enviaré a Isaí, de Belén, porque de entre sus hijos me he provisto de un rey.”</a:t>
            </a:r>
          </a:p>
        </p:txBody>
      </p:sp>
      <p:sp>
        <p:nvSpPr>
          <p:cNvPr id="3" name="Para 1 - Rectangle 35">
            <a:extLst>
              <a:ext uri="{FF2B5EF4-FFF2-40B4-BE49-F238E27FC236}">
                <a16:creationId xmlns:a16="http://schemas.microsoft.com/office/drawing/2014/main" id="{E6CA393B-CBD2-135E-0A76-E4A267475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980729"/>
            <a:ext cx="10945216" cy="100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Aft>
                <a:spcPts val="4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¡Pero la historia está lejos de haber terminado! Así que abran sus Biblias en el capítulo que ya leyeron varias veces ayer...</a:t>
            </a:r>
            <a:endParaRPr lang="es-ES_tradnl" sz="3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pitulo 15 - TextBox 5">
            <a:extLst>
              <a:ext uri="{FF2B5EF4-FFF2-40B4-BE49-F238E27FC236}">
                <a16:creationId xmlns:a16="http://schemas.microsoft.com/office/drawing/2014/main" id="{B502B850-AE9C-7841-DD8F-5D9D492B604E}"/>
              </a:ext>
            </a:extLst>
          </p:cNvPr>
          <p:cNvSpPr txBox="1"/>
          <p:nvPr/>
        </p:nvSpPr>
        <p:spPr>
          <a:xfrm>
            <a:off x="623392" y="1836113"/>
            <a:ext cx="423866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kumimoji="1"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1 Samuel Capítulo 16.</a:t>
            </a:r>
            <a:endParaRPr kumimoji="1" lang="es-ES_tradnl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Verse, normal -  yellow frame - Rectangle 7">
            <a:extLst>
              <a:ext uri="{FF2B5EF4-FFF2-40B4-BE49-F238E27FC236}">
                <a16:creationId xmlns:a16="http://schemas.microsoft.com/office/drawing/2014/main" id="{E7C8B416-4ED4-6BBD-3270-0BAC0089D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492896"/>
            <a:ext cx="10945216" cy="2304256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Entonces el SEÑOR dijo a Samuel: 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“¿Hasta cuándo has de llorar por Saúl, habiéndolo yo desechado para que no reine sobre Israel? 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Llena de aceite el cuerno y ve; yo te enviaré a Isaí, de Belén, porque de entre sus hijos </a:t>
            </a:r>
            <a:r>
              <a:rPr kumimoji="0" lang="es-ES" sz="2800" u="sng" dirty="0">
                <a:solidFill>
                  <a:srgbClr val="7DFFFF"/>
                </a:solidFill>
                <a:latin typeface="Arial" panose="020B0604020202020204" pitchFamily="34" charset="0"/>
              </a:rPr>
              <a:t>me he provisto</a:t>
            </a:r>
            <a:r>
              <a:rPr kumimoji="0" lang="es-ES" sz="2800" dirty="0">
                <a:solidFill>
                  <a:srgbClr val="7DFFFF"/>
                </a:solidFill>
                <a:latin typeface="Arial" panose="020B0604020202020204" pitchFamily="34" charset="0"/>
              </a:rPr>
              <a:t> de un rey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.”</a:t>
            </a:r>
          </a:p>
        </p:txBody>
      </p:sp>
      <p:sp>
        <p:nvSpPr>
          <p:cNvPr id="5" name="Verse ID - Rectangle 9">
            <a:extLst>
              <a:ext uri="{FF2B5EF4-FFF2-40B4-BE49-F238E27FC236}">
                <a16:creationId xmlns:a16="http://schemas.microsoft.com/office/drawing/2014/main" id="{6EC8BB26-8CC5-5167-33BE-88B6FA2906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492896"/>
            <a:ext cx="3477967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noProof="0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1 Samuel 16:1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(RVA)</a:t>
            </a:r>
          </a:p>
        </p:txBody>
      </p:sp>
      <p:sp>
        <p:nvSpPr>
          <p:cNvPr id="6" name="Para 1 - Rectangle 35">
            <a:extLst>
              <a:ext uri="{FF2B5EF4-FFF2-40B4-BE49-F238E27FC236}">
                <a16:creationId xmlns:a16="http://schemas.microsoft.com/office/drawing/2014/main" id="{B3BCABA8-FC91-FD6D-D973-BBC5A91D3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4941168"/>
            <a:ext cx="10945216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 hay un problema…</a:t>
            </a:r>
            <a:endParaRPr lang="es-ES_tradnl" sz="3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5DB5819-0B0C-0916-4BC6-21C57E631B30}"/>
              </a:ext>
            </a:extLst>
          </p:cNvPr>
          <p:cNvSpPr/>
          <p:nvPr/>
        </p:nvSpPr>
        <p:spPr>
          <a:xfrm>
            <a:off x="5879976" y="4303664"/>
            <a:ext cx="1391204" cy="421480"/>
          </a:xfrm>
          <a:prstGeom prst="roundRect">
            <a:avLst/>
          </a:prstGeom>
          <a:solidFill>
            <a:srgbClr val="FFFF00">
              <a:alpha val="7000"/>
            </a:srgbClr>
          </a:solidFill>
          <a:ln w="63500">
            <a:solidFill>
              <a:srgbClr val="FF9900"/>
            </a:solidFill>
          </a:ln>
          <a:effectLst>
            <a:outerShdw blurRad="50800" dist="50800" dir="3300000" algn="tl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s-ES_tradnl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087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BE00C-2EA0-492A-A8AC-B8C84F98D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se, normal -  yellow frame - Rectangle 7">
            <a:extLst>
              <a:ext uri="{FF2B5EF4-FFF2-40B4-BE49-F238E27FC236}">
                <a16:creationId xmlns:a16="http://schemas.microsoft.com/office/drawing/2014/main" id="{654412AA-8A3A-1C29-EEC7-E383F6F3E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10945216" cy="1440160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Pero Samuel le dijo: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“Dios mío, si Saúl llega a saberlo, me va a matar. ¿Cómo se lo voy a ocultar?”</a:t>
            </a:r>
          </a:p>
        </p:txBody>
      </p:sp>
      <p:sp>
        <p:nvSpPr>
          <p:cNvPr id="4" name="Verse ID - Rectangle 9">
            <a:extLst>
              <a:ext uri="{FF2B5EF4-FFF2-40B4-BE49-F238E27FC236}">
                <a16:creationId xmlns:a16="http://schemas.microsoft.com/office/drawing/2014/main" id="{147886EE-99CB-4762-B60C-F8BBD7A81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3477967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1 Samuel 16:2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(RVA)</a:t>
            </a:r>
          </a:p>
        </p:txBody>
      </p:sp>
      <p:sp>
        <p:nvSpPr>
          <p:cNvPr id="5" name="Para 1 - Rectangle 35">
            <a:extLst>
              <a:ext uri="{FF2B5EF4-FFF2-40B4-BE49-F238E27FC236}">
                <a16:creationId xmlns:a16="http://schemas.microsoft.com/office/drawing/2014/main" id="{676E830A-32BD-4E56-0F64-ACBC8EC72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4941168"/>
            <a:ext cx="10945216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 hay un problema…</a:t>
            </a:r>
            <a:endParaRPr lang="es-ES_tradnl" sz="3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ara 1 - Rectangle 35">
            <a:extLst>
              <a:ext uri="{FF2B5EF4-FFF2-40B4-BE49-F238E27FC236}">
                <a16:creationId xmlns:a16="http://schemas.microsoft.com/office/drawing/2014/main" id="{CFEC2B4A-ADF1-DA49-A012-66406CD056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708920"/>
            <a:ext cx="10945216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problema se llama "Saúl". </a:t>
            </a:r>
          </a:p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Biblia no explica por qué Saúl querría matar a Samuel, pero parece que, si Samuel va específicamente para ungir a un nuevo rey, solo con ese propósito, Saúl probablemente querría verlo muerto. Saúl no quiere competencia.</a:t>
            </a:r>
          </a:p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el camino que Samuel tendría que tomar desde su pueblo hasta el pueblo de Isaí, pasa directamente por el pueblo de Saúl; Guibeá de Saúl.</a:t>
            </a:r>
            <a:endParaRPr lang="es-ES_tradnl" sz="3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ara 1 - Rectangle 35">
            <a:extLst>
              <a:ext uri="{FF2B5EF4-FFF2-40B4-BE49-F238E27FC236}">
                <a16:creationId xmlns:a16="http://schemas.microsoft.com/office/drawing/2014/main" id="{B0829E04-C836-9AA3-71A7-1FB32DE89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960" y="6065912"/>
            <a:ext cx="10945216" cy="459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supuesto, Dios tiene la solución:</a:t>
            </a:r>
            <a:endParaRPr lang="es-ES_tradnl" sz="3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48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3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3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3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4" grpId="0"/>
      <p:bldP spid="5" grpId="0"/>
      <p:bldP spid="7" grpId="0" uiExpand="1" build="p"/>
      <p:bldP spid="9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76875-5734-3DB3-978B-A81DDBD75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se, normal -  yellow frame - Rectangle 7">
            <a:extLst>
              <a:ext uri="{FF2B5EF4-FFF2-40B4-BE49-F238E27FC236}">
                <a16:creationId xmlns:a16="http://schemas.microsoft.com/office/drawing/2014/main" id="{9522F787-B627-1710-3BF8-7D788E5D2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10945216" cy="2304256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    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“Lleva una ternera”, dijo el Señor, “y diles que vas a ofrecerle al Señor un sacrificio. Invita a Isaí al sacrificio y entonces te explicaré lo que debes hacer, pues ungirás para mi servicio a quien yo te diga.”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Samuel hizo lo que el Señor mandó.</a:t>
            </a:r>
          </a:p>
        </p:txBody>
      </p:sp>
      <p:sp>
        <p:nvSpPr>
          <p:cNvPr id="4" name="Verse ID - Rectangle 9">
            <a:extLst>
              <a:ext uri="{FF2B5EF4-FFF2-40B4-BE49-F238E27FC236}">
                <a16:creationId xmlns:a16="http://schemas.microsoft.com/office/drawing/2014/main" id="{7F867795-55E7-4372-9996-3E19CF5CC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3998944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1 Samuel 16:3-4a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(RVA)</a:t>
            </a:r>
          </a:p>
        </p:txBody>
      </p:sp>
      <p:sp>
        <p:nvSpPr>
          <p:cNvPr id="2" name="Para 1 - Rectangle 35">
            <a:extLst>
              <a:ext uri="{FF2B5EF4-FFF2-40B4-BE49-F238E27FC236}">
                <a16:creationId xmlns:a16="http://schemas.microsoft.com/office/drawing/2014/main" id="{53D90C99-FFA1-7B6F-B399-6C122E365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3501008"/>
            <a:ext cx="10945216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Algo interesante aquí, es el significado del nombre “Isaí”.</a:t>
            </a:r>
          </a:p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Tiene dos posibles significados:</a:t>
            </a:r>
          </a:p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"Don de Dios" o "el Señor existe".</a:t>
            </a:r>
          </a:p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¡Ambos son muy apropiados para el padre del nuevo rey!</a:t>
            </a:r>
          </a:p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hebreo es “Yishai”, muy cercano a “Yeshua”…</a:t>
            </a:r>
            <a:endParaRPr lang="es-ES_tradnl" sz="3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ara 1 - Rectangle 35">
            <a:extLst>
              <a:ext uri="{FF2B5EF4-FFF2-40B4-BE49-F238E27FC236}">
                <a16:creationId xmlns:a16="http://schemas.microsoft.com/office/drawing/2014/main" id="{44270C52-3F8E-D41F-7730-81B78613D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5805264"/>
            <a:ext cx="10945216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 entonces sucede algo curioso.</a:t>
            </a:r>
            <a:endParaRPr lang="es-ES_tradnl" sz="3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3DF3FF-08B0-D3BE-BA21-922D75E12A3B}"/>
              </a:ext>
            </a:extLst>
          </p:cNvPr>
          <p:cNvSpPr txBox="1"/>
          <p:nvPr/>
        </p:nvSpPr>
        <p:spPr>
          <a:xfrm>
            <a:off x="8607680" y="1537628"/>
            <a:ext cx="9589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Isaí</a:t>
            </a:r>
            <a:endParaRPr lang="es-ES_tradnl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06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utoUpdateAnimBg="0"/>
      <p:bldP spid="4" grpId="0"/>
      <p:bldP spid="2" grpId="0" uiExpand="1" build="p"/>
      <p:bldP spid="6" grpId="0" build="p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23698-D84D-B899-1385-D122EFCF4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se, normal -  yellow frame - Rectangle 7">
            <a:extLst>
              <a:ext uri="{FF2B5EF4-FFF2-40B4-BE49-F238E27FC236}">
                <a16:creationId xmlns:a16="http://schemas.microsoft.com/office/drawing/2014/main" id="{85DC8A72-4609-059C-82FA-A52040869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10945216" cy="1440160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    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Cuando llegó a Belén, los ancianos de la ciudad salieron a recibirlo temblando y preguntaron: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“¿Es pacífica tu venida?”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378AE9-979A-FD14-2A79-B4AC56404B79}"/>
              </a:ext>
            </a:extLst>
          </p:cNvPr>
          <p:cNvSpPr txBox="1"/>
          <p:nvPr/>
        </p:nvSpPr>
        <p:spPr>
          <a:xfrm>
            <a:off x="676348" y="2041809"/>
            <a:ext cx="4416152" cy="484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“¿Es pacífica tu venida?”</a:t>
            </a:r>
          </a:p>
        </p:txBody>
      </p:sp>
      <p:sp>
        <p:nvSpPr>
          <p:cNvPr id="2" name="Temblando?">
            <a:extLst>
              <a:ext uri="{FF2B5EF4-FFF2-40B4-BE49-F238E27FC236}">
                <a16:creationId xmlns:a16="http://schemas.microsoft.com/office/drawing/2014/main" id="{5B71B3CB-D0CA-0376-C1AC-2D572723F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708920"/>
            <a:ext cx="10945216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¿”Temblando”? </a:t>
            </a:r>
          </a:p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¿Por qué le tendrían tanto miedo a Samuel?</a:t>
            </a:r>
          </a:p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¿Por qué le preguntan si viene en paz?</a:t>
            </a:r>
            <a:endParaRPr lang="es-ES_tradnl" sz="3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ay varias... 35">
            <a:extLst>
              <a:ext uri="{FF2B5EF4-FFF2-40B4-BE49-F238E27FC236}">
                <a16:creationId xmlns:a16="http://schemas.microsoft.com/office/drawing/2014/main" id="{57E5F2B0-C53B-503A-BE0C-70704A243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4081705"/>
            <a:ext cx="10945216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varias razones posibles:</a:t>
            </a:r>
          </a:p>
          <a:p>
            <a:pPr algn="just">
              <a:lnSpc>
                <a:spcPct val="85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primer lugar, seguramente habían oído hablar de lo que Samuel había hecho unos días antes:</a:t>
            </a:r>
            <a:endParaRPr lang="es-ES_tradnl" sz="3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al vez les ...">
            <a:extLst>
              <a:ext uri="{FF2B5EF4-FFF2-40B4-BE49-F238E27FC236}">
                <a16:creationId xmlns:a16="http://schemas.microsoft.com/office/drawing/2014/main" id="{412F2240-FCB6-214F-B227-0A55ACF6F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5344341"/>
            <a:ext cx="10945216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¡Tal vez les preocupaba que ellos serían los siguientes!</a:t>
            </a:r>
          </a:p>
          <a:p>
            <a:pPr algn="just">
              <a:lnSpc>
                <a:spcPct val="85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miedo a ser descuartizado ¡es una muy buena razón para temblar!</a:t>
            </a:r>
            <a:endParaRPr lang="es-ES_tradnl" sz="3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KE Temblando">
            <a:extLst>
              <a:ext uri="{FF2B5EF4-FFF2-40B4-BE49-F238E27FC236}">
                <a16:creationId xmlns:a16="http://schemas.microsoft.com/office/drawing/2014/main" id="{B44B5EFB-CE8C-E691-D32D-1EE9572DDAFD}"/>
              </a:ext>
            </a:extLst>
          </p:cNvPr>
          <p:cNvSpPr txBox="1"/>
          <p:nvPr/>
        </p:nvSpPr>
        <p:spPr>
          <a:xfrm>
            <a:off x="4816235" y="1538901"/>
            <a:ext cx="18722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temblando</a:t>
            </a:r>
            <a:endParaRPr lang="es-ES_tradnl" sz="2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2" name="Verse ID - Rectangle 9">
            <a:extLst>
              <a:ext uri="{FF2B5EF4-FFF2-40B4-BE49-F238E27FC236}">
                <a16:creationId xmlns:a16="http://schemas.microsoft.com/office/drawing/2014/main" id="{713CDBE2-A0AE-14E8-920A-DEB6BB742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3697579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1 Samuel 16:4b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(RVA)</a:t>
            </a:r>
          </a:p>
        </p:txBody>
      </p:sp>
      <p:sp>
        <p:nvSpPr>
          <p:cNvPr id="15" name="Verse, normal -  yellow frame - Rectangle 7">
            <a:extLst>
              <a:ext uri="{FF2B5EF4-FFF2-40B4-BE49-F238E27FC236}">
                <a16:creationId xmlns:a16="http://schemas.microsoft.com/office/drawing/2014/main" id="{CE982CF3-4CCE-9A91-8C14-3CEA24747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400" y="1233112"/>
            <a:ext cx="10801200" cy="3204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rgbClr val="61FFFF"/>
            </a:solidFill>
            <a:miter lim="800000"/>
            <a:headEnd/>
            <a:tailEnd/>
          </a:ln>
        </p:spPr>
        <p:txBody>
          <a:bodyPr lIns="144000" tIns="90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None/>
            </a:pPr>
            <a:r>
              <a:rPr kumimoji="0" lang="es-ES_tradnl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      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 Luego dijo Samuel: "Tráiganme a Agag, rey de Amalec."</a:t>
            </a:r>
          </a:p>
          <a:p>
            <a:pPr algn="just">
              <a:lnSpc>
                <a:spcPct val="85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Agag se acercó confiado, pues pensaba: "Sin duda que el trago amargo de la muerte ya pasó".</a:t>
            </a:r>
          </a:p>
          <a:p>
            <a:pPr algn="just">
              <a:lnSpc>
                <a:spcPct val="85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Pero Samuel dijo: "Ya que tu espada dejó a tantas mujeres sin hijos, también sin su hijo se quedará tu madre."</a:t>
            </a:r>
          </a:p>
          <a:p>
            <a:pPr algn="just">
              <a:lnSpc>
                <a:spcPct val="85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Y allí en Guilgal, en presencia del Señor, Samuel descuartizó a Agag.</a:t>
            </a:r>
          </a:p>
        </p:txBody>
      </p:sp>
      <p:sp>
        <p:nvSpPr>
          <p:cNvPr id="16" name="Verse ID - Rectangle 9">
            <a:extLst>
              <a:ext uri="{FF2B5EF4-FFF2-40B4-BE49-F238E27FC236}">
                <a16:creationId xmlns:a16="http://schemas.microsoft.com/office/drawing/2014/main" id="{F4018FD4-EF29-3214-F87C-CC72329EA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400" y="1233112"/>
            <a:ext cx="4149241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noProof="0" dirty="0">
                <a:solidFill>
                  <a:srgbClr val="59FF0F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1 Samuel 15:32-33</a:t>
            </a:r>
            <a:r>
              <a:rPr lang="es-ES_tradnl" sz="2000" b="1" noProof="0" dirty="0">
                <a:solidFill>
                  <a:srgbClr val="59FF0F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s-ES_tradnl" sz="2000" b="1" dirty="0">
                <a:solidFill>
                  <a:srgbClr val="59FF0F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(NVI) </a:t>
            </a:r>
          </a:p>
        </p:txBody>
      </p:sp>
    </p:spTree>
    <p:extLst>
      <p:ext uri="{BB962C8B-B14F-4D97-AF65-F5344CB8AC3E}">
        <p14:creationId xmlns:p14="http://schemas.microsoft.com/office/powerpoint/2010/main" val="370398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"/>
                            </p:stCondLst>
                            <p:childTnLst>
                              <p:par>
                                <p:cTn id="4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25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4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25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5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25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3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3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utoUpdateAnimBg="0"/>
      <p:bldP spid="18" grpId="0"/>
      <p:bldP spid="2" grpId="0" uiExpand="1" build="p"/>
      <p:bldP spid="6" grpId="0" uiExpand="1" build="p"/>
      <p:bldP spid="9" grpId="0" build="p"/>
      <p:bldP spid="11" grpId="0"/>
      <p:bldP spid="11" grpId="1"/>
      <p:bldP spid="12" grpId="0"/>
      <p:bldP spid="15" grpId="0" uiExpand="1" build="p" animBg="1"/>
      <p:bldP spid="15" grpId="1" build="allAtOnce" animBg="1"/>
      <p:bldP spid="16" grpId="0"/>
      <p:bldP spid="16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D3D11-E574-F8C2-19A3-FCC3ADA64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se, normal -  yellow frame - Rectangle 7">
            <a:extLst>
              <a:ext uri="{FF2B5EF4-FFF2-40B4-BE49-F238E27FC236}">
                <a16:creationId xmlns:a16="http://schemas.microsoft.com/office/drawing/2014/main" id="{6EAB6264-5BF7-DCB1-1B5A-74C427151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10945216" cy="1440160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    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Cuando llegó a Belén, los ancianos de la ciudad salieron a recibirlo temblando y preguntaron: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“¿Es pacífica tu venida?”</a:t>
            </a:r>
          </a:p>
        </p:txBody>
      </p:sp>
      <p:sp>
        <p:nvSpPr>
          <p:cNvPr id="4" name="Verse ID - Rectangle 9">
            <a:extLst>
              <a:ext uri="{FF2B5EF4-FFF2-40B4-BE49-F238E27FC236}">
                <a16:creationId xmlns:a16="http://schemas.microsoft.com/office/drawing/2014/main" id="{0A2EBD9D-441B-9FF4-EE70-DDE7DED77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3697579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1 Samuel 16:4b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(RVA)</a:t>
            </a:r>
          </a:p>
        </p:txBody>
      </p:sp>
      <p:sp>
        <p:nvSpPr>
          <p:cNvPr id="5" name="Para 1 - Rectangle 35">
            <a:extLst>
              <a:ext uri="{FF2B5EF4-FFF2-40B4-BE49-F238E27FC236}">
                <a16:creationId xmlns:a16="http://schemas.microsoft.com/office/drawing/2014/main" id="{1DDBDB98-16BD-D60F-0BE4-0FB8A584C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708920"/>
            <a:ext cx="10945216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Otra razón podría ser que los ancianos eran muy conscientes del grave conflicto de personalidad y tensión político entre Saúl y Samuel, y no querían ser parte de eso.</a:t>
            </a:r>
            <a:endParaRPr lang="es-ES_tradnl" sz="3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ara 1 - Rectangle 35">
            <a:extLst>
              <a:ext uri="{FF2B5EF4-FFF2-40B4-BE49-F238E27FC236}">
                <a16:creationId xmlns:a16="http://schemas.microsoft.com/office/drawing/2014/main" id="{0B4F0891-848D-B7EF-07B7-2C90CD3B6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4408237"/>
            <a:ext cx="10945216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tercera posibilidad es que sabían que Samuel era un profeta poderoso, que ya había demostrado su profunda conexión con Dios a través de un milagro impresionante:</a:t>
            </a:r>
            <a:endParaRPr lang="es-ES_tradnl" sz="3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ara 1 - Rectangle 35">
            <a:extLst>
              <a:ext uri="{FF2B5EF4-FFF2-40B4-BE49-F238E27FC236}">
                <a16:creationId xmlns:a16="http://schemas.microsoft.com/office/drawing/2014/main" id="{D39B0703-2662-A90E-7AD0-71DBDF8286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5733256"/>
            <a:ext cx="10945216" cy="892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Quizás los ancianos pensaron que Samuel estaba a punto de ¡pronunciar algún juicio divino sobre ellos!</a:t>
            </a:r>
            <a:endParaRPr lang="es-ES_tradnl" sz="3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9807F1-9861-092F-D9A5-CA34A99B25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3"/>
          <a:stretch>
            <a:fillRect/>
          </a:stretch>
        </p:blipFill>
        <p:spPr>
          <a:xfrm>
            <a:off x="615858" y="2420888"/>
            <a:ext cx="3392081" cy="2052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EAE255-6A56-4464-6626-D31B27F4797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67" y="2420888"/>
            <a:ext cx="4057833" cy="2052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5A74D9B-9F54-F7B3-31AE-59E6DDD1A1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608" y="2420888"/>
            <a:ext cx="3648000" cy="2052000"/>
          </a:xfrm>
          <a:prstGeom prst="rect">
            <a:avLst/>
          </a:prstGeom>
        </p:spPr>
      </p:pic>
      <p:sp>
        <p:nvSpPr>
          <p:cNvPr id="22" name="Verse, normal -  yellow frame - Rectangle 7">
            <a:extLst>
              <a:ext uri="{FF2B5EF4-FFF2-40B4-BE49-F238E27FC236}">
                <a16:creationId xmlns:a16="http://schemas.microsoft.com/office/drawing/2014/main" id="{97E7370D-94CD-0235-5F11-65452E89EB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400" y="1215224"/>
            <a:ext cx="10801200" cy="12960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rgbClr val="61FFFF"/>
            </a:solidFill>
            <a:miter lim="800000"/>
            <a:headEnd/>
            <a:tailEnd/>
          </a:ln>
        </p:spPr>
        <p:txBody>
          <a:bodyPr lIns="144000" tIns="90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None/>
            </a:pPr>
            <a:r>
              <a:rPr kumimoji="0" lang="es-ES_tradnl" sz="280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  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Samuel invocó al Señor y ese mismo día el Señor mandó truenos y lluvia. </a:t>
            </a:r>
          </a:p>
          <a:p>
            <a:pPr algn="just">
              <a:lnSpc>
                <a:spcPct val="85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Todo el pueblo sintió un gran temor ante el Señor y ante Samuel,</a:t>
            </a:r>
          </a:p>
        </p:txBody>
      </p:sp>
      <p:sp>
        <p:nvSpPr>
          <p:cNvPr id="23" name="Verse ID - Rectangle 9">
            <a:extLst>
              <a:ext uri="{FF2B5EF4-FFF2-40B4-BE49-F238E27FC236}">
                <a16:creationId xmlns:a16="http://schemas.microsoft.com/office/drawing/2014/main" id="{8D1A345A-0A1F-045B-48E4-F25B42F03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400" y="1215224"/>
            <a:ext cx="3628265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noProof="0" dirty="0">
                <a:solidFill>
                  <a:srgbClr val="59FF0F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1 Samuel 12:18</a:t>
            </a:r>
            <a:r>
              <a:rPr lang="es-ES_tradnl" sz="2000" b="1" noProof="0" dirty="0">
                <a:solidFill>
                  <a:srgbClr val="59FF0F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s-ES_tradnl" sz="2000" b="1" dirty="0">
                <a:solidFill>
                  <a:srgbClr val="59FF0F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(NVI) </a:t>
            </a:r>
          </a:p>
        </p:txBody>
      </p:sp>
    </p:spTree>
    <p:extLst>
      <p:ext uri="{BB962C8B-B14F-4D97-AF65-F5344CB8AC3E}">
        <p14:creationId xmlns:p14="http://schemas.microsoft.com/office/powerpoint/2010/main" val="406142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 build="p"/>
      <p:bldP spid="9" grpId="0" build="p"/>
      <p:bldP spid="22" grpId="0" uiExpand="1" build="p" animBg="1"/>
      <p:bldP spid="22" grpId="1" build="allAtOnce" animBg="1"/>
      <p:bldP spid="23" grpId="0"/>
      <p:bldP spid="2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3A329-BE41-328B-111A-09A284D17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se, normal -  yellow frame - Rectangle 7">
            <a:extLst>
              <a:ext uri="{FF2B5EF4-FFF2-40B4-BE49-F238E27FC236}">
                <a16:creationId xmlns:a16="http://schemas.microsoft.com/office/drawing/2014/main" id="{6001FABF-6224-1C35-BE7F-6D5A24A89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10945216" cy="1440160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    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Cuando llegó a Belén, los ancianos de la ciudad salieron a recibirlo temblando y preguntaron: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“¿Es pacífica tu venida?”</a:t>
            </a:r>
          </a:p>
        </p:txBody>
      </p:sp>
      <p:sp>
        <p:nvSpPr>
          <p:cNvPr id="4" name="Verse ID - Rectangle 9">
            <a:extLst>
              <a:ext uri="{FF2B5EF4-FFF2-40B4-BE49-F238E27FC236}">
                <a16:creationId xmlns:a16="http://schemas.microsoft.com/office/drawing/2014/main" id="{A5412F55-1F36-9CDB-A3C2-B60951D90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3697579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1 Samuel 16:4b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(RVA)</a:t>
            </a:r>
          </a:p>
        </p:txBody>
      </p:sp>
      <p:sp>
        <p:nvSpPr>
          <p:cNvPr id="10" name="Para 1 - Rectangle 35">
            <a:extLst>
              <a:ext uri="{FF2B5EF4-FFF2-40B4-BE49-F238E27FC236}">
                <a16:creationId xmlns:a16="http://schemas.microsoft.com/office/drawing/2014/main" id="{674ACDBE-DD86-592A-D1FB-1030FE22F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636912"/>
            <a:ext cx="10945216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4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quizás es simplemente su gran reverencia y respeto para Samuel y su posición como profeta de Dios y juez de la nación. 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4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Especialmente considerando el significado de su nombre: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4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Samuel = "Dios ha oído" o “Nombre de Dios".</a:t>
            </a:r>
            <a:endParaRPr lang="es-ES_tradnl" sz="3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ara 1 - Rectangle 35">
            <a:extLst>
              <a:ext uri="{FF2B5EF4-FFF2-40B4-BE49-F238E27FC236}">
                <a16:creationId xmlns:a16="http://schemas.microsoft.com/office/drawing/2014/main" id="{3C250F70-21BB-633E-2659-30D7D6BAC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4869160"/>
            <a:ext cx="10945216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lo mejor es una combinación de “todos los anteriores”.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 claramente, los ancianos están muy preocupados al ver a Samuel llegar a su pequeño pueblo, que se llama:</a:t>
            </a:r>
            <a:endParaRPr lang="es-ES_tradnl" sz="3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8EC363-5D8C-CF8C-9FEB-8DA21B965F37}"/>
              </a:ext>
            </a:extLst>
          </p:cNvPr>
          <p:cNvSpPr txBox="1"/>
          <p:nvPr/>
        </p:nvSpPr>
        <p:spPr>
          <a:xfrm>
            <a:off x="7060979" y="1200578"/>
            <a:ext cx="1296144" cy="396000"/>
          </a:xfrm>
          <a:prstGeom prst="rect">
            <a:avLst/>
          </a:prstGeom>
          <a:solidFill>
            <a:srgbClr val="333333"/>
          </a:solidFill>
        </p:spPr>
        <p:txBody>
          <a:bodyPr wrap="none" lIns="144000" tIns="0" rIns="108000">
            <a:noAutofit/>
          </a:bodyPr>
          <a:lstStyle/>
          <a:p>
            <a:r>
              <a:rPr lang="es-E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Belén</a:t>
            </a:r>
            <a:endParaRPr lang="es-ES_tradn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101A0AF-98C9-3311-12F2-34ADF8D9FDC2}"/>
              </a:ext>
            </a:extLst>
          </p:cNvPr>
          <p:cNvSpPr/>
          <p:nvPr/>
        </p:nvSpPr>
        <p:spPr>
          <a:xfrm>
            <a:off x="7025223" y="1196752"/>
            <a:ext cx="1391204" cy="421480"/>
          </a:xfrm>
          <a:prstGeom prst="roundRect">
            <a:avLst/>
          </a:prstGeom>
          <a:solidFill>
            <a:srgbClr val="FFFF00">
              <a:alpha val="4000"/>
            </a:srgbClr>
          </a:solidFill>
          <a:ln w="63500">
            <a:solidFill>
              <a:srgbClr val="F80A00"/>
            </a:solidFill>
          </a:ln>
          <a:effectLst>
            <a:outerShdw blurRad="50800" dist="50800" dir="3300000" algn="tl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s-ES_tradnl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60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2" grpId="0" build="p"/>
      <p:bldP spid="9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E08BB-9E06-1B92-DA3B-BDD9324738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se, normal -  yellow frame - Rectangle 7">
            <a:extLst>
              <a:ext uri="{FF2B5EF4-FFF2-40B4-BE49-F238E27FC236}">
                <a16:creationId xmlns:a16="http://schemas.microsoft.com/office/drawing/2014/main" id="{EB3DF3CC-0360-5579-729F-ECB03A4A1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10945216" cy="1440160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    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Cuando llegó a Belén, los ancianos de la ciudad salieron a recibirlo temblando y preguntaron: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“¿Es pacífica tu venida?”</a:t>
            </a:r>
          </a:p>
        </p:txBody>
      </p:sp>
      <p:sp>
        <p:nvSpPr>
          <p:cNvPr id="4" name="Verse ID - Rectangle 9">
            <a:extLst>
              <a:ext uri="{FF2B5EF4-FFF2-40B4-BE49-F238E27FC236}">
                <a16:creationId xmlns:a16="http://schemas.microsoft.com/office/drawing/2014/main" id="{A6D9BA0B-2AB6-9759-5F3E-37CC504C6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3697579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1 Samuel 16:4b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(RVA)</a:t>
            </a:r>
          </a:p>
        </p:txBody>
      </p:sp>
      <p:sp>
        <p:nvSpPr>
          <p:cNvPr id="10" name="Para 1 - Rectangle 35">
            <a:extLst>
              <a:ext uri="{FF2B5EF4-FFF2-40B4-BE49-F238E27FC236}">
                <a16:creationId xmlns:a16="http://schemas.microsoft.com/office/drawing/2014/main" id="{D79C2F12-FCB6-34F5-7B88-33DB17233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636912"/>
            <a:ext cx="10945216" cy="133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4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 pueblo se menciona 52 veces en la Biblia: 44 en el Antiguo Testamento, 8 en el Nuevo. ¡Debe ser importante!</a:t>
            </a:r>
          </a:p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4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Pero… ¿Por qué es famoso este pueblo?</a:t>
            </a:r>
            <a:endParaRPr lang="es-ES_tradnl" sz="3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12B201-A141-DB28-E648-58EBC91638B1}"/>
              </a:ext>
            </a:extLst>
          </p:cNvPr>
          <p:cNvSpPr txBox="1"/>
          <p:nvPr/>
        </p:nvSpPr>
        <p:spPr>
          <a:xfrm>
            <a:off x="7060979" y="1200578"/>
            <a:ext cx="1296144" cy="396000"/>
          </a:xfrm>
          <a:prstGeom prst="rect">
            <a:avLst/>
          </a:prstGeom>
          <a:solidFill>
            <a:srgbClr val="333333"/>
          </a:solidFill>
        </p:spPr>
        <p:txBody>
          <a:bodyPr wrap="none" lIns="144000" tIns="0" rIns="108000">
            <a:noAutofit/>
          </a:bodyPr>
          <a:lstStyle/>
          <a:p>
            <a:r>
              <a:rPr lang="es-E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Belén</a:t>
            </a:r>
            <a:endParaRPr lang="es-ES_tradn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Para 1 - Rectangle 35">
            <a:extLst>
              <a:ext uri="{FF2B5EF4-FFF2-40B4-BE49-F238E27FC236}">
                <a16:creationId xmlns:a16="http://schemas.microsoft.com/office/drawing/2014/main" id="{C4697B9D-F4D7-14E1-FEF2-8BDAC4730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3907457"/>
            <a:ext cx="109452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</a:t>
            </a:r>
            <a:endParaRPr lang="es-ES_tradnl" sz="3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pitulo 15 - TextBox 5">
            <a:extLst>
              <a:ext uri="{FF2B5EF4-FFF2-40B4-BE49-F238E27FC236}">
                <a16:creationId xmlns:a16="http://schemas.microsoft.com/office/drawing/2014/main" id="{0655B2A8-999B-DBB1-B5A5-1D838A50AB87}"/>
              </a:ext>
            </a:extLst>
          </p:cNvPr>
          <p:cNvSpPr txBox="1"/>
          <p:nvPr/>
        </p:nvSpPr>
        <p:spPr>
          <a:xfrm>
            <a:off x="623392" y="3833340"/>
            <a:ext cx="61926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¡Lugar de nacimiento de Jesús!</a:t>
            </a:r>
            <a:endParaRPr kumimoji="1" lang="es-ES_tradnl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Para 1 - Rectangle 35">
            <a:extLst>
              <a:ext uri="{FF2B5EF4-FFF2-40B4-BE49-F238E27FC236}">
                <a16:creationId xmlns:a16="http://schemas.microsoft.com/office/drawing/2014/main" id="{03D89795-D66A-183D-AAA9-EACFBBA3F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4470596"/>
            <a:ext cx="10945216" cy="974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4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¿Quiénes fueron las primeras personas que se enteraron del nacimiento de Jesús? _____________________</a:t>
            </a:r>
            <a:endParaRPr lang="es-ES_tradnl" sz="3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apitulo 15 - TextBox 5">
            <a:extLst>
              <a:ext uri="{FF2B5EF4-FFF2-40B4-BE49-F238E27FC236}">
                <a16:creationId xmlns:a16="http://schemas.microsoft.com/office/drawing/2014/main" id="{E2D81B57-4855-5D20-A9A7-2C2BB416A40E}"/>
              </a:ext>
            </a:extLst>
          </p:cNvPr>
          <p:cNvSpPr txBox="1"/>
          <p:nvPr/>
        </p:nvSpPr>
        <p:spPr>
          <a:xfrm>
            <a:off x="4674312" y="4816149"/>
            <a:ext cx="47340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Los pastores de Belén</a:t>
            </a:r>
            <a:endParaRPr kumimoji="1" lang="es-ES_tradnl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Para 1 - Rectangle 35">
            <a:extLst>
              <a:ext uri="{FF2B5EF4-FFF2-40B4-BE49-F238E27FC236}">
                <a16:creationId xmlns:a16="http://schemas.microsoft.com/office/drawing/2014/main" id="{805CF53B-1FF6-7432-9F99-CAB84077CB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5443644"/>
            <a:ext cx="10945216" cy="524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4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estaban haciendo? _____________________</a:t>
            </a:r>
            <a:endParaRPr lang="es-ES_tradnl" sz="3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apitulo 15 - TextBox 5">
            <a:extLst>
              <a:ext uri="{FF2B5EF4-FFF2-40B4-BE49-F238E27FC236}">
                <a16:creationId xmlns:a16="http://schemas.microsoft.com/office/drawing/2014/main" id="{905FC1B9-8797-1EA7-B175-3E78D9BE1EE9}"/>
              </a:ext>
            </a:extLst>
          </p:cNvPr>
          <p:cNvSpPr txBox="1"/>
          <p:nvPr/>
        </p:nvSpPr>
        <p:spPr>
          <a:xfrm>
            <a:off x="5266968" y="5382977"/>
            <a:ext cx="46454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Cuidando las ovejas</a:t>
            </a:r>
            <a:endParaRPr kumimoji="1" lang="es-ES_tradnl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Para 1 - Rectangle 35">
            <a:extLst>
              <a:ext uri="{FF2B5EF4-FFF2-40B4-BE49-F238E27FC236}">
                <a16:creationId xmlns:a16="http://schemas.microsoft.com/office/drawing/2014/main" id="{B0728B5D-3D2B-C154-7467-F4BF392C4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5956936"/>
            <a:ext cx="10945216" cy="524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4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 como lo siguen haciendo hasta el día de hoy.</a:t>
            </a:r>
            <a:endParaRPr lang="es-ES_tradnl" sz="3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3C66580-88F0-7E4C-8D40-4EC0ACA17078}"/>
              </a:ext>
            </a:extLst>
          </p:cNvPr>
          <p:cNvSpPr/>
          <p:nvPr/>
        </p:nvSpPr>
        <p:spPr>
          <a:xfrm>
            <a:off x="7025223" y="1196752"/>
            <a:ext cx="1391204" cy="421480"/>
          </a:xfrm>
          <a:prstGeom prst="roundRect">
            <a:avLst/>
          </a:prstGeom>
          <a:solidFill>
            <a:srgbClr val="FFFF00">
              <a:alpha val="4000"/>
            </a:srgbClr>
          </a:solidFill>
          <a:ln w="63500">
            <a:solidFill>
              <a:srgbClr val="F80A00"/>
            </a:solidFill>
          </a:ln>
          <a:effectLst>
            <a:outerShdw blurRad="50800" dist="50800" dir="3300000" algn="tl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s-ES_tradnl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5AF1B2F-8C28-DE95-BB1E-1370BC608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8" t="2991" b="3885"/>
          <a:stretch>
            <a:fillRect/>
          </a:stretch>
        </p:blipFill>
        <p:spPr>
          <a:xfrm>
            <a:off x="551384" y="234000"/>
            <a:ext cx="2769158" cy="2844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B2420B2-D007-D942-431C-FF61F759D7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1"/>
          <a:stretch>
            <a:fillRect/>
          </a:stretch>
        </p:blipFill>
        <p:spPr>
          <a:xfrm>
            <a:off x="2855640" y="234000"/>
            <a:ext cx="3761304" cy="2844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BA98BFE-01C1-D8AA-4B2A-CF131F8E5B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8" r="4066" b="5174"/>
          <a:stretch>
            <a:fillRect/>
          </a:stretch>
        </p:blipFill>
        <p:spPr>
          <a:xfrm>
            <a:off x="6544328" y="234000"/>
            <a:ext cx="5296869" cy="2844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9802072-238C-8ACF-2EBC-F38A02ACA0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7" t="10585" r="12872" b="11380"/>
          <a:stretch>
            <a:fillRect/>
          </a:stretch>
        </p:blipFill>
        <p:spPr>
          <a:xfrm>
            <a:off x="4536994" y="234000"/>
            <a:ext cx="3940909" cy="28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3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"/>
                            </p:stCondLst>
                            <p:childTnLst>
                              <p:par>
                                <p:cTn id="4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2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5266A-2071-8CF9-3169-1B2F9901A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se, normal -  yellow frame - Rectangle 7">
            <a:extLst>
              <a:ext uri="{FF2B5EF4-FFF2-40B4-BE49-F238E27FC236}">
                <a16:creationId xmlns:a16="http://schemas.microsoft.com/office/drawing/2014/main" id="{9352B086-061B-7BC6-8CE7-41DC127A3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10945216" cy="1440160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   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Cuando llegó a Belén, los ancianos de la ciudad salieron a recibirlo temblando y preguntaron: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“¿Es pacífica tu venida?”</a:t>
            </a:r>
          </a:p>
        </p:txBody>
      </p:sp>
      <p:sp>
        <p:nvSpPr>
          <p:cNvPr id="4" name="Verse ID - Rectangle 9">
            <a:extLst>
              <a:ext uri="{FF2B5EF4-FFF2-40B4-BE49-F238E27FC236}">
                <a16:creationId xmlns:a16="http://schemas.microsoft.com/office/drawing/2014/main" id="{DD22CC6E-46FE-0EF8-3AD4-B68DF24EAC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3697579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1 Samuel 16:4b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(RVA)</a:t>
            </a:r>
          </a:p>
        </p:txBody>
      </p:sp>
      <p:sp>
        <p:nvSpPr>
          <p:cNvPr id="10" name="Para 1 - Rectangle 35">
            <a:extLst>
              <a:ext uri="{FF2B5EF4-FFF2-40B4-BE49-F238E27FC236}">
                <a16:creationId xmlns:a16="http://schemas.microsoft.com/office/drawing/2014/main" id="{D3DB40C9-B8C1-3565-3273-7CBE096377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3140968"/>
            <a:ext cx="10945216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2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Otra cosa interesante sobre las ovejas de Belén en esos tiempos: No eran ovejas cualquiera: eran especiales... </a:t>
            </a:r>
          </a:p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2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“Machos perfectos, sin mancha ni defecto.”</a:t>
            </a:r>
          </a:p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2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Fueron criadas especialmente para el sacrificio en el templo.</a:t>
            </a:r>
          </a:p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2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los pastores también eran especiales: solo los mejores, elegidos cuidadosamente para proteger y cuidar al rebaño valioso.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5B08EB-9BFD-672E-F0E9-9995D9F907F6}"/>
              </a:ext>
            </a:extLst>
          </p:cNvPr>
          <p:cNvSpPr txBox="1"/>
          <p:nvPr/>
        </p:nvSpPr>
        <p:spPr>
          <a:xfrm>
            <a:off x="7060979" y="1200578"/>
            <a:ext cx="1296144" cy="396000"/>
          </a:xfrm>
          <a:prstGeom prst="rect">
            <a:avLst/>
          </a:prstGeom>
          <a:solidFill>
            <a:srgbClr val="333333"/>
          </a:solidFill>
        </p:spPr>
        <p:txBody>
          <a:bodyPr wrap="none" lIns="144000" tIns="0" rIns="108000">
            <a:noAutofit/>
          </a:bodyPr>
          <a:lstStyle/>
          <a:p>
            <a:r>
              <a:rPr lang="es-E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Belén</a:t>
            </a:r>
            <a:endParaRPr lang="es-ES_tradnl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84F8B8A-25B5-0548-6986-5C6D74F3264E}"/>
              </a:ext>
            </a:extLst>
          </p:cNvPr>
          <p:cNvSpPr/>
          <p:nvPr/>
        </p:nvSpPr>
        <p:spPr>
          <a:xfrm>
            <a:off x="6978568" y="1196752"/>
            <a:ext cx="1391204" cy="421480"/>
          </a:xfrm>
          <a:prstGeom prst="roundRect">
            <a:avLst/>
          </a:prstGeom>
          <a:solidFill>
            <a:srgbClr val="FFFF00">
              <a:alpha val="4000"/>
            </a:srgbClr>
          </a:solidFill>
          <a:ln w="63500">
            <a:solidFill>
              <a:srgbClr val="F80A00"/>
            </a:solidFill>
          </a:ln>
          <a:effectLst>
            <a:outerShdw blurRad="50800" dist="50800" dir="3300000" algn="tl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s-ES_tradnl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0B0FEA3-1D1B-42A2-5D70-EC912FD24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8" t="2991" b="3885"/>
          <a:stretch>
            <a:fillRect/>
          </a:stretch>
        </p:blipFill>
        <p:spPr>
          <a:xfrm>
            <a:off x="551384" y="234000"/>
            <a:ext cx="2769158" cy="2844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BADBF2A-D90A-39B5-15FB-56683F4F21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1"/>
          <a:stretch>
            <a:fillRect/>
          </a:stretch>
        </p:blipFill>
        <p:spPr>
          <a:xfrm>
            <a:off x="2855640" y="234000"/>
            <a:ext cx="3761304" cy="2844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EA8D074-B8A2-B122-C619-DABF68D011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8" r="4066" b="5174"/>
          <a:stretch>
            <a:fillRect/>
          </a:stretch>
        </p:blipFill>
        <p:spPr>
          <a:xfrm>
            <a:off x="6544328" y="234000"/>
            <a:ext cx="5296869" cy="284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8CF7CDB-F86A-D535-E144-0476E376EB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7" t="10585" r="12872" b="11380"/>
          <a:stretch>
            <a:fillRect/>
          </a:stretch>
        </p:blipFill>
        <p:spPr>
          <a:xfrm>
            <a:off x="4536994" y="234000"/>
            <a:ext cx="3940909" cy="28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5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216CE-6DBF-D45C-EBAE-32FEC7CAA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 1 - Rectangle 35">
            <a:extLst>
              <a:ext uri="{FF2B5EF4-FFF2-40B4-BE49-F238E27FC236}">
                <a16:creationId xmlns:a16="http://schemas.microsoft.com/office/drawing/2014/main" id="{E582432F-3C77-5FBD-7829-A96071F67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908720"/>
            <a:ext cx="1116124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clase de la semana pasada fue un poco complicada, porque tuvimos que enfrentar temas difíciles, como la historia de Dios ordenando ‘genocidio’ contra los</a:t>
            </a:r>
            <a:r>
              <a:rPr lang="es-E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amalecitas,</a:t>
            </a:r>
            <a:r>
              <a:rPr lang="es-E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s-E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forma de “adorar” el dios  pagano  Moloc  (Baal)</a:t>
            </a:r>
          </a:p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mediante el sacrificio de niños y bebés. </a:t>
            </a:r>
            <a:endParaRPr lang="es-ES_tradnl" sz="31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- Rectangle 5">
            <a:extLst>
              <a:ext uri="{FF2B5EF4-FFF2-40B4-BE49-F238E27FC236}">
                <a16:creationId xmlns:a16="http://schemas.microsoft.com/office/drawing/2014/main" id="{4A8A8BB7-4845-F612-EBD0-CCC192DB70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508771"/>
            <a:ext cx="8640960" cy="255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 anchorCtr="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15000"/>
              </a:spcBef>
              <a:buClrTx/>
              <a:buSzTx/>
              <a:buFontTx/>
              <a:buNone/>
            </a:pPr>
            <a:r>
              <a:rPr kumimoji="0" lang="es-ES_tradnl" sz="3900" b="1" i="1" u="sng" spc="300" noProof="0" dirty="0">
                <a:solidFill>
                  <a:srgbClr val="EFF9FF"/>
                </a:solidFill>
                <a:effectLst>
                  <a:outerShdw blurRad="63500" dist="63500" dir="3300000" algn="tl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</a:rPr>
              <a:t>1 Samuel – Clase 10</a:t>
            </a:r>
          </a:p>
        </p:txBody>
      </p:sp>
      <p:pic>
        <p:nvPicPr>
          <p:cNvPr id="4" name="Moloch - Picture 3">
            <a:extLst>
              <a:ext uri="{FF2B5EF4-FFF2-40B4-BE49-F238E27FC236}">
                <a16:creationId xmlns:a16="http://schemas.microsoft.com/office/drawing/2014/main" id="{CA314A7A-0DB9-356D-8348-74367F6ED6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76"/>
          <a:stretch>
            <a:fillRect/>
          </a:stretch>
        </p:blipFill>
        <p:spPr>
          <a:xfrm>
            <a:off x="8272674" y="2348880"/>
            <a:ext cx="3225008" cy="4000349"/>
          </a:xfrm>
          <a:prstGeom prst="rect">
            <a:avLst/>
          </a:prstGeom>
        </p:spPr>
      </p:pic>
      <p:pic>
        <p:nvPicPr>
          <p:cNvPr id="9" name="Urnas Tophet - Picture 8">
            <a:extLst>
              <a:ext uri="{FF2B5EF4-FFF2-40B4-BE49-F238E27FC236}">
                <a16:creationId xmlns:a16="http://schemas.microsoft.com/office/drawing/2014/main" id="{7F4DEB9E-652D-3043-AB97-BF6414D5F1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828" t="7718" r="1263" b="699"/>
          <a:stretch>
            <a:fillRect/>
          </a:stretch>
        </p:blipFill>
        <p:spPr>
          <a:xfrm>
            <a:off x="7680176" y="4581128"/>
            <a:ext cx="3207113" cy="18774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F225AF-4E02-78B3-5B8A-11374D1E49A6}"/>
              </a:ext>
            </a:extLst>
          </p:cNvPr>
          <p:cNvSpPr txBox="1"/>
          <p:nvPr/>
        </p:nvSpPr>
        <p:spPr>
          <a:xfrm>
            <a:off x="574509" y="3140968"/>
            <a:ext cx="7321691" cy="951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400"/>
              </a:spcAft>
            </a:pPr>
            <a:r>
              <a:rPr kumimoji="1" lang="es-ES" sz="31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También vimos el asunto de cómo Dios puede “lamentar” o “arrepentirse”. … </a:t>
            </a:r>
            <a:endParaRPr kumimoji="1" lang="es-ES_tradnl" sz="31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C51CFD-9EFA-2A36-CAAA-E0F8553DDD88}"/>
              </a:ext>
            </a:extLst>
          </p:cNvPr>
          <p:cNvSpPr txBox="1"/>
          <p:nvPr/>
        </p:nvSpPr>
        <p:spPr>
          <a:xfrm>
            <a:off x="574510" y="4149080"/>
            <a:ext cx="6845544" cy="2341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400"/>
              </a:spcAft>
            </a:pPr>
            <a:r>
              <a:rPr kumimoji="1" lang="es-ES" sz="31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 y el maravilloso regalo de Saúl al mundo entero, celebrando la victoria sobre los amalecitas: </a:t>
            </a:r>
          </a:p>
          <a:p>
            <a:pPr algn="just">
              <a:lnSpc>
                <a:spcPct val="90000"/>
              </a:lnSpc>
              <a:spcAft>
                <a:spcPts val="400"/>
              </a:spcAft>
            </a:pPr>
            <a:r>
              <a:rPr kumimoji="1" lang="es-ES" sz="31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 monumento que construyó …</a:t>
            </a:r>
          </a:p>
          <a:p>
            <a:pPr algn="just">
              <a:lnSpc>
                <a:spcPct val="90000"/>
              </a:lnSpc>
              <a:spcAft>
                <a:spcPts val="400"/>
              </a:spcAft>
            </a:pPr>
            <a:r>
              <a:rPr kumimoji="1" lang="es-ES" sz="31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¡para sí mismo!</a:t>
            </a:r>
            <a:endParaRPr kumimoji="1" lang="es-ES_tradnl" sz="31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Saul's monumnet - Picture 13">
            <a:extLst>
              <a:ext uri="{FF2B5EF4-FFF2-40B4-BE49-F238E27FC236}">
                <a16:creationId xmlns:a16="http://schemas.microsoft.com/office/drawing/2014/main" id="{E5DD852E-8F09-80C5-6892-6A398E5129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980728"/>
            <a:ext cx="3075230" cy="307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77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6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3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3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  <p:bldP spid="8" grpId="0" build="allAtOnce"/>
      <p:bldP spid="12" grpId="0"/>
      <p:bldP spid="1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514EB-C00C-6B6F-0837-382974D16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se, normal -  yellow frame - Rectangle 7">
            <a:extLst>
              <a:ext uri="{FF2B5EF4-FFF2-40B4-BE49-F238E27FC236}">
                <a16:creationId xmlns:a16="http://schemas.microsoft.com/office/drawing/2014/main" id="{E2E6F668-D319-6755-AFB6-A3B12F2CA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8424936" cy="3960440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</a:t>
            </a:r>
            <a:r>
              <a:rPr kumimoji="0" lang="es-ES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[Samuel] respondió: “Sí, es pacífica. 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Vengo para ofrecer un sacrificio al SEÑOR. Purifíquense y vengan conmigo al sacrificio.”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Después de purificar a Isaí y a sus hijos, los invitó al sacrificio. 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Y aconteció que cuando ellos llegaron, él vio a Eliab y pensó: “¡Ciertamente su ungido está delante del SEÑOR!”. </a:t>
            </a:r>
          </a:p>
        </p:txBody>
      </p:sp>
      <p:sp>
        <p:nvSpPr>
          <p:cNvPr id="5" name="Verse ID - Rectangle 9">
            <a:extLst>
              <a:ext uri="{FF2B5EF4-FFF2-40B4-BE49-F238E27FC236}">
                <a16:creationId xmlns:a16="http://schemas.microsoft.com/office/drawing/2014/main" id="{DC0E07CB-FBF8-89AB-376E-C89541CD8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3706812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1 Samuel 16:5-6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(NVI)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BEB276-6C2E-F5B2-C581-56018C090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1124744"/>
            <a:ext cx="2646800" cy="3960440"/>
          </a:xfrm>
          <a:prstGeom prst="rect">
            <a:avLst/>
          </a:prstGeom>
        </p:spPr>
      </p:pic>
      <p:sp>
        <p:nvSpPr>
          <p:cNvPr id="8" name="Para 1 - Rectangle 35">
            <a:extLst>
              <a:ext uri="{FF2B5EF4-FFF2-40B4-BE49-F238E27FC236}">
                <a16:creationId xmlns:a16="http://schemas.microsoft.com/office/drawing/2014/main" id="{FBEC453A-D816-8A5D-E922-E73560467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5157192"/>
            <a:ext cx="10945216" cy="524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4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parecer, Samuel quedó impresionado con lo que vio en Eliab, el mayor de los hermanos. El siguiente versículo aclara qué fue lo que vio...</a:t>
            </a:r>
            <a:endParaRPr lang="es-ES_tradnl" sz="3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585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3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5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3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3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3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3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 autoUpdateAnimBg="0"/>
      <p:bldP spid="5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129B2-2566-5B3F-2001-A812F77CE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erse, normal -  yellow frame - Rectangle 7">
            <a:extLst>
              <a:ext uri="{FF2B5EF4-FFF2-40B4-BE49-F238E27FC236}">
                <a16:creationId xmlns:a16="http://schemas.microsoft.com/office/drawing/2014/main" id="{DB812CFF-2BCC-A28F-80AF-47BCBEA08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8424936" cy="3960440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Pero el SEÑOR dijo a Samuel: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“No mires su apariencia ni lo alto de su estatura, pues yo lo he rechazado. </a:t>
            </a:r>
          </a:p>
        </p:txBody>
      </p:sp>
      <p:sp>
        <p:nvSpPr>
          <p:cNvPr id="4" name="Verse, normal -  yellow frame - Rectangle 7">
            <a:extLst>
              <a:ext uri="{FF2B5EF4-FFF2-40B4-BE49-F238E27FC236}">
                <a16:creationId xmlns:a16="http://schemas.microsoft.com/office/drawing/2014/main" id="{EFBB8B0D-4FC4-E3F3-B344-15AC22770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8424936" cy="3960440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Pero el SEÑOR dijo a Samuel: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“</a:t>
            </a:r>
            <a:r>
              <a:rPr kumimoji="0" lang="es-ES" sz="2800" dirty="0">
                <a:solidFill>
                  <a:srgbClr val="59FF0F"/>
                </a:solidFill>
                <a:latin typeface="Arial" panose="020B0604020202020204" pitchFamily="34" charset="0"/>
              </a:rPr>
              <a:t>No mires </a:t>
            </a:r>
            <a:r>
              <a:rPr kumimoji="0" lang="es-ES" sz="2800" i="1" u="sng" dirty="0">
                <a:solidFill>
                  <a:srgbClr val="59FF0F"/>
                </a:solidFill>
                <a:latin typeface="Arial" panose="020B0604020202020204" pitchFamily="34" charset="0"/>
              </a:rPr>
              <a:t>su apariencia</a:t>
            </a:r>
            <a:r>
              <a:rPr kumimoji="0" lang="es-ES" sz="2800" dirty="0">
                <a:solidFill>
                  <a:srgbClr val="59FF0F"/>
                </a:solidFill>
                <a:latin typeface="Arial" panose="020B0604020202020204" pitchFamily="34" charset="0"/>
              </a:rPr>
              <a:t> ni </a:t>
            </a:r>
            <a:r>
              <a:rPr kumimoji="0" lang="es-ES" sz="2800" i="1" u="sng" dirty="0">
                <a:solidFill>
                  <a:srgbClr val="59FF0F"/>
                </a:solidFill>
                <a:latin typeface="Arial" panose="020B0604020202020204" pitchFamily="34" charset="0"/>
              </a:rPr>
              <a:t>lo alto de su estatura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, pues yo lo he rechazado. </a:t>
            </a:r>
          </a:p>
        </p:txBody>
      </p:sp>
      <p:sp>
        <p:nvSpPr>
          <p:cNvPr id="5" name="Verse ID - Rectangle 9">
            <a:extLst>
              <a:ext uri="{FF2B5EF4-FFF2-40B4-BE49-F238E27FC236}">
                <a16:creationId xmlns:a16="http://schemas.microsoft.com/office/drawing/2014/main" id="{3C300978-AA7D-941F-3474-72D9680B40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3386212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1 Samuel 16:8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(NVI)</a:t>
            </a:r>
          </a:p>
        </p:txBody>
      </p:sp>
      <p:sp>
        <p:nvSpPr>
          <p:cNvPr id="8" name="Para 1 - Rectangle 35">
            <a:extLst>
              <a:ext uri="{FF2B5EF4-FFF2-40B4-BE49-F238E27FC236}">
                <a16:creationId xmlns:a16="http://schemas.microsoft.com/office/drawing/2014/main" id="{8C098E68-1023-4BE6-1392-693275A80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5085184"/>
            <a:ext cx="10945216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400"/>
              </a:spcAft>
            </a:pPr>
            <a:r>
              <a:rPr lang="es-E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¡Era igualito a Saúl! Muy alto y guapo.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400"/>
              </a:spcAft>
            </a:pPr>
            <a:r>
              <a:rPr lang="es-E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Eso fue lo que notó Samuel: Pensó que eso es lo que Dios buscaba, porque Dios ya había elegido a un hombre así.</a:t>
            </a:r>
            <a:endParaRPr lang="es-ES_tradnl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A4C8F6-25F9-77D8-5E20-1B6EC8748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1124744"/>
            <a:ext cx="264680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0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utoUpdateAnimBg="0"/>
      <p:bldP spid="4" grpId="0" build="allAtOnce" animBg="1" autoUpdateAnimBg="0"/>
      <p:bldP spid="5" grpId="0"/>
      <p:bldP spid="8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235DD-0E1B-8907-ED89-BEFD71FFA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se, normal -  yellow frame - Rectangle 7">
            <a:extLst>
              <a:ext uri="{FF2B5EF4-FFF2-40B4-BE49-F238E27FC236}">
                <a16:creationId xmlns:a16="http://schemas.microsoft.com/office/drawing/2014/main" id="{31E32CA3-2A6A-D8E7-0597-2C673E155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8424936" cy="3960440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Pero el SEÑOR dijo a Samuel: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“</a:t>
            </a:r>
            <a:r>
              <a:rPr kumimoji="0" lang="es-ES" sz="2800" dirty="0">
                <a:solidFill>
                  <a:srgbClr val="59FF0F"/>
                </a:solidFill>
                <a:latin typeface="Arial" panose="020B0604020202020204" pitchFamily="34" charset="0"/>
              </a:rPr>
              <a:t>No mires </a:t>
            </a:r>
            <a:r>
              <a:rPr kumimoji="0" lang="es-ES" sz="2800" i="1" u="sng" dirty="0">
                <a:solidFill>
                  <a:srgbClr val="59FF0F"/>
                </a:solidFill>
                <a:latin typeface="Arial" panose="020B0604020202020204" pitchFamily="34" charset="0"/>
              </a:rPr>
              <a:t>su apariencia</a:t>
            </a:r>
            <a:r>
              <a:rPr kumimoji="0" lang="es-ES" sz="2800" dirty="0">
                <a:solidFill>
                  <a:srgbClr val="59FF0F"/>
                </a:solidFill>
                <a:latin typeface="Arial" panose="020B0604020202020204" pitchFamily="34" charset="0"/>
              </a:rPr>
              <a:t> ni </a:t>
            </a:r>
            <a:r>
              <a:rPr kumimoji="0" lang="es-ES" sz="2800" i="1" u="sng" dirty="0">
                <a:solidFill>
                  <a:srgbClr val="59FF0F"/>
                </a:solidFill>
                <a:latin typeface="Arial" panose="020B0604020202020204" pitchFamily="34" charset="0"/>
              </a:rPr>
              <a:t>lo alto de su estatura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, pues yo lo he rechazado. </a:t>
            </a:r>
          </a:p>
        </p:txBody>
      </p:sp>
      <p:sp>
        <p:nvSpPr>
          <p:cNvPr id="4" name="Verse, normal -  yellow frame - Rectangle 7">
            <a:extLst>
              <a:ext uri="{FF2B5EF4-FFF2-40B4-BE49-F238E27FC236}">
                <a16:creationId xmlns:a16="http://schemas.microsoft.com/office/drawing/2014/main" id="{99EC2806-5008-E3A3-AF79-1E2ADD566A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8424936" cy="3960440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Pero el SEÑOR dijo a Samuel: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“</a:t>
            </a:r>
            <a:r>
              <a:rPr kumimoji="0" lang="es-ES" sz="2800" dirty="0">
                <a:solidFill>
                  <a:srgbClr val="59FF0F"/>
                </a:solidFill>
                <a:latin typeface="Arial" panose="020B0604020202020204" pitchFamily="34" charset="0"/>
              </a:rPr>
              <a:t>No mires </a:t>
            </a:r>
            <a:r>
              <a:rPr kumimoji="0" lang="es-ES" sz="2800" i="1" u="sng" dirty="0">
                <a:solidFill>
                  <a:srgbClr val="59FF0F"/>
                </a:solidFill>
                <a:latin typeface="Arial" panose="020B0604020202020204" pitchFamily="34" charset="0"/>
              </a:rPr>
              <a:t>su apariencia</a:t>
            </a:r>
            <a:r>
              <a:rPr kumimoji="0" lang="es-ES" sz="2800" dirty="0">
                <a:solidFill>
                  <a:srgbClr val="59FF0F"/>
                </a:solidFill>
                <a:latin typeface="Arial" panose="020B0604020202020204" pitchFamily="34" charset="0"/>
              </a:rPr>
              <a:t> ni </a:t>
            </a:r>
            <a:r>
              <a:rPr kumimoji="0" lang="es-ES" sz="2800" i="1" u="sng" dirty="0">
                <a:solidFill>
                  <a:srgbClr val="59FF0F"/>
                </a:solidFill>
                <a:latin typeface="Arial" panose="020B0604020202020204" pitchFamily="34" charset="0"/>
              </a:rPr>
              <a:t>lo alto de su estatura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, pues yo lo he rechazado. 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Porque el SEÑOR no mira lo que mira el hombre: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El hombre mira lo que está delante de sus ojos, pero el SEÑOR mira el corazón.”</a:t>
            </a:r>
          </a:p>
        </p:txBody>
      </p:sp>
      <p:sp>
        <p:nvSpPr>
          <p:cNvPr id="5" name="Verse ID - Rectangle 9">
            <a:extLst>
              <a:ext uri="{FF2B5EF4-FFF2-40B4-BE49-F238E27FC236}">
                <a16:creationId xmlns:a16="http://schemas.microsoft.com/office/drawing/2014/main" id="{291FD80E-9CF0-22A0-999D-A88E9586E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3386212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1 Samuel 16:8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(NVI)</a:t>
            </a:r>
          </a:p>
        </p:txBody>
      </p:sp>
      <p:sp>
        <p:nvSpPr>
          <p:cNvPr id="8" name="Para 1 - Rectangle 35">
            <a:extLst>
              <a:ext uri="{FF2B5EF4-FFF2-40B4-BE49-F238E27FC236}">
                <a16:creationId xmlns:a16="http://schemas.microsoft.com/office/drawing/2014/main" id="{040D4650-0B47-B21B-E2C6-EB7443103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5085184"/>
            <a:ext cx="10945216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400"/>
              </a:spcAft>
            </a:pPr>
            <a:r>
              <a:rPr lang="es-E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Dios corrige el punto de vista de Samuel: 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400"/>
              </a:spcAft>
            </a:pPr>
            <a:r>
              <a:rPr lang="es-E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Dios no quiere otro Saúl, uno con la apariencia </a:t>
            </a:r>
            <a:r>
              <a:rPr lang="es-ES" sz="3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física</a:t>
            </a:r>
            <a:r>
              <a:rPr lang="es-E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correcta: Él quiere a alguien con el </a:t>
            </a:r>
            <a:r>
              <a:rPr lang="es-ES" sz="30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corazón</a:t>
            </a:r>
            <a:r>
              <a:rPr lang="es-E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correcto.</a:t>
            </a:r>
            <a:endParaRPr lang="es-ES_tradnl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DE2A31-66DE-D87C-F454-CD03E62578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1124744"/>
            <a:ext cx="264680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43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4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4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 animBg="1"/>
      <p:bldP spid="8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DDA02-B8F6-CAEF-061C-FC96FB534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erse, normal -  yellow frame - Rectangle 7">
            <a:extLst>
              <a:ext uri="{FF2B5EF4-FFF2-40B4-BE49-F238E27FC236}">
                <a16:creationId xmlns:a16="http://schemas.microsoft.com/office/drawing/2014/main" id="{1B4A0BEC-B986-7382-4F14-2D8EBE7B2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8424936" cy="3960440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Pero el SEÑOR dijo a Samuel: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“No mires su apariencia ni lo alto de su estatura, pues yo lo he rechazado. 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Porque el SEÑOR no mira lo que mira el hombre: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El hombre mira lo que está delante de sus ojos, pero el SEÑOR mira el corazón.”</a:t>
            </a:r>
          </a:p>
        </p:txBody>
      </p:sp>
      <p:sp>
        <p:nvSpPr>
          <p:cNvPr id="4" name="Verse, normal -  yellow frame - Rectangle 7">
            <a:extLst>
              <a:ext uri="{FF2B5EF4-FFF2-40B4-BE49-F238E27FC236}">
                <a16:creationId xmlns:a16="http://schemas.microsoft.com/office/drawing/2014/main" id="{5FBF552A-138B-D2BA-2D3D-FCB08F1C5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8424936" cy="3960440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Pero el SEÑOR dijo a Samuel: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“</a:t>
            </a:r>
            <a:r>
              <a:rPr kumimoji="0" lang="es-ES" sz="2800" dirty="0">
                <a:solidFill>
                  <a:srgbClr val="59FF0F"/>
                </a:solidFill>
                <a:latin typeface="Arial" panose="020B0604020202020204" pitchFamily="34" charset="0"/>
              </a:rPr>
              <a:t>No mires </a:t>
            </a:r>
            <a:r>
              <a:rPr kumimoji="0" lang="es-ES" sz="2800" i="1" u="sng" dirty="0">
                <a:solidFill>
                  <a:srgbClr val="59FF0F"/>
                </a:solidFill>
                <a:latin typeface="Arial" panose="020B0604020202020204" pitchFamily="34" charset="0"/>
              </a:rPr>
              <a:t>su apariencia</a:t>
            </a:r>
            <a:r>
              <a:rPr kumimoji="0" lang="es-ES" sz="2800" dirty="0">
                <a:solidFill>
                  <a:srgbClr val="59FF0F"/>
                </a:solidFill>
                <a:latin typeface="Arial" panose="020B0604020202020204" pitchFamily="34" charset="0"/>
              </a:rPr>
              <a:t> ni </a:t>
            </a:r>
            <a:r>
              <a:rPr kumimoji="0" lang="es-ES" sz="2800" i="1" u="sng" dirty="0">
                <a:solidFill>
                  <a:srgbClr val="59FF0F"/>
                </a:solidFill>
                <a:latin typeface="Arial" panose="020B0604020202020204" pitchFamily="34" charset="0"/>
              </a:rPr>
              <a:t>lo alto de su estatura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, pues yo lo he rechazado. 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Porque el SEÑOR no mira lo que mira el hombre: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El hombre mira lo que está delante de sus ojos, pero el SEÑOR mira el corazón.”</a:t>
            </a:r>
          </a:p>
        </p:txBody>
      </p:sp>
      <p:sp>
        <p:nvSpPr>
          <p:cNvPr id="5" name="Verse ID - Rectangle 9">
            <a:extLst>
              <a:ext uri="{FF2B5EF4-FFF2-40B4-BE49-F238E27FC236}">
                <a16:creationId xmlns:a16="http://schemas.microsoft.com/office/drawing/2014/main" id="{B3EC557B-7903-6F6F-4E56-DDC30C8C7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3386212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1 Samuel 16:8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(NVI)</a:t>
            </a:r>
          </a:p>
        </p:txBody>
      </p:sp>
      <p:sp>
        <p:nvSpPr>
          <p:cNvPr id="8" name="Para 1 - Rectangle 35">
            <a:extLst>
              <a:ext uri="{FF2B5EF4-FFF2-40B4-BE49-F238E27FC236}">
                <a16:creationId xmlns:a16="http://schemas.microsoft.com/office/drawing/2014/main" id="{6710D485-F170-72DF-3EE2-0F0CEFFB7A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5157192"/>
            <a:ext cx="10945216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400"/>
              </a:spcAft>
            </a:pPr>
            <a:r>
              <a:rPr lang="es-E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lección para nosotros: Si quieres ser usado por Dios, no te preocupes por arreglar tu apariencia; preocúpate por arreglar tu corazón.</a:t>
            </a:r>
            <a:endParaRPr lang="es-ES_tradnl" sz="3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DE6C9F-B5F2-852C-F8FE-58F04BF16C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1124744"/>
            <a:ext cx="264680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10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54F1B-E2C9-5CBF-27EB-AC5347F27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erse, normal -  yellow frame - Rectangle 7">
            <a:extLst>
              <a:ext uri="{FF2B5EF4-FFF2-40B4-BE49-F238E27FC236}">
                <a16:creationId xmlns:a16="http://schemas.microsoft.com/office/drawing/2014/main" id="{CA74A1C6-DDCC-4F02-BC27-475D93468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8424936" cy="3960440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Pero el SEÑOR dijo a Samuel: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“No mires su apariencia ni lo alto de su estatura, pues yo lo he rechazado. 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Porque el SEÑOR no mira lo que mira el hombre: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El hombre mira lo que está delante de sus ojos, pero el SEÑOR mira el corazón.”</a:t>
            </a:r>
          </a:p>
        </p:txBody>
      </p:sp>
      <p:sp>
        <p:nvSpPr>
          <p:cNvPr id="4" name="Verse, normal -  yellow frame - Rectangle 7">
            <a:extLst>
              <a:ext uri="{FF2B5EF4-FFF2-40B4-BE49-F238E27FC236}">
                <a16:creationId xmlns:a16="http://schemas.microsoft.com/office/drawing/2014/main" id="{B4BA4347-6CD5-B864-DAC9-207C820AA5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8424936" cy="3960440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Pero el SEÑOR dijo a Samuel: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“</a:t>
            </a:r>
            <a:r>
              <a:rPr kumimoji="0" lang="es-ES" sz="2800" dirty="0">
                <a:solidFill>
                  <a:srgbClr val="59FF0F"/>
                </a:solidFill>
                <a:latin typeface="Arial" panose="020B0604020202020204" pitchFamily="34" charset="0"/>
              </a:rPr>
              <a:t>No mires </a:t>
            </a:r>
            <a:r>
              <a:rPr kumimoji="0" lang="es-ES" sz="2800" i="1" u="sng" dirty="0">
                <a:solidFill>
                  <a:srgbClr val="59FF0F"/>
                </a:solidFill>
                <a:latin typeface="Arial" panose="020B0604020202020204" pitchFamily="34" charset="0"/>
              </a:rPr>
              <a:t>su apariencia</a:t>
            </a:r>
            <a:r>
              <a:rPr kumimoji="0" lang="es-ES" sz="2800" dirty="0">
                <a:solidFill>
                  <a:srgbClr val="59FF0F"/>
                </a:solidFill>
                <a:latin typeface="Arial" panose="020B0604020202020204" pitchFamily="34" charset="0"/>
              </a:rPr>
              <a:t> ni </a:t>
            </a:r>
            <a:r>
              <a:rPr kumimoji="0" lang="es-ES" sz="2800" i="1" u="sng" dirty="0">
                <a:solidFill>
                  <a:srgbClr val="59FF0F"/>
                </a:solidFill>
                <a:latin typeface="Arial" panose="020B0604020202020204" pitchFamily="34" charset="0"/>
              </a:rPr>
              <a:t>lo alto de su estatura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, pues yo lo he rechazado. 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Porque el SEÑOR no mira lo que mira el hombre: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El hombre mira lo que está delante de sus ojos, pero el SEÑOR mira el corazón.”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Isaí le presentó a siete de sus hijos, pero Samuel dijo: “El Señor no ha escogido a ninguno de ellos.”</a:t>
            </a:r>
          </a:p>
        </p:txBody>
      </p:sp>
      <p:sp>
        <p:nvSpPr>
          <p:cNvPr id="5" name="Verse ID - Rectangle 9">
            <a:extLst>
              <a:ext uri="{FF2B5EF4-FFF2-40B4-BE49-F238E27FC236}">
                <a16:creationId xmlns:a16="http://schemas.microsoft.com/office/drawing/2014/main" id="{8BAC7469-F140-3548-929F-BB93C7D972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3386212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1 Samuel 16:8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(NVI)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CECA18-AEE3-EC45-2952-45801E107F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1124744"/>
            <a:ext cx="264680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01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F50C2-E297-9DD2-773F-5672EE0B1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786416-7B40-B573-6799-D7B2F3623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1124744"/>
            <a:ext cx="2646800" cy="39604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F67E62-8037-1FAC-A092-84432C16FA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r="7415"/>
          <a:stretch>
            <a:fillRect/>
          </a:stretch>
        </p:blipFill>
        <p:spPr>
          <a:xfrm>
            <a:off x="9043190" y="1181927"/>
            <a:ext cx="2813450" cy="2175065"/>
          </a:xfrm>
          <a:prstGeom prst="rect">
            <a:avLst/>
          </a:prstGeom>
        </p:spPr>
      </p:pic>
      <p:sp>
        <p:nvSpPr>
          <p:cNvPr id="6" name="Verse, normal -  yellow frame - Rectangle 7">
            <a:extLst>
              <a:ext uri="{FF2B5EF4-FFF2-40B4-BE49-F238E27FC236}">
                <a16:creationId xmlns:a16="http://schemas.microsoft.com/office/drawing/2014/main" id="{11E5E491-B867-55C4-41DA-4BDCA7850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8424936" cy="2664296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</a:t>
            </a:r>
            <a:r>
              <a:rPr kumimoji="0" lang="es-ES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Entonces dijo Samuel a Isaí: "¿Son estos todos tus hijos?" 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Isaí respondió: "Queda aún el menor, que apacienta las ovejas."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Y dijo Samuel a Isaí: "Envía por él, porque no nos sentaremos a la mesa hasta que él venga aquí."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endParaRPr kumimoji="0" lang="es-ES" sz="2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endParaRPr kumimoji="0" lang="es-ES" sz="2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" name="Verse ID - Rectangle 9">
            <a:extLst>
              <a:ext uri="{FF2B5EF4-FFF2-40B4-BE49-F238E27FC236}">
                <a16:creationId xmlns:a16="http://schemas.microsoft.com/office/drawing/2014/main" id="{E6FAE7AF-E166-D598-DB35-AD932DD4A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3677573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1 Samuel 16:11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(RVR)</a:t>
            </a:r>
          </a:p>
        </p:txBody>
      </p:sp>
      <p:sp>
        <p:nvSpPr>
          <p:cNvPr id="8" name="Para 1 - Rectangle 35">
            <a:extLst>
              <a:ext uri="{FF2B5EF4-FFF2-40B4-BE49-F238E27FC236}">
                <a16:creationId xmlns:a16="http://schemas.microsoft.com/office/drawing/2014/main" id="{1E3F25F4-E1A3-2A41-D4BD-28A145F30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4365105"/>
            <a:ext cx="11089232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9000"/>
              </a:lnSpc>
              <a:spcBef>
                <a:spcPts val="0"/>
              </a:spcBef>
              <a:spcAft>
                <a:spcPts val="500"/>
              </a:spcAft>
            </a:pPr>
            <a:r>
              <a:rPr lang="es-E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joven pastor David cuidando los corderos del sacrificio en las colinas en las afueras de Belén, exactamente donde mil años después los ángeles anunciarían a otros pastores el nacimiento de Jesús, “hijo de David”, el perfecto cordero del sacrificio.</a:t>
            </a:r>
          </a:p>
        </p:txBody>
      </p:sp>
      <p:sp>
        <p:nvSpPr>
          <p:cNvPr id="2" name="Para 1 - Rectangle 35">
            <a:extLst>
              <a:ext uri="{FF2B5EF4-FFF2-40B4-BE49-F238E27FC236}">
                <a16:creationId xmlns:a16="http://schemas.microsoft.com/office/drawing/2014/main" id="{8B780068-DE90-CE0D-A231-B059B111A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3861048"/>
            <a:ext cx="11089232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9000"/>
              </a:lnSpc>
              <a:spcBef>
                <a:spcPts val="0"/>
              </a:spcBef>
              <a:spcAft>
                <a:spcPts val="500"/>
              </a:spcAft>
            </a:pPr>
            <a:r>
              <a:rPr lang="es-E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¡El simbolismo aquí es increíble! </a:t>
            </a:r>
            <a:endParaRPr lang="es-ES_tradnl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19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5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5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5699E-C2FF-F8E3-A636-DC2F67934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erse, normal -  yellow frame - Rectangle 7">
            <a:extLst>
              <a:ext uri="{FF2B5EF4-FFF2-40B4-BE49-F238E27FC236}">
                <a16:creationId xmlns:a16="http://schemas.microsoft.com/office/drawing/2014/main" id="{920A87AA-A2F3-242B-9DE1-C096373FAF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10945216" cy="2304256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endParaRPr kumimoji="0" lang="es-ES" sz="2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708CCA-8F16-6323-7F08-E1B36AD6B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r="7415"/>
          <a:stretch>
            <a:fillRect/>
          </a:stretch>
        </p:blipFill>
        <p:spPr>
          <a:xfrm>
            <a:off x="9043190" y="1181927"/>
            <a:ext cx="2813450" cy="2175065"/>
          </a:xfrm>
          <a:prstGeom prst="rect">
            <a:avLst/>
          </a:prstGeom>
        </p:spPr>
      </p:pic>
      <p:sp>
        <p:nvSpPr>
          <p:cNvPr id="8" name="Para 1 - Rectangle 35">
            <a:extLst>
              <a:ext uri="{FF2B5EF4-FFF2-40B4-BE49-F238E27FC236}">
                <a16:creationId xmlns:a16="http://schemas.microsoft.com/office/drawing/2014/main" id="{708E33FE-0DC2-188B-38F8-1DB215026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4292996"/>
            <a:ext cx="11089232" cy="1737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400"/>
              </a:spcAft>
            </a:pPr>
            <a:r>
              <a:rPr lang="es-E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David, justo antes de ser ungido “Rey de Israel”, en el mismo lugar donde nacería su descendiente, el Rey de Reyes: Jesucristo, el Mesías. 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400"/>
              </a:spcAft>
            </a:pPr>
            <a:r>
              <a:rPr lang="es-E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“Mesías en hebreo” es “Mashiach”, que significa:</a:t>
            </a:r>
            <a:endParaRPr lang="es-ES_tradnl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Para 1 - Rectangle 35">
            <a:extLst>
              <a:ext uri="{FF2B5EF4-FFF2-40B4-BE49-F238E27FC236}">
                <a16:creationId xmlns:a16="http://schemas.microsoft.com/office/drawing/2014/main" id="{6C821FD1-691A-46EB-446C-B91B6A210A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3861048"/>
            <a:ext cx="11089232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9000"/>
              </a:lnSpc>
              <a:spcBef>
                <a:spcPts val="0"/>
              </a:spcBef>
              <a:spcAft>
                <a:spcPts val="500"/>
              </a:spcAft>
            </a:pPr>
            <a:r>
              <a:rPr lang="es-E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¡El simbolismo aquí es increíble! </a:t>
            </a:r>
            <a:endParaRPr lang="es-ES_tradnl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4D1B34-F408-89E4-8A49-2F14F2923B8E}"/>
              </a:ext>
            </a:extLst>
          </p:cNvPr>
          <p:cNvSpPr txBox="1"/>
          <p:nvPr/>
        </p:nvSpPr>
        <p:spPr>
          <a:xfrm>
            <a:off x="9024664" y="5507707"/>
            <a:ext cx="196788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S" sz="3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63500" dist="50800" dir="2700000" algn="tl">
                    <a:schemeClr val="tx1">
                      <a:alpha val="7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El Ungido</a:t>
            </a:r>
            <a:endParaRPr lang="es-ES_tradnl" b="1" dirty="0">
              <a:solidFill>
                <a:srgbClr val="FFFF00"/>
              </a:solidFill>
              <a:effectLst>
                <a:outerShdw blurRad="63500" dist="50800" dir="2700000" algn="tl">
                  <a:schemeClr val="tx1">
                    <a:alpha val="70000"/>
                  </a:schemeClr>
                </a:outerShdw>
              </a:effectLst>
            </a:endParaRPr>
          </a:p>
        </p:txBody>
      </p:sp>
      <p:sp>
        <p:nvSpPr>
          <p:cNvPr id="11" name="Para 1 - Rectangle 35">
            <a:extLst>
              <a:ext uri="{FF2B5EF4-FFF2-40B4-BE49-F238E27FC236}">
                <a16:creationId xmlns:a16="http://schemas.microsoft.com/office/drawing/2014/main" id="{8354DD02-045E-04D4-D325-C341BD7ED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5968330"/>
            <a:ext cx="5544616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9000"/>
              </a:lnSpc>
              <a:spcBef>
                <a:spcPts val="0"/>
              </a:spcBef>
              <a:spcAft>
                <a:spcPts val="500"/>
              </a:spcAft>
            </a:pPr>
            <a:r>
              <a:rPr lang="es-E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¡Nada</a:t>
            </a:r>
            <a:r>
              <a:rPr lang="es-E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s-E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esto</a:t>
            </a:r>
            <a:r>
              <a:rPr lang="es-E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s-E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coincidencia! </a:t>
            </a:r>
            <a:endParaRPr lang="es-ES_tradnl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ara 1 - Rectangle 35">
            <a:extLst>
              <a:ext uri="{FF2B5EF4-FFF2-40B4-BE49-F238E27FC236}">
                <a16:creationId xmlns:a16="http://schemas.microsoft.com/office/drawing/2014/main" id="{BA398406-7665-BAB2-372A-D67F24A84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976" y="5968330"/>
            <a:ext cx="5904656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9000"/>
              </a:lnSpc>
              <a:spcBef>
                <a:spcPts val="0"/>
              </a:spcBef>
              <a:spcAft>
                <a:spcPts val="500"/>
              </a:spcAft>
            </a:pPr>
            <a:r>
              <a:rPr lang="es-E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lang="es-E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Dios,</a:t>
            </a:r>
            <a:r>
              <a:rPr lang="es-E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¡no</a:t>
            </a:r>
            <a:r>
              <a:rPr lang="es-E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</a:t>
            </a:r>
            <a:r>
              <a:rPr lang="es-E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coincidencias!</a:t>
            </a:r>
            <a:endParaRPr lang="es-ES_tradnl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6C4E379-2975-6306-DD76-C2A3CE8F8B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r="7415"/>
          <a:stretch>
            <a:fillRect/>
          </a:stretch>
        </p:blipFill>
        <p:spPr>
          <a:xfrm>
            <a:off x="9043190" y="1181927"/>
            <a:ext cx="2813450" cy="2175065"/>
          </a:xfrm>
          <a:prstGeom prst="rect">
            <a:avLst/>
          </a:prstGeom>
        </p:spPr>
      </p:pic>
      <p:sp>
        <p:nvSpPr>
          <p:cNvPr id="15" name="Verse, normal -  yellow frame - Rectangle 7">
            <a:extLst>
              <a:ext uri="{FF2B5EF4-FFF2-40B4-BE49-F238E27FC236}">
                <a16:creationId xmlns:a16="http://schemas.microsoft.com/office/drawing/2014/main" id="{2D7B5938-567F-80D0-5398-BE11C9CCD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8424936" cy="2664296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</a:t>
            </a:r>
            <a:r>
              <a:rPr kumimoji="0" lang="es-ES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Entonces dijo Samuel a Isaí: "¿Son estos todos tus hijos?" 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Isaí respondió: "Queda aún el menor, que apacienta las ovejas."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Y dijo Samuel a Isaí: "Envía por él, porque no nos sentaremos a la mesa hasta que él venga aquí."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endParaRPr kumimoji="0" lang="es-ES" sz="28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endParaRPr kumimoji="0" lang="es-ES" sz="2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6" name="Verse ID - Rectangle 9">
            <a:extLst>
              <a:ext uri="{FF2B5EF4-FFF2-40B4-BE49-F238E27FC236}">
                <a16:creationId xmlns:a16="http://schemas.microsoft.com/office/drawing/2014/main" id="{88F99E3B-2ACE-4D63-3554-FFA86E2FE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3677573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1 Samuel 16:11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(RVR)</a:t>
            </a:r>
          </a:p>
        </p:txBody>
      </p:sp>
    </p:spTree>
    <p:extLst>
      <p:ext uri="{BB962C8B-B14F-4D97-AF65-F5344CB8AC3E}">
        <p14:creationId xmlns:p14="http://schemas.microsoft.com/office/powerpoint/2010/main" val="421145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/>
      <p:bldP spid="11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264C9-9627-6162-84BB-C3F548D48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se, normal -  yellow frame - Rectangle 7">
            <a:extLst>
              <a:ext uri="{FF2B5EF4-FFF2-40B4-BE49-F238E27FC236}">
                <a16:creationId xmlns:a16="http://schemas.microsoft.com/office/drawing/2014/main" id="{2F94D722-B19D-47E0-1BED-70C64D8FD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10945216" cy="2304256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</a:t>
            </a:r>
            <a:r>
              <a:rPr kumimoji="0" lang="es-ES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       Isaí mandó por él, y lo hizo entrar. Era de tez sonrosada, de bellos ojos y de buena presencia. 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Entonces el SEÑOR dijo:"¡Levántate y úngelo, porque este es!"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Samuel tomó el cuerno de aceite y lo ungió en medio de sus hermanos.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endParaRPr kumimoji="0" lang="es-ES" sz="2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" name="Verse ID - Rectangle 9">
            <a:extLst>
              <a:ext uri="{FF2B5EF4-FFF2-40B4-BE49-F238E27FC236}">
                <a16:creationId xmlns:a16="http://schemas.microsoft.com/office/drawing/2014/main" id="{EDFDA41D-8A9C-85EB-2FC0-01EB67C1D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4107563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1 Samuel 16:12-13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(NVI)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6F43F4-A259-A675-52C0-D97631841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7" y="3573016"/>
            <a:ext cx="5068341" cy="2736904"/>
          </a:xfrm>
          <a:prstGeom prst="rect">
            <a:avLst/>
          </a:prstGeom>
        </p:spPr>
      </p:pic>
      <p:sp>
        <p:nvSpPr>
          <p:cNvPr id="13" name="Para 1 - Rectangle 35">
            <a:extLst>
              <a:ext uri="{FF2B5EF4-FFF2-40B4-BE49-F238E27FC236}">
                <a16:creationId xmlns:a16="http://schemas.microsoft.com/office/drawing/2014/main" id="{63E1B896-AF87-31C0-A168-57A5455A4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3" y="3573016"/>
            <a:ext cx="5688632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9000"/>
              </a:lnSpc>
              <a:spcBef>
                <a:spcPts val="0"/>
              </a:spcBef>
              <a:spcAft>
                <a:spcPts val="500"/>
              </a:spcAft>
            </a:pPr>
            <a:r>
              <a:rPr lang="es-E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 es ungido con aceite.</a:t>
            </a:r>
          </a:p>
          <a:p>
            <a:pPr algn="just">
              <a:lnSpc>
                <a:spcPct val="89000"/>
              </a:lnSpc>
              <a:spcBef>
                <a:spcPts val="0"/>
              </a:spcBef>
              <a:spcAft>
                <a:spcPts val="500"/>
              </a:spcAft>
            </a:pPr>
            <a:r>
              <a:rPr lang="es-E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de inmediato sucede algo increíble…</a:t>
            </a:r>
            <a:endParaRPr lang="es-ES_tradnl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8885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8DB8DB-17DD-67F7-6A87-7B89A61B9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 1 - Rectangle 35">
            <a:extLst>
              <a:ext uri="{FF2B5EF4-FFF2-40B4-BE49-F238E27FC236}">
                <a16:creationId xmlns:a16="http://schemas.microsoft.com/office/drawing/2014/main" id="{130ECA35-7D41-1BA6-1A40-539BA40CA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3501008"/>
            <a:ext cx="581554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9000"/>
              </a:lnSpc>
              <a:spcBef>
                <a:spcPts val="0"/>
              </a:spcBef>
              <a:spcAft>
                <a:spcPts val="500"/>
              </a:spcAft>
            </a:pPr>
            <a:r>
              <a:rPr lang="es-E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 puntos importantes aquí:</a:t>
            </a:r>
            <a:endParaRPr lang="es-ES_tradnl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Verse, normal -  yellow frame - Rectangle 7">
            <a:extLst>
              <a:ext uri="{FF2B5EF4-FFF2-40B4-BE49-F238E27FC236}">
                <a16:creationId xmlns:a16="http://schemas.microsoft.com/office/drawing/2014/main" id="{C973F4CC-567D-7239-3484-069626C35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10945216" cy="2304256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</a:t>
            </a:r>
            <a:r>
              <a:rPr kumimoji="0" lang="es-ES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 Entonces el Espíritu del Señor vino con poder sobre David, y desde ese día estuvo con él. 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Luego Samuel regresó a Ramá.</a:t>
            </a:r>
          </a:p>
        </p:txBody>
      </p:sp>
      <p:sp>
        <p:nvSpPr>
          <p:cNvPr id="5" name="Verse ID - Rectangle 9">
            <a:extLst>
              <a:ext uri="{FF2B5EF4-FFF2-40B4-BE49-F238E27FC236}">
                <a16:creationId xmlns:a16="http://schemas.microsoft.com/office/drawing/2014/main" id="{4201E008-1A81-25F0-5E3E-E64BBDD373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3806198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1 Samuel 16:13b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(NVI)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1576FD-6E66-1887-984D-04AF480344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7" y="3573016"/>
            <a:ext cx="5068341" cy="2736904"/>
          </a:xfrm>
          <a:prstGeom prst="rect">
            <a:avLst/>
          </a:prstGeom>
        </p:spPr>
      </p:pic>
      <p:sp>
        <p:nvSpPr>
          <p:cNvPr id="8" name="Para 1 - Rectangle 35">
            <a:extLst>
              <a:ext uri="{FF2B5EF4-FFF2-40B4-BE49-F238E27FC236}">
                <a16:creationId xmlns:a16="http://schemas.microsoft.com/office/drawing/2014/main" id="{08F10DB8-E14E-1582-2935-AC39A3E56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3970000"/>
            <a:ext cx="5815549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447675" indent="-447675" algn="just">
              <a:lnSpc>
                <a:spcPct val="89000"/>
              </a:lnSpc>
              <a:spcBef>
                <a:spcPts val="0"/>
              </a:spcBef>
              <a:spcAft>
                <a:spcPts val="500"/>
              </a:spcAft>
              <a:tabLst>
                <a:tab pos="447675" algn="l"/>
              </a:tabLst>
            </a:pPr>
            <a:r>
              <a:rPr lang="es-E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	Cuando el Espíritu Santo desciende sobre alguien, </a:t>
            </a:r>
            <a:r>
              <a:rPr lang="es-ES" sz="3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siempre</a:t>
            </a:r>
            <a:r>
              <a:rPr lang="es-E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asocia con poder:</a:t>
            </a:r>
          </a:p>
          <a:p>
            <a:pPr marL="447675" algn="just">
              <a:lnSpc>
                <a:spcPct val="89000"/>
              </a:lnSpc>
              <a:spcBef>
                <a:spcPts val="0"/>
              </a:spcBef>
              <a:spcAft>
                <a:spcPts val="500"/>
              </a:spcAft>
              <a:tabLst>
                <a:tab pos="447675" algn="l"/>
              </a:tabLst>
            </a:pPr>
            <a:r>
              <a:rPr lang="es-E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poder para completar la tarea que Dios quiere que esa persona haga.</a:t>
            </a:r>
            <a:endParaRPr lang="es-ES_tradnl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E6F59B-0419-C16F-2A2A-68CC9865932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sharpenSoften amount="-35000"/>
                    </a14:imgEffect>
                    <a14:imgEffect>
                      <a14:colorTemperature colorTemp="6499"/>
                    </a14:imgEffect>
                    <a14:imgEffect>
                      <a14:saturation sat="174000"/>
                    </a14:imgEffect>
                    <a14:imgEffect>
                      <a14:brightnessContrast bright="7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3127">
            <a:off x="7829222" y="2924736"/>
            <a:ext cx="2066925" cy="2124075"/>
          </a:xfrm>
          <a:prstGeom prst="rect">
            <a:avLst/>
          </a:prstGeom>
          <a:effectLst>
            <a:glow rad="12700">
              <a:schemeClr val="tx1">
                <a:lumMod val="95000"/>
                <a:lumOff val="5000"/>
              </a:schemeClr>
            </a:glow>
            <a:softEdge rad="22860"/>
          </a:effectLst>
        </p:spPr>
      </p:pic>
    </p:spTree>
    <p:extLst>
      <p:ext uri="{BB962C8B-B14F-4D97-AF65-F5344CB8AC3E}">
        <p14:creationId xmlns:p14="http://schemas.microsoft.com/office/powerpoint/2010/main" val="29625464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"/>
                            </p:stCondLst>
                            <p:childTnLst>
                              <p:par>
                                <p:cTn id="14" presetID="2" presetClass="entr" presetSubtype="1" decel="7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5" grpId="0"/>
      <p:bldP spid="8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A4A64D-DCF0-CEAE-26ED-35754B357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 1 - Rectangle 35">
            <a:extLst>
              <a:ext uri="{FF2B5EF4-FFF2-40B4-BE49-F238E27FC236}">
                <a16:creationId xmlns:a16="http://schemas.microsoft.com/office/drawing/2014/main" id="{8FE7AD85-B3E7-68FF-B220-3D94DD3B0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3501008"/>
            <a:ext cx="581554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9000"/>
              </a:lnSpc>
              <a:spcBef>
                <a:spcPts val="0"/>
              </a:spcBef>
              <a:spcAft>
                <a:spcPts val="500"/>
              </a:spcAft>
            </a:pPr>
            <a:r>
              <a:rPr lang="es-E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 puntos importantes aquí:</a:t>
            </a:r>
          </a:p>
          <a:p>
            <a:pPr algn="just">
              <a:lnSpc>
                <a:spcPct val="89000"/>
              </a:lnSpc>
              <a:spcBef>
                <a:spcPts val="0"/>
              </a:spcBef>
              <a:spcAft>
                <a:spcPts val="500"/>
              </a:spcAft>
            </a:pPr>
            <a:r>
              <a:rPr lang="es-E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</a:t>
            </a:r>
            <a:endParaRPr lang="es-ES_tradnl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Verse, normal -  yellow frame - Rectangle 7">
            <a:extLst>
              <a:ext uri="{FF2B5EF4-FFF2-40B4-BE49-F238E27FC236}">
                <a16:creationId xmlns:a16="http://schemas.microsoft.com/office/drawing/2014/main" id="{B62D8C16-1B12-DCDB-D6E7-75363D1D9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10945216" cy="2304256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</a:t>
            </a:r>
            <a:r>
              <a:rPr kumimoji="0" lang="es-ES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 Entonces el Espíritu del Señor vino con poder sobre David, y desde ese día estuvo con él. 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Luego Samuel regresó a Ramá.</a:t>
            </a:r>
          </a:p>
        </p:txBody>
      </p:sp>
      <p:sp>
        <p:nvSpPr>
          <p:cNvPr id="5" name="Verse ID - Rectangle 9">
            <a:extLst>
              <a:ext uri="{FF2B5EF4-FFF2-40B4-BE49-F238E27FC236}">
                <a16:creationId xmlns:a16="http://schemas.microsoft.com/office/drawing/2014/main" id="{FD8F60DA-D317-88B5-F9A6-A11D61915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3806198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1 Samuel 16:13b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(NVI)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3FE3E6-EC1A-A90A-6200-82E3D480B2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7" y="3573016"/>
            <a:ext cx="5068341" cy="2736904"/>
          </a:xfrm>
          <a:prstGeom prst="rect">
            <a:avLst/>
          </a:prstGeom>
        </p:spPr>
      </p:pic>
      <p:sp>
        <p:nvSpPr>
          <p:cNvPr id="8" name="Para 1 - Rectangle 35">
            <a:extLst>
              <a:ext uri="{FF2B5EF4-FFF2-40B4-BE49-F238E27FC236}">
                <a16:creationId xmlns:a16="http://schemas.microsoft.com/office/drawing/2014/main" id="{FBCA9786-ECE1-01BC-3160-75A581D39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3972381"/>
            <a:ext cx="5815549" cy="154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447675" indent="-447675" algn="just">
              <a:lnSpc>
                <a:spcPct val="89000"/>
              </a:lnSpc>
              <a:spcBef>
                <a:spcPts val="0"/>
              </a:spcBef>
              <a:spcAft>
                <a:spcPts val="500"/>
              </a:spcAft>
              <a:tabLst>
                <a:tab pos="447675" algn="l"/>
              </a:tabLst>
            </a:pPr>
            <a:r>
              <a:rPr lang="es-E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	Así que David recibió el poder que necesita para ser el Rey de Dios sobre Israel.</a:t>
            </a:r>
            <a:endParaRPr lang="es-ES_tradnl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5DF284-59DA-BC15-6A78-5E104B0A81C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sharpenSoften amount="-35000"/>
                    </a14:imgEffect>
                    <a14:imgEffect>
                      <a14:colorTemperature colorTemp="6499"/>
                    </a14:imgEffect>
                    <a14:imgEffect>
                      <a14:saturation sat="174000"/>
                    </a14:imgEffect>
                    <a14:imgEffect>
                      <a14:brightnessContrast bright="7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3127">
            <a:off x="7829222" y="2924736"/>
            <a:ext cx="2066925" cy="2124075"/>
          </a:xfrm>
          <a:prstGeom prst="rect">
            <a:avLst/>
          </a:prstGeom>
          <a:effectLst>
            <a:glow rad="12700">
              <a:schemeClr val="tx1">
                <a:lumMod val="95000"/>
                <a:lumOff val="5000"/>
              </a:schemeClr>
            </a:glow>
            <a:softEdge rad="22860"/>
          </a:effectLst>
        </p:spPr>
      </p:pic>
    </p:spTree>
    <p:extLst>
      <p:ext uri="{BB962C8B-B14F-4D97-AF65-F5344CB8AC3E}">
        <p14:creationId xmlns:p14="http://schemas.microsoft.com/office/powerpoint/2010/main" val="28530681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C36D73-6875-72D5-E48B-DFB280C33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 1 - Rectangle 35">
            <a:extLst>
              <a:ext uri="{FF2B5EF4-FFF2-40B4-BE49-F238E27FC236}">
                <a16:creationId xmlns:a16="http://schemas.microsoft.com/office/drawing/2014/main" id="{2CB6549E-DB43-5996-C3E5-AB90983D2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1744" y="908720"/>
            <a:ext cx="7804572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lvl="1" indent="0" algn="just">
              <a:lnSpc>
                <a:spcPct val="90000"/>
              </a:lnSpc>
              <a:spcBef>
                <a:spcPts val="0"/>
              </a:spcBef>
              <a:spcAft>
                <a:spcPts val="400"/>
              </a:spcAft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También vimos el enfrentamiento final entre Saúl y Samuel, que resultó en la ruptura total y completa de esa relación…</a:t>
            </a:r>
            <a:endParaRPr lang="es-ES_tradnl" sz="3100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334844-BF01-146B-B98F-5166042C8A30}"/>
              </a:ext>
            </a:extLst>
          </p:cNvPr>
          <p:cNvSpPr txBox="1"/>
          <p:nvPr/>
        </p:nvSpPr>
        <p:spPr>
          <a:xfrm>
            <a:off x="574510" y="5139567"/>
            <a:ext cx="11021806" cy="951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400"/>
              </a:spcAft>
            </a:pPr>
            <a:r>
              <a:rPr kumimoji="1" lang="es-ES" sz="31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 el desenlace final, con el juicio de Dios sobre Saúl, y los lamentos de los dos protagonistas principales de este libro:</a:t>
            </a:r>
            <a:endParaRPr kumimoji="1" lang="es-ES_tradnl" sz="31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C3B4E3C-C34E-619B-52EB-C6115248F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980728"/>
            <a:ext cx="3075230" cy="307523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651E25-9066-DF79-2997-D1A34E2361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" t="2951" r="14630" b="5090"/>
          <a:stretch>
            <a:fillRect/>
          </a:stretch>
        </p:blipFill>
        <p:spPr>
          <a:xfrm>
            <a:off x="4007768" y="2357352"/>
            <a:ext cx="3492392" cy="270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808E19-14B2-E3ED-E669-4892636B9F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626"/>
                    </a14:imgEffect>
                    <a14:imgEffect>
                      <a14:saturation sat="117000"/>
                    </a14:imgEffect>
                    <a14:imgEffect>
                      <a14:brightnessContrast bright="3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r="3645"/>
          <a:stretch>
            <a:fillRect/>
          </a:stretch>
        </p:blipFill>
        <p:spPr>
          <a:xfrm>
            <a:off x="7806677" y="2348880"/>
            <a:ext cx="3575676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1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  <p:bldP spid="1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939FEA-45EB-269D-8C81-7920862A5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 1 - Rectangle 35">
            <a:extLst>
              <a:ext uri="{FF2B5EF4-FFF2-40B4-BE49-F238E27FC236}">
                <a16:creationId xmlns:a16="http://schemas.microsoft.com/office/drawing/2014/main" id="{8977FB9D-A028-6DE5-B431-DE73A53FD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3501008"/>
            <a:ext cx="5815549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9000"/>
              </a:lnSpc>
              <a:spcBef>
                <a:spcPts val="0"/>
              </a:spcBef>
              <a:spcAft>
                <a:spcPts val="500"/>
              </a:spcAft>
            </a:pPr>
            <a:r>
              <a:rPr lang="es-E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 puntos importantes aquí:</a:t>
            </a:r>
          </a:p>
        </p:txBody>
      </p:sp>
      <p:sp>
        <p:nvSpPr>
          <p:cNvPr id="3" name="Verse, normal -  yellow frame - Rectangle 7">
            <a:extLst>
              <a:ext uri="{FF2B5EF4-FFF2-40B4-BE49-F238E27FC236}">
                <a16:creationId xmlns:a16="http://schemas.microsoft.com/office/drawing/2014/main" id="{A3ED0F05-49C2-6E34-3156-BBE4C7FAD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10945216" cy="2304256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</a:t>
            </a:r>
            <a:r>
              <a:rPr kumimoji="0" lang="es-ES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 Entonces el Espíritu del Señor vino con poder sobre David, y desde ese día estuvo con él. 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Luego Samuel regresó a Ramá.</a:t>
            </a:r>
          </a:p>
        </p:txBody>
      </p:sp>
      <p:sp>
        <p:nvSpPr>
          <p:cNvPr id="5" name="Verse ID - Rectangle 9">
            <a:extLst>
              <a:ext uri="{FF2B5EF4-FFF2-40B4-BE49-F238E27FC236}">
                <a16:creationId xmlns:a16="http://schemas.microsoft.com/office/drawing/2014/main" id="{546CC283-6D3B-41DC-25E4-782DE5639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3806198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1 Samuel 16:13b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(NVI)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369D60-5ABA-9D36-3472-F776EB97D2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7" y="3573016"/>
            <a:ext cx="5068341" cy="27369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325C29-4298-C2EF-39FF-84578E7ABC0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sharpenSoften amount="-35000"/>
                    </a14:imgEffect>
                    <a14:imgEffect>
                      <a14:colorTemperature colorTemp="6499"/>
                    </a14:imgEffect>
                    <a14:imgEffect>
                      <a14:saturation sat="174000"/>
                    </a14:imgEffect>
                    <a14:imgEffect>
                      <a14:brightnessContrast bright="7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3127">
            <a:off x="7829222" y="2924736"/>
            <a:ext cx="2066925" cy="2124075"/>
          </a:xfrm>
          <a:prstGeom prst="rect">
            <a:avLst/>
          </a:prstGeom>
          <a:effectLst>
            <a:glow rad="12700">
              <a:schemeClr val="tx1">
                <a:lumMod val="95000"/>
                <a:lumOff val="5000"/>
              </a:schemeClr>
            </a:glow>
            <a:softEdge rad="22860"/>
          </a:effectLst>
        </p:spPr>
      </p:pic>
      <p:sp>
        <p:nvSpPr>
          <p:cNvPr id="2" name="Para 1 - Rectangle 35">
            <a:extLst>
              <a:ext uri="{FF2B5EF4-FFF2-40B4-BE49-F238E27FC236}">
                <a16:creationId xmlns:a16="http://schemas.microsoft.com/office/drawing/2014/main" id="{143E6DFB-C26D-75CC-076C-B2C3133BC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3970000"/>
            <a:ext cx="5815549" cy="133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447675" indent="-447675" algn="just">
              <a:lnSpc>
                <a:spcPct val="89000"/>
              </a:lnSpc>
              <a:spcBef>
                <a:spcPts val="0"/>
              </a:spcBef>
              <a:spcAft>
                <a:spcPts val="500"/>
              </a:spcAft>
              <a:tabLst>
                <a:tab pos="447675" algn="l"/>
              </a:tabLst>
            </a:pPr>
            <a:r>
              <a:rPr lang="es-E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	El Espíritu Santo permaneció con David toda su vida, desde aquel día en adelante.</a:t>
            </a:r>
            <a:endParaRPr lang="es-ES_tradnl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ara 1 - Rectangle 35">
            <a:extLst>
              <a:ext uri="{FF2B5EF4-FFF2-40B4-BE49-F238E27FC236}">
                <a16:creationId xmlns:a16="http://schemas.microsoft.com/office/drawing/2014/main" id="{7DC99B1E-3AD5-2CAE-6A2F-50204843F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5194136"/>
            <a:ext cx="5815549" cy="1331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447675" indent="-447675" algn="just">
              <a:lnSpc>
                <a:spcPct val="89000"/>
              </a:lnSpc>
              <a:spcBef>
                <a:spcPts val="0"/>
              </a:spcBef>
              <a:spcAft>
                <a:spcPts val="500"/>
              </a:spcAft>
              <a:tabLst>
                <a:tab pos="447675" algn="l"/>
              </a:tabLst>
            </a:pPr>
            <a:r>
              <a:rPr lang="es-E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Lo cual NO es el caso de otra persona...</a:t>
            </a:r>
            <a:endParaRPr lang="es-ES_tradnl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5071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6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B2CDE3-8618-D4F4-D7C4-70E3E19EC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se, normal -  yellow frame - Rectangle 7">
            <a:extLst>
              <a:ext uri="{FF2B5EF4-FFF2-40B4-BE49-F238E27FC236}">
                <a16:creationId xmlns:a16="http://schemas.microsoft.com/office/drawing/2014/main" id="{A9EF8744-30BE-C71E-8AF1-1741E6109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10945216" cy="1296000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</a:t>
            </a:r>
            <a:r>
              <a:rPr kumimoji="0" lang="es-ES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 El Espíritu del Señor se apartó de Saúl.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… y en su lugar el Señor envió un espíritu maligno para que lo atormentara.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endParaRPr kumimoji="0" lang="es-ES" sz="2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Para 1 - Rectangle 35">
            <a:extLst>
              <a:ext uri="{FF2B5EF4-FFF2-40B4-BE49-F238E27FC236}">
                <a16:creationId xmlns:a16="http://schemas.microsoft.com/office/drawing/2014/main" id="{6326F754-54EA-8DAB-B429-64668B3BA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564904"/>
            <a:ext cx="10945216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9000"/>
              </a:lnSpc>
              <a:spcBef>
                <a:spcPts val="0"/>
              </a:spcBef>
              <a:spcAft>
                <a:spcPts val="4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caso de Saúl, el Espíritu Santo ¡lo abandona!: </a:t>
            </a:r>
          </a:p>
          <a:p>
            <a:pPr algn="just">
              <a:lnSpc>
                <a:spcPct val="89000"/>
              </a:lnSpc>
              <a:spcBef>
                <a:spcPts val="0"/>
              </a:spcBef>
              <a:spcAft>
                <a:spcPts val="4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 no tiene ningún uso más para Saúl, puesto que Dios lo ha rechazado como rey, y en cualquier caso ahora hay un nuevo rey que ha recibido el Espíritu Santo.</a:t>
            </a:r>
          </a:p>
          <a:p>
            <a:pPr algn="just">
              <a:lnSpc>
                <a:spcPct val="89000"/>
              </a:lnSpc>
              <a:spcBef>
                <a:spcPts val="0"/>
              </a:spcBef>
              <a:spcAft>
                <a:spcPts val="4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Saúl perdió el reino, perdió a Dios, perdió a Samuel, y ahora también perdió el Espíritu Santo. </a:t>
            </a:r>
          </a:p>
          <a:p>
            <a:pPr algn="just">
              <a:lnSpc>
                <a:spcPct val="89000"/>
              </a:lnSpc>
              <a:spcBef>
                <a:spcPts val="0"/>
              </a:spcBef>
              <a:spcAft>
                <a:spcPts val="4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 esto porque Saúl "rechazó la palabra de Dios" (15:23).</a:t>
            </a:r>
          </a:p>
          <a:p>
            <a:pPr algn="just">
              <a:lnSpc>
                <a:spcPct val="89000"/>
              </a:lnSpc>
              <a:spcBef>
                <a:spcPts val="0"/>
              </a:spcBef>
              <a:spcAft>
                <a:spcPts val="4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 ahora sucede algo mucho peor, y ¡muy curioso!</a:t>
            </a:r>
          </a:p>
        </p:txBody>
      </p:sp>
      <p:sp>
        <p:nvSpPr>
          <p:cNvPr id="5" name="Verse ID - Rectangle 9">
            <a:extLst>
              <a:ext uri="{FF2B5EF4-FFF2-40B4-BE49-F238E27FC236}">
                <a16:creationId xmlns:a16="http://schemas.microsoft.com/office/drawing/2014/main" id="{44B1F6DE-6311-AE64-D3BE-6B45C03C2D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3586587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1 Samuel 16:14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(NVI)</a:t>
            </a:r>
          </a:p>
        </p:txBody>
      </p:sp>
    </p:spTree>
    <p:extLst>
      <p:ext uri="{BB962C8B-B14F-4D97-AF65-F5344CB8AC3E}">
        <p14:creationId xmlns:p14="http://schemas.microsoft.com/office/powerpoint/2010/main" val="1890349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265C84-A633-A277-5EA9-B724E545A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se, normal -  yellow frame - Rectangle 7">
            <a:extLst>
              <a:ext uri="{FF2B5EF4-FFF2-40B4-BE49-F238E27FC236}">
                <a16:creationId xmlns:a16="http://schemas.microsoft.com/office/drawing/2014/main" id="{6B1097B1-074C-8CE6-B0F0-974C55512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10945216" cy="1296000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</a:t>
            </a:r>
            <a:r>
              <a:rPr kumimoji="0" lang="es-ES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 El Espíritu del Señor se apartó de Saúl.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… y en su lugar el Señor envió un espíritu maligno para que lo atormentara.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endParaRPr kumimoji="0" lang="es-ES" sz="2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Para 1 - Rectangle 35">
            <a:extLst>
              <a:ext uri="{FF2B5EF4-FFF2-40B4-BE49-F238E27FC236}">
                <a16:creationId xmlns:a16="http://schemas.microsoft.com/office/drawing/2014/main" id="{304B0023-50BD-CE6C-FAB2-23B0481E20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492896"/>
            <a:ext cx="10945216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¡Otra escritura que es bastante difícil de comprender a primera vista! </a:t>
            </a:r>
          </a:p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que causa graves problemas para muchas personas:</a:t>
            </a:r>
          </a:p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¿Cómo puede algo maligno venir de Dios?</a:t>
            </a:r>
          </a:p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¿Cómo puede el Dios del amor y misericordia, enviar algo para </a:t>
            </a:r>
            <a:r>
              <a:rPr lang="es-ES" sz="3100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atormentar</a:t>
            </a: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una persona?</a:t>
            </a:r>
          </a:p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¡Esto no encaja en absoluto con el carácter de Dios!</a:t>
            </a:r>
          </a:p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mejor dicho: no encaja con la </a:t>
            </a:r>
            <a:r>
              <a:rPr lang="es-ES" sz="3100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visión incorrecta</a:t>
            </a: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del carácter de Dios, que muchas personas tienen.</a:t>
            </a:r>
          </a:p>
        </p:txBody>
      </p:sp>
      <p:sp>
        <p:nvSpPr>
          <p:cNvPr id="5" name="Verse ID - Rectangle 9">
            <a:extLst>
              <a:ext uri="{FF2B5EF4-FFF2-40B4-BE49-F238E27FC236}">
                <a16:creationId xmlns:a16="http://schemas.microsoft.com/office/drawing/2014/main" id="{FE7C401C-12FD-C43F-4F22-30B51FDE7E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3586587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1 Samuel 16:14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(NVI)</a:t>
            </a:r>
          </a:p>
        </p:txBody>
      </p:sp>
    </p:spTree>
    <p:extLst>
      <p:ext uri="{BB962C8B-B14F-4D97-AF65-F5344CB8AC3E}">
        <p14:creationId xmlns:p14="http://schemas.microsoft.com/office/powerpoint/2010/main" val="187916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4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4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4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4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4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FD273C-F32A-BE28-E0A9-88ED111A8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se, normal -  yellow frame - Rectangle 7">
            <a:extLst>
              <a:ext uri="{FF2B5EF4-FFF2-40B4-BE49-F238E27FC236}">
                <a16:creationId xmlns:a16="http://schemas.microsoft.com/office/drawing/2014/main" id="{C81D0734-2B70-45B9-2437-BF7535987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10945216" cy="1296000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</a:t>
            </a:r>
            <a:r>
              <a:rPr kumimoji="0" lang="es-ES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 El Espíritu del Señor se apartó de Saúl.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… y en su lugar el Señor envió un espíritu maligno para que lo atormentara.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endParaRPr kumimoji="0" lang="es-ES" sz="2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Para 1 - Rectangle 35">
            <a:extLst>
              <a:ext uri="{FF2B5EF4-FFF2-40B4-BE49-F238E27FC236}">
                <a16:creationId xmlns:a16="http://schemas.microsoft.com/office/drawing/2014/main" id="{9028F1F6-7652-E1F9-4399-198C0AD3C8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492896"/>
            <a:ext cx="1094521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9000"/>
              </a:lnSpc>
              <a:spcBef>
                <a:spcPts val="0"/>
              </a:spcBef>
              <a:spcAft>
                <a:spcPts val="4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Primero: Dios es soberano sobre todo el universo: Todo le obedece. Incluso los espíritus malignos.</a:t>
            </a:r>
          </a:p>
        </p:txBody>
      </p:sp>
      <p:sp>
        <p:nvSpPr>
          <p:cNvPr id="5" name="Verse ID - Rectangle 9">
            <a:extLst>
              <a:ext uri="{FF2B5EF4-FFF2-40B4-BE49-F238E27FC236}">
                <a16:creationId xmlns:a16="http://schemas.microsoft.com/office/drawing/2014/main" id="{1FE014FA-B95F-754F-F832-1B511E4C7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3586587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1 Samuel 16:14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(NVI)</a:t>
            </a:r>
          </a:p>
        </p:txBody>
      </p:sp>
      <p:sp>
        <p:nvSpPr>
          <p:cNvPr id="3" name="Verse, normal -  yellow frame - Rectangle 7">
            <a:extLst>
              <a:ext uri="{FF2B5EF4-FFF2-40B4-BE49-F238E27FC236}">
                <a16:creationId xmlns:a16="http://schemas.microsoft.com/office/drawing/2014/main" id="{1237B5D7-D0A1-342A-130E-21E1BFE339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3573016"/>
            <a:ext cx="10945216" cy="2736304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90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None/>
            </a:pPr>
            <a:r>
              <a:rPr kumimoji="0" lang="es-ES_tradnl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 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"¡Cállate!", lo reprendió Jesús. "¡Sal de ese hombre!“. Entonces el espíritu maligno sacudió al hombre violentamente y salió de él dando un alarido. </a:t>
            </a:r>
          </a:p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Todos quedaron tan asustados que se preguntaban unos a otros: "¿Qué es esto? ¡Una enseñanza nueva, pues lo hace con autoridad! Da órdenes incluso a los espíritus malignos y le obedecen"</a:t>
            </a:r>
          </a:p>
        </p:txBody>
      </p:sp>
      <p:sp>
        <p:nvSpPr>
          <p:cNvPr id="6" name="Verse ID - Rectangle 9">
            <a:extLst>
              <a:ext uri="{FF2B5EF4-FFF2-40B4-BE49-F238E27FC236}">
                <a16:creationId xmlns:a16="http://schemas.microsoft.com/office/drawing/2014/main" id="{AE20B8B2-AA23-1ACF-98F4-1E4B114B2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3573016"/>
            <a:ext cx="3560938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Marcos 1:25-27</a:t>
            </a:r>
            <a:r>
              <a:rPr lang="es-ES_tradnl" sz="2000" b="1" noProof="0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(NVI)</a:t>
            </a:r>
          </a:p>
        </p:txBody>
      </p:sp>
    </p:spTree>
    <p:extLst>
      <p:ext uri="{BB962C8B-B14F-4D97-AF65-F5344CB8AC3E}">
        <p14:creationId xmlns:p14="http://schemas.microsoft.com/office/powerpoint/2010/main" val="38303582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4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uiExpand="1" build="p" animBg="1" autoUpdateAnimBg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A9F7C0-A92C-E5D8-39C5-52CB3E368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se, normal -  yellow frame - Rectangle 7">
            <a:extLst>
              <a:ext uri="{FF2B5EF4-FFF2-40B4-BE49-F238E27FC236}">
                <a16:creationId xmlns:a16="http://schemas.microsoft.com/office/drawing/2014/main" id="{82C250CE-E442-7CCC-53C6-5167DF038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10945216" cy="1296000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</a:t>
            </a:r>
            <a:r>
              <a:rPr kumimoji="0" lang="es-ES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 El Espíritu del Señor se apartó de Saúl.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… y en su lugar el Señor envió un espíritu maligno para que lo atormentara.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endParaRPr kumimoji="0" lang="es-ES" sz="2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Para 1 - Rectangle 35">
            <a:extLst>
              <a:ext uri="{FF2B5EF4-FFF2-40B4-BE49-F238E27FC236}">
                <a16:creationId xmlns:a16="http://schemas.microsoft.com/office/drawing/2014/main" id="{67285704-A86F-5922-2087-615C85E02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492896"/>
            <a:ext cx="1094521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9000"/>
              </a:lnSpc>
              <a:spcBef>
                <a:spcPts val="0"/>
              </a:spcBef>
              <a:spcAft>
                <a:spcPts val="4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Primero: Dios es soberano sobre todo el universo: Todo le obedece. Incluso los espíritus malignos.</a:t>
            </a:r>
          </a:p>
        </p:txBody>
      </p:sp>
      <p:sp>
        <p:nvSpPr>
          <p:cNvPr id="5" name="Verse ID - Rectangle 9">
            <a:extLst>
              <a:ext uri="{FF2B5EF4-FFF2-40B4-BE49-F238E27FC236}">
                <a16:creationId xmlns:a16="http://schemas.microsoft.com/office/drawing/2014/main" id="{9B103873-1F5B-3227-7A6B-FC10A3C2E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3586587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1 Samuel 16:14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(NVI)</a:t>
            </a:r>
          </a:p>
        </p:txBody>
      </p:sp>
      <p:sp>
        <p:nvSpPr>
          <p:cNvPr id="2" name="Para 1 - Rectangle 35">
            <a:extLst>
              <a:ext uri="{FF2B5EF4-FFF2-40B4-BE49-F238E27FC236}">
                <a16:creationId xmlns:a16="http://schemas.microsoft.com/office/drawing/2014/main" id="{D417687C-6E52-8EC5-0EFC-11B3C911C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3356992"/>
            <a:ext cx="10945216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 es solo un ejemplo; hay muchos.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Así que, si Dios ordena a un espíritu maligno ("demonio") que atormente a alguien, eso es exactamente lo que hará.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Algunos malinterpretan esto, pensando que el espíritu maligno salió </a:t>
            </a:r>
            <a:r>
              <a:rPr lang="es-ES" sz="3100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Dios; era </a:t>
            </a:r>
            <a:r>
              <a:rPr lang="es-ES" sz="3100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parte</a:t>
            </a: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Él y se “desprendió” de alguna forma para ir a Saúl. Pero no es así. 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Dios solo </a:t>
            </a:r>
            <a:r>
              <a:rPr lang="es-ES" sz="3100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ordenó</a:t>
            </a: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 espíritu, y este obedeció.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23C5C8-406D-2A5D-4C6D-BF5CE12CE65C}"/>
              </a:ext>
            </a:extLst>
          </p:cNvPr>
          <p:cNvSpPr txBox="1"/>
          <p:nvPr/>
        </p:nvSpPr>
        <p:spPr>
          <a:xfrm>
            <a:off x="3575720" y="1546059"/>
            <a:ext cx="6097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S" sz="28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el</a:t>
            </a:r>
            <a:r>
              <a:rPr kumimoji="0" lang="es-ES" sz="22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 </a:t>
            </a:r>
            <a:r>
              <a:rPr kumimoji="0" lang="es-ES" sz="28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Señor</a:t>
            </a:r>
            <a:r>
              <a:rPr kumimoji="0" lang="es-ES" sz="23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s-ES" sz="22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s-ES" sz="2800" b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envió</a:t>
            </a:r>
            <a:r>
              <a:rPr kumimoji="0" lang="es-ES" sz="23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s-ES" sz="22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s-ES" sz="28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un</a:t>
            </a:r>
            <a:r>
              <a:rPr kumimoji="0" lang="es-ES" sz="23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 </a:t>
            </a:r>
            <a:r>
              <a:rPr kumimoji="0" lang="es-ES" sz="28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espíritu</a:t>
            </a:r>
            <a:r>
              <a:rPr kumimoji="0" lang="es-ES" sz="23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s-ES" sz="22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s-ES" sz="28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maligno</a:t>
            </a:r>
            <a:endParaRPr lang="es-ES_tradnl" u="sng" dirty="0">
              <a:solidFill>
                <a:srgbClr val="59FF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877557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D3D033-FF0A-7441-EEEE-0261E814C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se, normal -  yellow frame - Rectangle 7">
            <a:extLst>
              <a:ext uri="{FF2B5EF4-FFF2-40B4-BE49-F238E27FC236}">
                <a16:creationId xmlns:a16="http://schemas.microsoft.com/office/drawing/2014/main" id="{96ACF2D2-0C52-6AA5-5BF9-A8ECCD21A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10945216" cy="1296000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</a:t>
            </a:r>
            <a:r>
              <a:rPr kumimoji="0" lang="es-ES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 El Espíritu del Señor se apartó de Saúl.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… y en su lugar el Señor envió un espíritu maligno para que lo atormentara.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endParaRPr kumimoji="0" lang="es-ES" sz="2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" name="Verse ID - Rectangle 9">
            <a:extLst>
              <a:ext uri="{FF2B5EF4-FFF2-40B4-BE49-F238E27FC236}">
                <a16:creationId xmlns:a16="http://schemas.microsoft.com/office/drawing/2014/main" id="{A4727FC2-A3F5-6658-FF67-AE4E9EE15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3586587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1 Samuel 16:14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(NVI)</a:t>
            </a:r>
          </a:p>
        </p:txBody>
      </p:sp>
      <p:sp>
        <p:nvSpPr>
          <p:cNvPr id="11" name="el señor envio">
            <a:extLst>
              <a:ext uri="{FF2B5EF4-FFF2-40B4-BE49-F238E27FC236}">
                <a16:creationId xmlns:a16="http://schemas.microsoft.com/office/drawing/2014/main" id="{F668AA99-9B82-1CB9-A961-31B80699A7B2}"/>
              </a:ext>
            </a:extLst>
          </p:cNvPr>
          <p:cNvSpPr txBox="1"/>
          <p:nvPr/>
        </p:nvSpPr>
        <p:spPr>
          <a:xfrm>
            <a:off x="3575720" y="1546059"/>
            <a:ext cx="6097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S" sz="28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el</a:t>
            </a:r>
            <a:r>
              <a:rPr kumimoji="0" lang="es-ES" sz="22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 </a:t>
            </a:r>
            <a:r>
              <a:rPr kumimoji="0" lang="es-ES" sz="28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Señor</a:t>
            </a:r>
            <a:r>
              <a:rPr kumimoji="0" lang="es-ES" sz="23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s-ES" sz="22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s-ES" sz="2800" b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envió</a:t>
            </a:r>
            <a:r>
              <a:rPr kumimoji="0" lang="es-ES" sz="23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s-ES" sz="22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s-ES" sz="28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un</a:t>
            </a:r>
            <a:r>
              <a:rPr kumimoji="0" lang="es-ES" sz="23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 </a:t>
            </a:r>
            <a:r>
              <a:rPr kumimoji="0" lang="es-ES" sz="28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espíritu</a:t>
            </a:r>
            <a:r>
              <a:rPr kumimoji="0" lang="es-ES" sz="23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s-ES" sz="22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s-ES" sz="28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maligno</a:t>
            </a:r>
            <a:endParaRPr lang="es-ES_tradnl" u="sng" dirty="0">
              <a:solidFill>
                <a:srgbClr val="59FF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Verse, normal -  yellow frame - Rectangle 7">
            <a:extLst>
              <a:ext uri="{FF2B5EF4-FFF2-40B4-BE49-F238E27FC236}">
                <a16:creationId xmlns:a16="http://schemas.microsoft.com/office/drawing/2014/main" id="{5F4E3011-1874-08D8-2990-EDFE2114F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5718808"/>
            <a:ext cx="10945215" cy="617337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  <a:effectLst>
            <a:outerShdw blurRad="63500" dist="50800" dir="3300000" algn="tl" rotWithShape="0">
              <a:schemeClr val="tx1">
                <a:alpha val="70000"/>
              </a:schemeClr>
            </a:outerShdw>
          </a:effectLst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_tradnl" sz="30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</a:t>
            </a:r>
            <a:r>
              <a:rPr lang="es-ES" sz="3000" dirty="0">
                <a:solidFill>
                  <a:srgbClr val="EFF9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Porque la paga del pecado es muerte</a:t>
            </a:r>
            <a:r>
              <a:rPr kumimoji="0" lang="es-ES" sz="3000" dirty="0">
                <a:solidFill>
                  <a:schemeClr val="bg1"/>
                </a:solidFill>
                <a:latin typeface="Arial" panose="020B0604020202020204" pitchFamily="34" charset="0"/>
              </a:rPr>
              <a:t>. </a:t>
            </a:r>
            <a:endParaRPr kumimoji="0" lang="es-ES_tradnl" sz="3000" noProof="0" dirty="0">
              <a:solidFill>
                <a:schemeClr val="bg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Verse ID - Rectangle 9">
            <a:extLst>
              <a:ext uri="{FF2B5EF4-FFF2-40B4-BE49-F238E27FC236}">
                <a16:creationId xmlns:a16="http://schemas.microsoft.com/office/drawing/2014/main" id="{D3543194-DEB3-83B1-0E3A-86D54B404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5714006"/>
            <a:ext cx="3653913" cy="53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3000" b="1" dirty="0">
                <a:solidFill>
                  <a:srgbClr val="FFFF66"/>
                </a:solidFill>
                <a:effectLst>
                  <a:outerShdw blurRad="508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Romanos 6:23</a:t>
            </a:r>
            <a:r>
              <a:rPr lang="es-ES_tradnl" sz="3000" b="1" noProof="0" dirty="0">
                <a:solidFill>
                  <a:srgbClr val="FFFF66"/>
                </a:solidFill>
                <a:effectLst>
                  <a:outerShdw blurRad="508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s-ES_tradnl" sz="2100" b="1" noProof="0" dirty="0">
                <a:solidFill>
                  <a:srgbClr val="FFFF66"/>
                </a:solidFill>
                <a:effectLst>
                  <a:outerShdw blurRad="508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(N</a:t>
            </a:r>
            <a:r>
              <a:rPr lang="es-ES_tradnl" sz="2100" b="1" dirty="0">
                <a:solidFill>
                  <a:srgbClr val="FFFF66"/>
                </a:solidFill>
                <a:effectLst>
                  <a:outerShdw blurRad="508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es-ES_tradnl" sz="2100" b="1" noProof="0" dirty="0">
                <a:solidFill>
                  <a:srgbClr val="FFFF66"/>
                </a:solidFill>
                <a:effectLst>
                  <a:outerShdw blurRad="508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V)</a:t>
            </a:r>
          </a:p>
        </p:txBody>
      </p:sp>
      <p:sp>
        <p:nvSpPr>
          <p:cNvPr id="8" name="para que lo artometara">
            <a:extLst>
              <a:ext uri="{FF2B5EF4-FFF2-40B4-BE49-F238E27FC236}">
                <a16:creationId xmlns:a16="http://schemas.microsoft.com/office/drawing/2014/main" id="{D44FCFA6-AAB5-3808-B7BB-F525316A5334}"/>
              </a:ext>
            </a:extLst>
          </p:cNvPr>
          <p:cNvSpPr txBox="1"/>
          <p:nvPr/>
        </p:nvSpPr>
        <p:spPr>
          <a:xfrm>
            <a:off x="569417" y="1623936"/>
            <a:ext cx="10945216" cy="826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300"/>
              </a:spcAft>
            </a:pPr>
            <a:r>
              <a:rPr kumimoji="0" lang="es-ES" sz="2800" b="0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                              </a:t>
            </a:r>
            <a:r>
              <a:rPr kumimoji="0" lang="es-ES" sz="2800" b="0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                                                         </a:t>
            </a:r>
            <a:r>
              <a:rPr kumimoji="0" lang="es-ES" sz="2800" b="0" strike="noStrike" kern="1200" cap="none" spc="0" normalizeH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s-ES" sz="28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para</a:t>
            </a:r>
            <a:r>
              <a:rPr kumimoji="0" lang="es-ES" sz="22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 </a:t>
            </a:r>
            <a:r>
              <a:rPr lang="es-ES" sz="2800" u="sng" dirty="0"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latin typeface="Arial" panose="020B0604020202020204" pitchFamily="34" charset="0"/>
              </a:rPr>
              <a:t>que</a:t>
            </a:r>
            <a:r>
              <a:rPr kumimoji="0" lang="es-ES" sz="23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s-ES" sz="22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s-ES" sz="28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lo</a:t>
            </a:r>
          </a:p>
          <a:p>
            <a:pPr>
              <a:lnSpc>
                <a:spcPct val="80000"/>
              </a:lnSpc>
              <a:spcAft>
                <a:spcPts val="300"/>
              </a:spcAft>
            </a:pPr>
            <a:r>
              <a:rPr kumimoji="0" lang="es-ES" sz="1500" b="0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s-ES" sz="1600" b="0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s-ES" sz="28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atormentara</a:t>
            </a:r>
            <a:endParaRPr lang="es-ES_tradnl" u="sng" dirty="0">
              <a:solidFill>
                <a:srgbClr val="59FF0F"/>
              </a:solidFill>
              <a:effectLst>
                <a:outerShdw blurRad="50800" dist="50800" dir="2700000" algn="tl">
                  <a:srgbClr val="000000">
                    <a:alpha val="80000"/>
                  </a:srgbClr>
                </a:outerShdw>
              </a:effectLst>
            </a:endParaRPr>
          </a:p>
        </p:txBody>
      </p:sp>
      <p:sp>
        <p:nvSpPr>
          <p:cNvPr id="9" name="Para 1 - Rectangle 35">
            <a:extLst>
              <a:ext uri="{FF2B5EF4-FFF2-40B4-BE49-F238E27FC236}">
                <a16:creationId xmlns:a16="http://schemas.microsoft.com/office/drawing/2014/main" id="{65F3F96B-741B-42EE-9A49-0E282E286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492896"/>
            <a:ext cx="10945216" cy="53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9000"/>
              </a:lnSpc>
              <a:spcBef>
                <a:spcPts val="0"/>
              </a:spcBef>
              <a:spcAft>
                <a:spcPts val="4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Pero… mandó el espíritu… ¿para “atormentarlo”?</a:t>
            </a:r>
          </a:p>
        </p:txBody>
      </p:sp>
      <p:sp>
        <p:nvSpPr>
          <p:cNvPr id="10" name="Para 1 - Rectangle 35">
            <a:extLst>
              <a:ext uri="{FF2B5EF4-FFF2-40B4-BE49-F238E27FC236}">
                <a16:creationId xmlns:a16="http://schemas.microsoft.com/office/drawing/2014/main" id="{CBAA5483-38FF-0E06-0B31-1BF432FE1D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931233"/>
            <a:ext cx="10945216" cy="258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9000"/>
              </a:lnSpc>
              <a:spcBef>
                <a:spcPts val="0"/>
              </a:spcBef>
              <a:spcAft>
                <a:spcPts val="4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¿Cómo puede un Dios de amor, compasivo, perdonador, y misericordioso, atormentar a alguien?</a:t>
            </a:r>
          </a:p>
          <a:p>
            <a:pPr algn="just">
              <a:lnSpc>
                <a:spcPct val="89000"/>
              </a:lnSpc>
              <a:spcBef>
                <a:spcPts val="0"/>
              </a:spcBef>
              <a:spcAft>
                <a:spcPts val="4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vimos la semana pasada: Dios es todo eso, sí, absolutamente, … pero también es un Dios de justicia, que no puede tolerar el pecado, y ya ha pronunciado el juicio final por el pecado:</a:t>
            </a:r>
          </a:p>
          <a:p>
            <a:pPr algn="just">
              <a:lnSpc>
                <a:spcPct val="89000"/>
              </a:lnSpc>
              <a:spcBef>
                <a:spcPts val="0"/>
              </a:spcBef>
              <a:spcAft>
                <a:spcPts val="400"/>
              </a:spcAft>
            </a:pPr>
            <a:endParaRPr lang="es-ES" sz="3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170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uiExpand="1" build="p" animBg="1"/>
      <p:bldP spid="6" grpId="0"/>
      <p:bldP spid="9" grpId="0"/>
      <p:bldP spid="10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47D77A-A231-3E56-707A-06FD7531D0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Verse, normal -  yellow frame - Rectangle 7">
            <a:extLst>
              <a:ext uri="{FF2B5EF4-FFF2-40B4-BE49-F238E27FC236}">
                <a16:creationId xmlns:a16="http://schemas.microsoft.com/office/drawing/2014/main" id="{8ACD076A-B454-554B-9F4B-DA8C2566CB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5718808"/>
            <a:ext cx="10945215" cy="617337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  <a:effectLst>
            <a:outerShdw blurRad="63500" dist="50800" dir="3300000" algn="tl" rotWithShape="0">
              <a:schemeClr val="tx1">
                <a:alpha val="70000"/>
              </a:schemeClr>
            </a:outerShdw>
          </a:effectLst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_tradnl" sz="30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</a:t>
            </a:r>
            <a:r>
              <a:rPr lang="es-ES" sz="3000" dirty="0">
                <a:solidFill>
                  <a:srgbClr val="EFF9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Porque la paga del pecado es muerte</a:t>
            </a:r>
            <a:r>
              <a:rPr kumimoji="0" lang="es-ES" sz="3000" dirty="0">
                <a:solidFill>
                  <a:schemeClr val="bg1"/>
                </a:solidFill>
                <a:latin typeface="Arial" panose="020B0604020202020204" pitchFamily="34" charset="0"/>
              </a:rPr>
              <a:t>. </a:t>
            </a:r>
            <a:endParaRPr kumimoji="0" lang="es-ES_tradnl" sz="3000" noProof="0" dirty="0">
              <a:solidFill>
                <a:schemeClr val="bg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Verse ID - Rectangle 9">
            <a:extLst>
              <a:ext uri="{FF2B5EF4-FFF2-40B4-BE49-F238E27FC236}">
                <a16:creationId xmlns:a16="http://schemas.microsoft.com/office/drawing/2014/main" id="{7CDDB573-E9F8-E60C-6551-E91A9D147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5714006"/>
            <a:ext cx="3653913" cy="53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3000" b="1" dirty="0">
                <a:solidFill>
                  <a:srgbClr val="FFFF66"/>
                </a:solidFill>
                <a:effectLst>
                  <a:outerShdw blurRad="508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Romanos 6:23</a:t>
            </a:r>
            <a:r>
              <a:rPr lang="es-ES_tradnl" sz="3000" b="1" noProof="0" dirty="0">
                <a:solidFill>
                  <a:srgbClr val="FFFF66"/>
                </a:solidFill>
                <a:effectLst>
                  <a:outerShdw blurRad="508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s-ES_tradnl" sz="2100" b="1" noProof="0" dirty="0">
                <a:solidFill>
                  <a:srgbClr val="FFFF66"/>
                </a:solidFill>
                <a:effectLst>
                  <a:outerShdw blurRad="508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(N</a:t>
            </a:r>
            <a:r>
              <a:rPr lang="es-ES_tradnl" sz="2100" b="1" dirty="0">
                <a:solidFill>
                  <a:srgbClr val="FFFF66"/>
                </a:solidFill>
                <a:effectLst>
                  <a:outerShdw blurRad="508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es-ES_tradnl" sz="2100" b="1" noProof="0" dirty="0">
                <a:solidFill>
                  <a:srgbClr val="FFFF66"/>
                </a:solidFill>
                <a:effectLst>
                  <a:outerShdw blurRad="508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V)</a:t>
            </a:r>
          </a:p>
        </p:txBody>
      </p:sp>
      <p:sp>
        <p:nvSpPr>
          <p:cNvPr id="7" name="Verse, normal -  yellow frame - Rectangle 7">
            <a:extLst>
              <a:ext uri="{FF2B5EF4-FFF2-40B4-BE49-F238E27FC236}">
                <a16:creationId xmlns:a16="http://schemas.microsoft.com/office/drawing/2014/main" id="{D4F25D34-87ED-D9CA-995E-0A059A425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10945216" cy="1296000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</a:t>
            </a:r>
            <a:r>
              <a:rPr kumimoji="0" lang="es-ES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 El Espíritu del Señor se apartó de Saúl.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… y en su lugar el Señor envió un espíritu maligno para que lo atormentara.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endParaRPr kumimoji="0" lang="es-ES" sz="2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" name="Verse ID - Rectangle 9">
            <a:extLst>
              <a:ext uri="{FF2B5EF4-FFF2-40B4-BE49-F238E27FC236}">
                <a16:creationId xmlns:a16="http://schemas.microsoft.com/office/drawing/2014/main" id="{92F39D8C-4341-AC5F-3EF3-89A9D6AA5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3586587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1 Samuel 16:14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(NVI)</a:t>
            </a:r>
          </a:p>
        </p:txBody>
      </p:sp>
      <p:sp>
        <p:nvSpPr>
          <p:cNvPr id="10" name="Para 1 - Rectangle 35">
            <a:extLst>
              <a:ext uri="{FF2B5EF4-FFF2-40B4-BE49-F238E27FC236}">
                <a16:creationId xmlns:a16="http://schemas.microsoft.com/office/drawing/2014/main" id="{F9656B4D-2FE4-3DD0-B5DD-C17E06DBE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852936"/>
            <a:ext cx="10945216" cy="2667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9000"/>
              </a:lnSpc>
              <a:spcBef>
                <a:spcPts val="0"/>
              </a:spcBef>
              <a:spcAft>
                <a:spcPts val="4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 no se trata solo de la muerte física del cuerpo. Eso no tiene sentido: es el </a:t>
            </a:r>
            <a:r>
              <a:rPr lang="es-ES" sz="3100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</a:t>
            </a: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que peca, no el cuerpo. </a:t>
            </a:r>
          </a:p>
          <a:p>
            <a:pPr algn="just">
              <a:lnSpc>
                <a:spcPct val="89000"/>
              </a:lnSpc>
              <a:spcBef>
                <a:spcPts val="0"/>
              </a:spcBef>
              <a:spcAft>
                <a:spcPts val="4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Así que esta muerte debe ser otra, no solo la muerte del cuerpo. Dios se refiere a ella como “la muerte segunda”...</a:t>
            </a:r>
          </a:p>
        </p:txBody>
      </p:sp>
      <p:sp>
        <p:nvSpPr>
          <p:cNvPr id="4" name="para que lo artometara">
            <a:extLst>
              <a:ext uri="{FF2B5EF4-FFF2-40B4-BE49-F238E27FC236}">
                <a16:creationId xmlns:a16="http://schemas.microsoft.com/office/drawing/2014/main" id="{31923C6F-96EC-F047-6783-CE48BFF560DC}"/>
              </a:ext>
            </a:extLst>
          </p:cNvPr>
          <p:cNvSpPr txBox="1"/>
          <p:nvPr/>
        </p:nvSpPr>
        <p:spPr>
          <a:xfrm>
            <a:off x="569417" y="1623936"/>
            <a:ext cx="10945216" cy="826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300"/>
              </a:spcAft>
            </a:pPr>
            <a:r>
              <a:rPr kumimoji="0" lang="es-ES" sz="2800" b="0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                              </a:t>
            </a:r>
            <a:r>
              <a:rPr kumimoji="0" lang="es-ES" sz="2800" b="0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                                                         </a:t>
            </a:r>
            <a:r>
              <a:rPr kumimoji="0" lang="es-ES" sz="2800" b="0" strike="noStrike" kern="1200" cap="none" spc="0" normalizeH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s-ES" sz="28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para</a:t>
            </a:r>
            <a:r>
              <a:rPr kumimoji="0" lang="es-ES" sz="22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 </a:t>
            </a:r>
            <a:r>
              <a:rPr lang="es-ES" sz="2800" u="sng" dirty="0"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latin typeface="Arial" panose="020B0604020202020204" pitchFamily="34" charset="0"/>
              </a:rPr>
              <a:t>que</a:t>
            </a:r>
            <a:r>
              <a:rPr kumimoji="0" lang="es-ES" sz="23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s-ES" sz="22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s-ES" sz="28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lo</a:t>
            </a:r>
          </a:p>
          <a:p>
            <a:pPr>
              <a:lnSpc>
                <a:spcPct val="80000"/>
              </a:lnSpc>
              <a:spcAft>
                <a:spcPts val="300"/>
              </a:spcAft>
            </a:pPr>
            <a:r>
              <a:rPr kumimoji="0" lang="es-ES" sz="1500" b="0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s-ES" sz="1600" b="0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s-ES" sz="28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atormentara</a:t>
            </a:r>
            <a:endParaRPr lang="es-ES_tradnl" u="sng" dirty="0">
              <a:solidFill>
                <a:srgbClr val="59FF0F"/>
              </a:solidFill>
              <a:effectLst>
                <a:outerShdw blurRad="50800" dist="50800" dir="2700000" algn="tl">
                  <a:srgbClr val="000000">
                    <a:alpha val="80000"/>
                  </a:srgbClr>
                </a:outerShdw>
              </a:effectLst>
            </a:endParaRPr>
          </a:p>
        </p:txBody>
      </p:sp>
      <p:sp>
        <p:nvSpPr>
          <p:cNvPr id="21" name="Verse, normal -  yellow frame - Rectangle 7">
            <a:extLst>
              <a:ext uri="{FF2B5EF4-FFF2-40B4-BE49-F238E27FC236}">
                <a16:creationId xmlns:a16="http://schemas.microsoft.com/office/drawing/2014/main" id="{9CA5C239-0445-1517-16E2-0642DFF72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383" y="4846935"/>
            <a:ext cx="10699209" cy="1368152"/>
          </a:xfrm>
          <a:prstGeom prst="rect">
            <a:avLst/>
          </a:prstGeom>
          <a:solidFill>
            <a:srgbClr val="B72F05"/>
          </a:solidFill>
          <a:ln w="63500">
            <a:solidFill>
              <a:srgbClr val="FF2F9C"/>
            </a:solidFill>
            <a:miter lim="800000"/>
            <a:headEnd/>
            <a:tailEnd/>
          </a:ln>
          <a:effectLst>
            <a:outerShdw blurRad="63500" dist="50800" dir="3300000" algn="tl" rotWithShape="0">
              <a:schemeClr val="tx1">
                <a:alpha val="70000"/>
              </a:schemeClr>
            </a:outerShdw>
          </a:effectLst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lang="es-ES" sz="1900" dirty="0">
                <a:solidFill>
                  <a:srgbClr val="FFFF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(14)</a:t>
            </a:r>
            <a:r>
              <a:rPr lang="es-ES" sz="3000" dirty="0">
                <a:solidFill>
                  <a:srgbClr val="EFF9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3000" u="sng" dirty="0">
                <a:solidFill>
                  <a:srgbClr val="59FF0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Este lago de fuego es la muerte segunda</a:t>
            </a:r>
            <a:r>
              <a:rPr lang="es-ES" sz="3000" dirty="0">
                <a:solidFill>
                  <a:srgbClr val="EFF9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lang="es-ES" sz="3000" dirty="0">
                <a:solidFill>
                  <a:srgbClr val="EFF9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Aquel cuyo nombre no estaba escrito en el libro de la vida era arrojado al lago de fuego.</a:t>
            </a:r>
            <a:endParaRPr kumimoji="0" lang="es-ES_tradnl" sz="3000" noProof="0" dirty="0">
              <a:solidFill>
                <a:schemeClr val="bg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Verse, normal -  yellow frame - Rectangle 7">
            <a:extLst>
              <a:ext uri="{FF2B5EF4-FFF2-40B4-BE49-F238E27FC236}">
                <a16:creationId xmlns:a16="http://schemas.microsoft.com/office/drawing/2014/main" id="{9220266A-F78F-9C78-1A2B-D34900F56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383" y="864096"/>
            <a:ext cx="10699209" cy="5373216"/>
          </a:xfrm>
          <a:prstGeom prst="rect">
            <a:avLst/>
          </a:prstGeom>
          <a:solidFill>
            <a:srgbClr val="B72F05"/>
          </a:solidFill>
          <a:ln w="63500">
            <a:solidFill>
              <a:srgbClr val="FF2F9C"/>
            </a:solidFill>
            <a:miter lim="800000"/>
            <a:headEnd/>
            <a:tailEnd/>
          </a:ln>
          <a:effectLst>
            <a:outerShdw blurRad="63500" dist="50800" dir="3300000" algn="tl" rotWithShape="0">
              <a:schemeClr val="tx1">
                <a:alpha val="70000"/>
              </a:schemeClr>
            </a:outerShdw>
          </a:effectLst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kumimoji="0" lang="es-ES_tradnl" sz="30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           </a:t>
            </a:r>
            <a:r>
              <a:rPr lang="es-ES" sz="3000" dirty="0">
                <a:solidFill>
                  <a:srgbClr val="EFF9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El diablo, que los había engañado, será arrojado al lago de fuego y azufre, donde están también la bestia y el falso profeta. Allí serán atormentados día y noche por los siglos de los siglos.</a:t>
            </a:r>
          </a:p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lang="es-ES" sz="3000" dirty="0">
                <a:solidFill>
                  <a:srgbClr val="EFF9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Luego vi un gran trono blanco y a alguien que estaba sentado en él. …Vi también a los muertos, grandes y pequeños, de pie delante del trono. Se abrieron unos libros y luego otro que es el libro de la vida. Los muertos fueron juzgados según lo que habían hecho, conforme a lo que estaba escrito en los libros. ...</a:t>
            </a:r>
          </a:p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lang="es-ES" sz="1900" dirty="0">
                <a:solidFill>
                  <a:srgbClr val="FFFF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(14)</a:t>
            </a:r>
            <a:r>
              <a:rPr lang="es-ES" sz="3000" dirty="0">
                <a:solidFill>
                  <a:srgbClr val="EFF9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Este lago de fuego es la muerte segunda. </a:t>
            </a:r>
          </a:p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lang="es-ES" sz="3000" dirty="0">
                <a:solidFill>
                  <a:srgbClr val="EFF9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Aquel cuyo nombre no estaba escrito en el libro de la vida era arrojado al lago de fuego.</a:t>
            </a:r>
            <a:endParaRPr kumimoji="0" lang="es-ES_tradnl" sz="3000" noProof="0" dirty="0">
              <a:solidFill>
                <a:schemeClr val="bg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Verse, normal -  yellow frame - Rectangle 7">
            <a:extLst>
              <a:ext uri="{FF2B5EF4-FFF2-40B4-BE49-F238E27FC236}">
                <a16:creationId xmlns:a16="http://schemas.microsoft.com/office/drawing/2014/main" id="{1F773E2C-E4C7-6B27-2A15-8DA78DBB66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383" y="864096"/>
            <a:ext cx="10699209" cy="5373216"/>
          </a:xfrm>
          <a:prstGeom prst="rect">
            <a:avLst/>
          </a:prstGeom>
          <a:solidFill>
            <a:srgbClr val="B72F05"/>
          </a:solidFill>
          <a:ln w="63500">
            <a:solidFill>
              <a:srgbClr val="FF2F9C"/>
            </a:solidFill>
            <a:miter lim="800000"/>
            <a:headEnd/>
            <a:tailEnd/>
          </a:ln>
          <a:effectLst>
            <a:outerShdw blurRad="63500" dist="50800" dir="3300000" algn="tl" rotWithShape="0">
              <a:schemeClr val="tx1">
                <a:alpha val="70000"/>
              </a:schemeClr>
            </a:outerShdw>
          </a:effectLst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kumimoji="0" lang="es-ES_tradnl" sz="3000" noProof="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                                            </a:t>
            </a:r>
            <a:r>
              <a:rPr lang="es-ES" sz="300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El diablo, que los había engañado, será arrojado al lago de fuego y azufre, donde están también la bestia y el falso profeta.</a:t>
            </a:r>
            <a:r>
              <a:rPr lang="es-ES" sz="3000" dirty="0">
                <a:solidFill>
                  <a:srgbClr val="EFF9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3000" u="sng" dirty="0">
                <a:solidFill>
                  <a:srgbClr val="59FF0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Allí serán atormentados día y noche por los siglos de los siglos</a:t>
            </a:r>
            <a:r>
              <a:rPr lang="es-ES" sz="3000" dirty="0">
                <a:solidFill>
                  <a:srgbClr val="EFF9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kumimoji="0" lang="es-ES" sz="300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Luego vi un gran trono blanco y a alguien que estaba sentado en él. …Vi también a los muertos, grandes y pequeños, de pie delante del trono. Se abrieron unos libros y luego otro que es el libro de la vida. Los muertos fueron juzgados según lo que habían hecho, conforme a lo que estaba escrito en los libros. ...</a:t>
            </a:r>
          </a:p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lang="es-ES" sz="1900" dirty="0">
                <a:solidFill>
                  <a:srgbClr val="FFFF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(14)</a:t>
            </a:r>
            <a:r>
              <a:rPr lang="es-ES" sz="3000" dirty="0">
                <a:solidFill>
                  <a:srgbClr val="EFF9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3000" u="sng" dirty="0">
                <a:solidFill>
                  <a:srgbClr val="59FF0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Este lago de fuego es la muerte segunda</a:t>
            </a:r>
            <a:r>
              <a:rPr lang="es-ES" sz="3000" dirty="0">
                <a:solidFill>
                  <a:srgbClr val="EFF9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lang="es-ES" sz="3000" dirty="0">
                <a:solidFill>
                  <a:srgbClr val="EFF9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Aquel cuyo nombre no estaba escrito en el libro de la vida era arrojado al lago de fuego.</a:t>
            </a:r>
            <a:endParaRPr kumimoji="0" lang="es-ES_tradnl" sz="3000" noProof="0" dirty="0">
              <a:solidFill>
                <a:schemeClr val="bg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Verse ID - Rectangle 9">
            <a:extLst>
              <a:ext uri="{FF2B5EF4-FFF2-40B4-BE49-F238E27FC236}">
                <a16:creationId xmlns:a16="http://schemas.microsoft.com/office/drawing/2014/main" id="{03A30795-533F-57F1-542F-AA34C44CD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400" y="887021"/>
            <a:ext cx="4828914" cy="53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3000" b="1" dirty="0">
                <a:solidFill>
                  <a:srgbClr val="FF9900"/>
                </a:solidFill>
                <a:effectLst>
                  <a:outerShdw blurRad="508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Apocalipsis 20:10-15</a:t>
            </a:r>
            <a:r>
              <a:rPr lang="es-ES_tradnl" sz="3000" b="1" noProof="0" dirty="0">
                <a:solidFill>
                  <a:srgbClr val="FF9900"/>
                </a:solidFill>
                <a:effectLst>
                  <a:outerShdw blurRad="508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s-ES_tradnl" sz="2100" b="1" noProof="0" dirty="0">
                <a:solidFill>
                  <a:srgbClr val="FF9900"/>
                </a:solidFill>
                <a:effectLst>
                  <a:outerShdw blurRad="508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(N</a:t>
            </a:r>
            <a:r>
              <a:rPr lang="es-ES_tradnl" sz="2100" b="1" dirty="0">
                <a:solidFill>
                  <a:srgbClr val="FF9900"/>
                </a:solidFill>
                <a:effectLst>
                  <a:outerShdw blurRad="508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es-ES_tradnl" sz="2100" b="1" noProof="0" dirty="0">
                <a:solidFill>
                  <a:srgbClr val="FF9900"/>
                </a:solidFill>
                <a:effectLst>
                  <a:outerShdw blurRad="508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V)</a:t>
            </a:r>
          </a:p>
        </p:txBody>
      </p:sp>
    </p:spTree>
    <p:extLst>
      <p:ext uri="{BB962C8B-B14F-4D97-AF65-F5344CB8AC3E}">
        <p14:creationId xmlns:p14="http://schemas.microsoft.com/office/powerpoint/2010/main" val="1036225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21" grpId="0" uiExpand="1" build="allAtOnce" animBg="1"/>
      <p:bldP spid="14" grpId="0" uiExpand="1" build="p" animBg="1"/>
      <p:bldP spid="19" grpId="0" build="allAtOnce" animBg="1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40DB0C-CF31-9F0F-DC2F-88436080B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Verse, normal -  yellow frame - Rectangle 7">
            <a:extLst>
              <a:ext uri="{FF2B5EF4-FFF2-40B4-BE49-F238E27FC236}">
                <a16:creationId xmlns:a16="http://schemas.microsoft.com/office/drawing/2014/main" id="{E08C4B55-9D66-0F2F-D7AF-40EDB0B84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5718808"/>
            <a:ext cx="10945215" cy="617337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  <a:effectLst>
            <a:outerShdw blurRad="63500" dist="50800" dir="3300000" algn="tl" rotWithShape="0">
              <a:schemeClr val="tx1">
                <a:alpha val="70000"/>
              </a:schemeClr>
            </a:outerShdw>
          </a:effectLst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_tradnl" sz="30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</a:t>
            </a:r>
            <a:r>
              <a:rPr lang="es-ES" sz="3000" dirty="0">
                <a:solidFill>
                  <a:srgbClr val="EFF9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Porque la paga del pecado es muerte</a:t>
            </a:r>
            <a:r>
              <a:rPr kumimoji="0" lang="es-ES" sz="3000" dirty="0">
                <a:solidFill>
                  <a:schemeClr val="bg1"/>
                </a:solidFill>
                <a:latin typeface="Arial" panose="020B0604020202020204" pitchFamily="34" charset="0"/>
              </a:rPr>
              <a:t>. </a:t>
            </a:r>
            <a:endParaRPr kumimoji="0" lang="es-ES_tradnl" sz="3000" noProof="0" dirty="0">
              <a:solidFill>
                <a:schemeClr val="bg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Verse ID - Rectangle 9">
            <a:extLst>
              <a:ext uri="{FF2B5EF4-FFF2-40B4-BE49-F238E27FC236}">
                <a16:creationId xmlns:a16="http://schemas.microsoft.com/office/drawing/2014/main" id="{E35FBC41-9A67-716B-14D4-03D74728C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5714006"/>
            <a:ext cx="3653913" cy="53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3000" b="1" dirty="0">
                <a:solidFill>
                  <a:srgbClr val="FFFF66"/>
                </a:solidFill>
                <a:effectLst>
                  <a:outerShdw blurRad="508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Romanos 6:23</a:t>
            </a:r>
            <a:r>
              <a:rPr lang="es-ES_tradnl" sz="3000" b="1" noProof="0" dirty="0">
                <a:solidFill>
                  <a:srgbClr val="FFFF66"/>
                </a:solidFill>
                <a:effectLst>
                  <a:outerShdw blurRad="508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s-ES_tradnl" sz="2100" b="1" noProof="0" dirty="0">
                <a:solidFill>
                  <a:srgbClr val="FFFF66"/>
                </a:solidFill>
                <a:effectLst>
                  <a:outerShdw blurRad="508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(N</a:t>
            </a:r>
            <a:r>
              <a:rPr lang="es-ES_tradnl" sz="2100" b="1" dirty="0">
                <a:solidFill>
                  <a:srgbClr val="FFFF66"/>
                </a:solidFill>
                <a:effectLst>
                  <a:outerShdw blurRad="508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es-ES_tradnl" sz="2100" b="1" noProof="0" dirty="0">
                <a:solidFill>
                  <a:srgbClr val="FFFF66"/>
                </a:solidFill>
                <a:effectLst>
                  <a:outerShdw blurRad="508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V)</a:t>
            </a:r>
          </a:p>
        </p:txBody>
      </p:sp>
      <p:sp>
        <p:nvSpPr>
          <p:cNvPr id="7" name="Verse, normal -  yellow frame - Rectangle 7">
            <a:extLst>
              <a:ext uri="{FF2B5EF4-FFF2-40B4-BE49-F238E27FC236}">
                <a16:creationId xmlns:a16="http://schemas.microsoft.com/office/drawing/2014/main" id="{C0885010-EE55-C017-195B-11A69B1B8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10945216" cy="1296000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</a:t>
            </a:r>
            <a:r>
              <a:rPr kumimoji="0" lang="es-ES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 El Espíritu del Señor se apartó de Saúl.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… y en su lugar el Señor envió un espíritu maligno para que lo atormentara.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endParaRPr kumimoji="0" lang="es-ES" sz="2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" name="Verse ID - Rectangle 9">
            <a:extLst>
              <a:ext uri="{FF2B5EF4-FFF2-40B4-BE49-F238E27FC236}">
                <a16:creationId xmlns:a16="http://schemas.microsoft.com/office/drawing/2014/main" id="{AC21F0A6-2E7B-616A-D6F1-DE4AFAD5AC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3586587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1 Samuel 16:14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(NVI)</a:t>
            </a:r>
          </a:p>
        </p:txBody>
      </p:sp>
      <p:sp>
        <p:nvSpPr>
          <p:cNvPr id="10" name="Para 1 - Rectangle 35">
            <a:extLst>
              <a:ext uri="{FF2B5EF4-FFF2-40B4-BE49-F238E27FC236}">
                <a16:creationId xmlns:a16="http://schemas.microsoft.com/office/drawing/2014/main" id="{09FC493A-2C21-3A63-0933-D46D9816F8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780928"/>
            <a:ext cx="10945216" cy="179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9000"/>
              </a:lnSpc>
              <a:spcBef>
                <a:spcPts val="0"/>
              </a:spcBef>
              <a:spcAft>
                <a:spcPts val="4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infierno es la segunda muerte, la paga final del pecado.</a:t>
            </a:r>
          </a:p>
          <a:p>
            <a:pPr algn="just">
              <a:lnSpc>
                <a:spcPct val="89000"/>
              </a:lnSpc>
              <a:spcBef>
                <a:spcPts val="0"/>
              </a:spcBef>
              <a:spcAft>
                <a:spcPts val="4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sin duda es un lugar de tormento eterno.</a:t>
            </a:r>
          </a:p>
          <a:p>
            <a:pPr algn="just">
              <a:lnSpc>
                <a:spcPct val="89000"/>
              </a:lnSpc>
              <a:spcBef>
                <a:spcPts val="0"/>
              </a:spcBef>
              <a:spcAft>
                <a:spcPts val="4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ciertamente es el destino final de todos los que rechazan a Dios durante sus vidas en la Tierra. </a:t>
            </a:r>
          </a:p>
        </p:txBody>
      </p:sp>
      <p:sp>
        <p:nvSpPr>
          <p:cNvPr id="4" name="para que lo artometara">
            <a:extLst>
              <a:ext uri="{FF2B5EF4-FFF2-40B4-BE49-F238E27FC236}">
                <a16:creationId xmlns:a16="http://schemas.microsoft.com/office/drawing/2014/main" id="{8CC06F21-EE3E-28FD-6F8D-CFD53710D889}"/>
              </a:ext>
            </a:extLst>
          </p:cNvPr>
          <p:cNvSpPr txBox="1"/>
          <p:nvPr/>
        </p:nvSpPr>
        <p:spPr>
          <a:xfrm>
            <a:off x="569417" y="1623936"/>
            <a:ext cx="10945216" cy="826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300"/>
              </a:spcAft>
            </a:pPr>
            <a:r>
              <a:rPr kumimoji="0" lang="es-ES" sz="2800" b="0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                              </a:t>
            </a:r>
            <a:r>
              <a:rPr kumimoji="0" lang="es-ES" sz="2800" b="0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                                                         </a:t>
            </a:r>
            <a:r>
              <a:rPr kumimoji="0" lang="es-ES" sz="2800" b="0" strike="noStrike" kern="1200" cap="none" spc="0" normalizeH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s-ES" sz="28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para</a:t>
            </a:r>
            <a:r>
              <a:rPr kumimoji="0" lang="es-ES" sz="22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 </a:t>
            </a:r>
            <a:r>
              <a:rPr lang="es-ES" sz="2800" u="sng" dirty="0"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latin typeface="Arial" panose="020B0604020202020204" pitchFamily="34" charset="0"/>
              </a:rPr>
              <a:t>que</a:t>
            </a:r>
            <a:r>
              <a:rPr kumimoji="0" lang="es-ES" sz="23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s-ES" sz="22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s-ES" sz="28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lo</a:t>
            </a:r>
          </a:p>
          <a:p>
            <a:pPr>
              <a:lnSpc>
                <a:spcPct val="80000"/>
              </a:lnSpc>
              <a:spcAft>
                <a:spcPts val="300"/>
              </a:spcAft>
            </a:pPr>
            <a:r>
              <a:rPr kumimoji="0" lang="es-ES" sz="1500" b="0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s-ES" sz="1600" b="0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s-ES" sz="28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atormentara</a:t>
            </a:r>
            <a:endParaRPr lang="es-ES_tradnl" u="sng" dirty="0">
              <a:solidFill>
                <a:srgbClr val="59FF0F"/>
              </a:solidFill>
              <a:effectLst>
                <a:outerShdw blurRad="50800" dist="50800" dir="2700000" algn="tl">
                  <a:srgbClr val="000000">
                    <a:alpha val="80000"/>
                  </a:srgbClr>
                </a:outerShdw>
              </a:effectLst>
            </a:endParaRPr>
          </a:p>
        </p:txBody>
      </p:sp>
      <p:sp>
        <p:nvSpPr>
          <p:cNvPr id="2" name="Verse, normal -  yellow frame - Rectangle 7">
            <a:extLst>
              <a:ext uri="{FF2B5EF4-FFF2-40B4-BE49-F238E27FC236}">
                <a16:creationId xmlns:a16="http://schemas.microsoft.com/office/drawing/2014/main" id="{89C1196F-22EE-7825-1351-0DCAAA021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383" y="4846935"/>
            <a:ext cx="10699209" cy="1368152"/>
          </a:xfrm>
          <a:prstGeom prst="rect">
            <a:avLst/>
          </a:prstGeom>
          <a:solidFill>
            <a:srgbClr val="B72F05"/>
          </a:solidFill>
          <a:ln w="63500">
            <a:solidFill>
              <a:srgbClr val="FF2F9C"/>
            </a:solidFill>
            <a:miter lim="800000"/>
            <a:headEnd/>
            <a:tailEnd/>
          </a:ln>
          <a:effectLst>
            <a:outerShdw blurRad="63500" dist="50800" dir="3300000" algn="tl" rotWithShape="0">
              <a:schemeClr val="tx1">
                <a:alpha val="70000"/>
              </a:schemeClr>
            </a:outerShdw>
          </a:effectLst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lang="es-ES" sz="1900" dirty="0">
                <a:solidFill>
                  <a:srgbClr val="FFFF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(14)</a:t>
            </a:r>
            <a:r>
              <a:rPr lang="es-ES" sz="3000" dirty="0">
                <a:solidFill>
                  <a:srgbClr val="EFF9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3000" u="sng" dirty="0">
                <a:solidFill>
                  <a:srgbClr val="59FF0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Este lago de fuego es la muerte segunda</a:t>
            </a:r>
            <a:r>
              <a:rPr lang="es-ES" sz="3000" dirty="0">
                <a:solidFill>
                  <a:srgbClr val="EFF9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lang="es-ES" sz="3000" dirty="0">
                <a:solidFill>
                  <a:srgbClr val="EFF9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Aquel cuyo nombre no estaba escrito en el libro de la vida era arrojado al lago de fuego.</a:t>
            </a:r>
            <a:endParaRPr kumimoji="0" lang="es-ES_tradnl" sz="3000" noProof="0" dirty="0">
              <a:solidFill>
                <a:schemeClr val="bg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Verse, normal -  yellow frame - Rectangle 7">
            <a:extLst>
              <a:ext uri="{FF2B5EF4-FFF2-40B4-BE49-F238E27FC236}">
                <a16:creationId xmlns:a16="http://schemas.microsoft.com/office/drawing/2014/main" id="{A32E071E-AA79-B4EB-FFCC-61410831F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383" y="4843760"/>
            <a:ext cx="10699209" cy="1368152"/>
          </a:xfrm>
          <a:prstGeom prst="rect">
            <a:avLst/>
          </a:prstGeom>
          <a:solidFill>
            <a:srgbClr val="B72F05"/>
          </a:solidFill>
          <a:ln w="63500">
            <a:solidFill>
              <a:srgbClr val="FF2F9C"/>
            </a:solidFill>
            <a:miter lim="800000"/>
            <a:headEnd/>
            <a:tailEnd/>
          </a:ln>
          <a:effectLst>
            <a:outerShdw blurRad="63500" dist="50800" dir="3300000" algn="tl" rotWithShape="0">
              <a:schemeClr val="tx1">
                <a:alpha val="70000"/>
              </a:schemeClr>
            </a:outerShdw>
          </a:effectLst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lang="es-ES" sz="1900" dirty="0">
                <a:solidFill>
                  <a:srgbClr val="FFFF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(14)</a:t>
            </a:r>
            <a:r>
              <a:rPr lang="es-ES" sz="3000" dirty="0">
                <a:solidFill>
                  <a:srgbClr val="EFF9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s-ES" sz="3000" u="sng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Este lago de fuego es la muerte segunda</a:t>
            </a:r>
            <a:r>
              <a:rPr lang="es-ES" sz="3000" dirty="0">
                <a:solidFill>
                  <a:schemeClr val="accent2">
                    <a:lumMod val="75000"/>
                  </a:schemeClr>
                </a:solidFill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es-ES" sz="3000" dirty="0">
                <a:solidFill>
                  <a:srgbClr val="EFF9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lang="es-ES" sz="3000" dirty="0">
                <a:solidFill>
                  <a:srgbClr val="79DC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Aquel cuyo nombre no estaba escrito en el libro de la vida era arrojado al lago de fuego.</a:t>
            </a:r>
            <a:endParaRPr kumimoji="0" lang="es-ES_tradnl" sz="3000" noProof="0" dirty="0">
              <a:solidFill>
                <a:srgbClr val="79DC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9148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E98EFD-876D-A47D-945D-177B5D4D4B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Verse, normal -  yellow frame - Rectangle 7">
            <a:extLst>
              <a:ext uri="{FF2B5EF4-FFF2-40B4-BE49-F238E27FC236}">
                <a16:creationId xmlns:a16="http://schemas.microsoft.com/office/drawing/2014/main" id="{2B39F935-6D58-BA39-B6A3-37F8AEB35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5718808"/>
            <a:ext cx="10945215" cy="617337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  <a:effectLst>
            <a:outerShdw blurRad="63500" dist="50800" dir="3300000" algn="tl" rotWithShape="0">
              <a:schemeClr val="tx1">
                <a:alpha val="70000"/>
              </a:schemeClr>
            </a:outerShdw>
          </a:effectLst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_tradnl" sz="30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</a:t>
            </a:r>
            <a:r>
              <a:rPr lang="es-ES" sz="3000" dirty="0">
                <a:solidFill>
                  <a:srgbClr val="EFF9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Porque la paga del pecado es muerte</a:t>
            </a:r>
            <a:r>
              <a:rPr kumimoji="0" lang="es-ES" sz="3000" dirty="0">
                <a:solidFill>
                  <a:schemeClr val="bg1"/>
                </a:solidFill>
                <a:latin typeface="Arial" panose="020B0604020202020204" pitchFamily="34" charset="0"/>
              </a:rPr>
              <a:t>. </a:t>
            </a:r>
            <a:endParaRPr kumimoji="0" lang="es-ES_tradnl" sz="3000" noProof="0" dirty="0">
              <a:solidFill>
                <a:schemeClr val="bg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Verse ID - Rectangle 9">
            <a:extLst>
              <a:ext uri="{FF2B5EF4-FFF2-40B4-BE49-F238E27FC236}">
                <a16:creationId xmlns:a16="http://schemas.microsoft.com/office/drawing/2014/main" id="{1338960D-2B2B-6BCE-7A37-5244BA5EF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5714006"/>
            <a:ext cx="3653913" cy="53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3000" b="1" dirty="0">
                <a:solidFill>
                  <a:srgbClr val="FFFF66"/>
                </a:solidFill>
                <a:effectLst>
                  <a:outerShdw blurRad="508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Romanos 6:23</a:t>
            </a:r>
            <a:r>
              <a:rPr lang="es-ES_tradnl" sz="3000" b="1" noProof="0" dirty="0">
                <a:solidFill>
                  <a:srgbClr val="FFFF66"/>
                </a:solidFill>
                <a:effectLst>
                  <a:outerShdw blurRad="508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s-ES_tradnl" sz="2100" b="1" noProof="0" dirty="0">
                <a:solidFill>
                  <a:srgbClr val="FFFF66"/>
                </a:solidFill>
                <a:effectLst>
                  <a:outerShdw blurRad="508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(N</a:t>
            </a:r>
            <a:r>
              <a:rPr lang="es-ES_tradnl" sz="2100" b="1" dirty="0">
                <a:solidFill>
                  <a:srgbClr val="FFFF66"/>
                </a:solidFill>
                <a:effectLst>
                  <a:outerShdw blurRad="508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es-ES_tradnl" sz="2100" b="1" noProof="0" dirty="0">
                <a:solidFill>
                  <a:srgbClr val="FFFF66"/>
                </a:solidFill>
                <a:effectLst>
                  <a:outerShdw blurRad="508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V)</a:t>
            </a:r>
          </a:p>
        </p:txBody>
      </p:sp>
      <p:sp>
        <p:nvSpPr>
          <p:cNvPr id="7" name="Verse, normal -  yellow frame - Rectangle 7">
            <a:extLst>
              <a:ext uri="{FF2B5EF4-FFF2-40B4-BE49-F238E27FC236}">
                <a16:creationId xmlns:a16="http://schemas.microsoft.com/office/drawing/2014/main" id="{5D71B72D-206F-8DE3-2D5D-DF3816838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10945216" cy="1296000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</a:t>
            </a:r>
            <a:r>
              <a:rPr kumimoji="0" lang="es-ES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 El Espíritu del Señor se apartó de Saúl.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… y en su lugar el Señor envió un espíritu maligno para que lo atormentara.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endParaRPr kumimoji="0" lang="es-ES" sz="2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" name="Verse ID - Rectangle 9">
            <a:extLst>
              <a:ext uri="{FF2B5EF4-FFF2-40B4-BE49-F238E27FC236}">
                <a16:creationId xmlns:a16="http://schemas.microsoft.com/office/drawing/2014/main" id="{166AECD5-06D6-B01C-0A90-91A3A1B3E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3586587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1 Samuel 16:14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(NVI)</a:t>
            </a:r>
          </a:p>
        </p:txBody>
      </p:sp>
      <p:sp>
        <p:nvSpPr>
          <p:cNvPr id="10" name="Para 1 - Rectangle 35">
            <a:extLst>
              <a:ext uri="{FF2B5EF4-FFF2-40B4-BE49-F238E27FC236}">
                <a16:creationId xmlns:a16="http://schemas.microsoft.com/office/drawing/2014/main" id="{414B3FEC-2312-94EE-F4FA-108F6CC9C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636912"/>
            <a:ext cx="10945216" cy="2730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9000"/>
              </a:lnSpc>
              <a:spcBef>
                <a:spcPts val="0"/>
              </a:spcBef>
              <a:spcAft>
                <a:spcPts val="4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muchos cristianos no les gusta oír hablar del infierno: les ofende de alguna manera. Lo encuentran perturbador y desagradable.</a:t>
            </a:r>
          </a:p>
          <a:p>
            <a:pPr algn="just">
              <a:lnSpc>
                <a:spcPct val="89000"/>
              </a:lnSpc>
              <a:spcBef>
                <a:spcPts val="0"/>
              </a:spcBef>
              <a:spcAft>
                <a:spcPts val="4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¡BIEN! </a:t>
            </a:r>
          </a:p>
          <a:p>
            <a:pPr algn="just">
              <a:lnSpc>
                <a:spcPct val="89000"/>
              </a:lnSpc>
              <a:spcBef>
                <a:spcPts val="0"/>
              </a:spcBef>
              <a:spcAft>
                <a:spcPts val="400"/>
              </a:spcAft>
            </a:pPr>
            <a:r>
              <a:rPr lang="es-ES" sz="3100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Debería</a:t>
            </a: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 perturbador y desagradable, porque </a:t>
            </a:r>
            <a:r>
              <a:rPr lang="es-ES" sz="3100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</a:t>
            </a: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ofensivo.</a:t>
            </a:r>
          </a:p>
          <a:p>
            <a:pPr algn="just">
              <a:lnSpc>
                <a:spcPct val="89000"/>
              </a:lnSpc>
              <a:spcBef>
                <a:spcPts val="0"/>
              </a:spcBef>
              <a:spcAft>
                <a:spcPts val="4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tenemos que advertir a los inconversos sobre esto.</a:t>
            </a:r>
          </a:p>
        </p:txBody>
      </p:sp>
      <p:sp>
        <p:nvSpPr>
          <p:cNvPr id="4" name="para que lo artometara">
            <a:extLst>
              <a:ext uri="{FF2B5EF4-FFF2-40B4-BE49-F238E27FC236}">
                <a16:creationId xmlns:a16="http://schemas.microsoft.com/office/drawing/2014/main" id="{91741EE2-6CDA-34FF-D4CE-AEC0379D6425}"/>
              </a:ext>
            </a:extLst>
          </p:cNvPr>
          <p:cNvSpPr txBox="1"/>
          <p:nvPr/>
        </p:nvSpPr>
        <p:spPr>
          <a:xfrm>
            <a:off x="569417" y="1623936"/>
            <a:ext cx="10945216" cy="826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300"/>
              </a:spcAft>
            </a:pPr>
            <a:r>
              <a:rPr kumimoji="0" lang="es-ES" sz="2800" b="0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                              </a:t>
            </a:r>
            <a:r>
              <a:rPr kumimoji="0" lang="es-ES" sz="2800" b="0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                                                         </a:t>
            </a:r>
            <a:r>
              <a:rPr kumimoji="0" lang="es-ES" sz="2800" b="0" strike="noStrike" kern="1200" cap="none" spc="0" normalizeH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s-ES" sz="28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para</a:t>
            </a:r>
            <a:r>
              <a:rPr kumimoji="0" lang="es-ES" sz="22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 </a:t>
            </a:r>
            <a:r>
              <a:rPr lang="es-ES" sz="2800" u="sng" dirty="0"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latin typeface="Arial" panose="020B0604020202020204" pitchFamily="34" charset="0"/>
              </a:rPr>
              <a:t>que</a:t>
            </a:r>
            <a:r>
              <a:rPr kumimoji="0" lang="es-ES" sz="23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s-ES" sz="22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s-ES" sz="28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lo</a:t>
            </a:r>
          </a:p>
          <a:p>
            <a:pPr>
              <a:lnSpc>
                <a:spcPct val="80000"/>
              </a:lnSpc>
              <a:spcAft>
                <a:spcPts val="300"/>
              </a:spcAft>
            </a:pPr>
            <a:r>
              <a:rPr kumimoji="0" lang="es-ES" sz="1500" b="0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s-ES" sz="1600" b="0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s-ES" sz="28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atormentara</a:t>
            </a:r>
            <a:endParaRPr lang="es-ES_tradnl" u="sng" dirty="0">
              <a:solidFill>
                <a:srgbClr val="59FF0F"/>
              </a:solidFill>
              <a:effectLst>
                <a:outerShdw blurRad="50800" dist="50800" dir="2700000" algn="tl">
                  <a:srgbClr val="000000">
                    <a:alpha val="8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695921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0391B0-FE02-C3C5-E8BA-1BC7A9D94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 1 - Rectangle 35">
            <a:extLst>
              <a:ext uri="{FF2B5EF4-FFF2-40B4-BE49-F238E27FC236}">
                <a16:creationId xmlns:a16="http://schemas.microsoft.com/office/drawing/2014/main" id="{774DC610-FBD2-DEF4-0BB2-7FD95F4B10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492896"/>
            <a:ext cx="10945216" cy="1866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2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cristianos prefieren hablar del amor, la paz, el perdón, misericordia, la vida, la salvación… </a:t>
            </a:r>
          </a:p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2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del infierno y el tormento eterno.</a:t>
            </a:r>
          </a:p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2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 cuando hablas de “salvación” y dices que eres "salvo", ¿de qué exactamente eres salvo? ¿De qué te salvó Jesús?</a:t>
            </a:r>
          </a:p>
        </p:txBody>
      </p:sp>
      <p:sp>
        <p:nvSpPr>
          <p:cNvPr id="16" name="Verse, normal -  yellow frame - Rectangle 7">
            <a:extLst>
              <a:ext uri="{FF2B5EF4-FFF2-40B4-BE49-F238E27FC236}">
                <a16:creationId xmlns:a16="http://schemas.microsoft.com/office/drawing/2014/main" id="{985283AF-677D-594C-F17F-7390C5544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5718808"/>
            <a:ext cx="10945215" cy="617337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  <a:effectLst>
            <a:outerShdw blurRad="63500" dist="50800" dir="3300000" algn="tl" rotWithShape="0">
              <a:schemeClr val="tx1">
                <a:alpha val="70000"/>
              </a:schemeClr>
            </a:outerShdw>
          </a:effectLst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_tradnl" sz="30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</a:t>
            </a:r>
            <a:r>
              <a:rPr lang="es-ES" sz="3000" dirty="0">
                <a:solidFill>
                  <a:srgbClr val="EFF9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Porque la paga del pecado es muerte</a:t>
            </a:r>
            <a:r>
              <a:rPr kumimoji="0" lang="es-ES" sz="3000" dirty="0">
                <a:solidFill>
                  <a:schemeClr val="bg1"/>
                </a:solidFill>
                <a:latin typeface="Arial" panose="020B0604020202020204" pitchFamily="34" charset="0"/>
              </a:rPr>
              <a:t>. </a:t>
            </a:r>
            <a:endParaRPr kumimoji="0" lang="es-ES_tradnl" sz="3000" noProof="0" dirty="0">
              <a:solidFill>
                <a:schemeClr val="bg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Verse ID - Rectangle 9">
            <a:extLst>
              <a:ext uri="{FF2B5EF4-FFF2-40B4-BE49-F238E27FC236}">
                <a16:creationId xmlns:a16="http://schemas.microsoft.com/office/drawing/2014/main" id="{326190B9-76B0-D85A-94B6-D4B8AD393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5714006"/>
            <a:ext cx="3653913" cy="53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3000" b="1" dirty="0">
                <a:solidFill>
                  <a:srgbClr val="FFFF66"/>
                </a:solidFill>
                <a:effectLst>
                  <a:outerShdw blurRad="508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Romanos 6:23</a:t>
            </a:r>
            <a:r>
              <a:rPr lang="es-ES_tradnl" sz="3000" b="1" noProof="0" dirty="0">
                <a:solidFill>
                  <a:srgbClr val="FFFF66"/>
                </a:solidFill>
                <a:effectLst>
                  <a:outerShdw blurRad="508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s-ES_tradnl" sz="2100" b="1" noProof="0" dirty="0">
                <a:solidFill>
                  <a:srgbClr val="FFFF66"/>
                </a:solidFill>
                <a:effectLst>
                  <a:outerShdw blurRad="508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(N</a:t>
            </a:r>
            <a:r>
              <a:rPr lang="es-ES_tradnl" sz="2100" b="1" dirty="0">
                <a:solidFill>
                  <a:srgbClr val="FFFF66"/>
                </a:solidFill>
                <a:effectLst>
                  <a:outerShdw blurRad="508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es-ES_tradnl" sz="2100" b="1" noProof="0" dirty="0">
                <a:solidFill>
                  <a:srgbClr val="FFFF66"/>
                </a:solidFill>
                <a:effectLst>
                  <a:outerShdw blurRad="508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V)</a:t>
            </a:r>
          </a:p>
        </p:txBody>
      </p:sp>
      <p:sp>
        <p:nvSpPr>
          <p:cNvPr id="7" name="Verse, normal -  yellow frame - Rectangle 7">
            <a:extLst>
              <a:ext uri="{FF2B5EF4-FFF2-40B4-BE49-F238E27FC236}">
                <a16:creationId xmlns:a16="http://schemas.microsoft.com/office/drawing/2014/main" id="{AD7B5BA6-7A8B-9104-2B8A-1FA563C512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10945216" cy="1296000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</a:t>
            </a:r>
            <a:r>
              <a:rPr kumimoji="0" lang="es-ES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 El Espíritu del Señor se apartó de Saúl.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… y en su lugar el Señor envió un espíritu maligno para que lo atormentara.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endParaRPr kumimoji="0" lang="es-ES" sz="2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" name="Verse ID - Rectangle 9">
            <a:extLst>
              <a:ext uri="{FF2B5EF4-FFF2-40B4-BE49-F238E27FC236}">
                <a16:creationId xmlns:a16="http://schemas.microsoft.com/office/drawing/2014/main" id="{78A33414-7A43-3E8B-AABB-659474C925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3586587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1 Samuel 16:14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(NVI)</a:t>
            </a:r>
          </a:p>
        </p:txBody>
      </p:sp>
      <p:sp>
        <p:nvSpPr>
          <p:cNvPr id="4" name="para que lo artometara">
            <a:extLst>
              <a:ext uri="{FF2B5EF4-FFF2-40B4-BE49-F238E27FC236}">
                <a16:creationId xmlns:a16="http://schemas.microsoft.com/office/drawing/2014/main" id="{A2B3493C-80EA-646E-2D8C-AD58060ABDA1}"/>
              </a:ext>
            </a:extLst>
          </p:cNvPr>
          <p:cNvSpPr txBox="1"/>
          <p:nvPr/>
        </p:nvSpPr>
        <p:spPr>
          <a:xfrm>
            <a:off x="569417" y="1623936"/>
            <a:ext cx="10945216" cy="826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Aft>
                <a:spcPts val="300"/>
              </a:spcAft>
            </a:pPr>
            <a:r>
              <a:rPr kumimoji="0" lang="es-ES" sz="2800" b="0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                              </a:t>
            </a:r>
            <a:r>
              <a:rPr kumimoji="0" lang="es-ES" sz="2800" b="0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                                                         </a:t>
            </a:r>
            <a:r>
              <a:rPr kumimoji="0" lang="es-ES" sz="2800" b="0" strike="noStrike" kern="1200" cap="none" spc="0" normalizeH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s-ES" sz="28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para</a:t>
            </a:r>
            <a:r>
              <a:rPr kumimoji="0" lang="es-ES" sz="22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 </a:t>
            </a:r>
            <a:r>
              <a:rPr lang="es-ES" sz="2800" u="sng" dirty="0"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latin typeface="Arial" panose="020B0604020202020204" pitchFamily="34" charset="0"/>
              </a:rPr>
              <a:t>que</a:t>
            </a:r>
            <a:r>
              <a:rPr kumimoji="0" lang="es-ES" sz="23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s-ES" sz="22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s-ES" sz="28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lo</a:t>
            </a:r>
          </a:p>
          <a:p>
            <a:pPr>
              <a:lnSpc>
                <a:spcPct val="80000"/>
              </a:lnSpc>
              <a:spcAft>
                <a:spcPts val="300"/>
              </a:spcAft>
            </a:pPr>
            <a:r>
              <a:rPr kumimoji="0" lang="es-ES" sz="1500" b="0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s-ES" sz="1600" b="0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 </a:t>
            </a:r>
            <a:r>
              <a:rPr kumimoji="0" lang="es-ES" sz="2800" b="0" u="sng" strike="noStrike" kern="1200" cap="none" spc="0" normalizeH="0" baseline="0" noProof="0" dirty="0">
                <a:ln>
                  <a:noFill/>
                </a:ln>
                <a:solidFill>
                  <a:srgbClr val="59FF0F"/>
                </a:solidFill>
                <a:effectLst>
                  <a:outerShdw blurRad="50800" dist="50800" dir="2700000" algn="tl">
                    <a:srgbClr val="000000">
                      <a:alpha val="80000"/>
                    </a:srgbClr>
                  </a:outerShdw>
                </a:effectLst>
                <a:uLnTx/>
                <a:uFillTx/>
                <a:latin typeface="Arial" panose="020B0604020202020204" pitchFamily="34" charset="0"/>
              </a:rPr>
              <a:t>atormentara</a:t>
            </a:r>
            <a:endParaRPr lang="es-ES_tradnl" u="sng" dirty="0">
              <a:solidFill>
                <a:srgbClr val="59FF0F"/>
              </a:solidFill>
              <a:effectLst>
                <a:outerShdw blurRad="50800" dist="50800" dir="2700000" algn="tl">
                  <a:srgbClr val="000000">
                    <a:alpha val="80000"/>
                  </a:srgbClr>
                </a:outerShdw>
              </a:effectLst>
            </a:endParaRPr>
          </a:p>
        </p:txBody>
      </p:sp>
      <p:sp>
        <p:nvSpPr>
          <p:cNvPr id="2" name="Para 1 - Rectangle 35">
            <a:extLst>
              <a:ext uri="{FF2B5EF4-FFF2-40B4-BE49-F238E27FC236}">
                <a16:creationId xmlns:a16="http://schemas.microsoft.com/office/drawing/2014/main" id="{AA2DCC89-DCEA-BF8E-9FA4-033396C61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4621348"/>
            <a:ext cx="10945216" cy="89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2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Estás a salvo del tormento eterno en el infierno. </a:t>
            </a:r>
          </a:p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2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eso te salvó Jesús. ¡Eso es "la salvación"!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ADBA93-ACEE-1625-A29A-DD8ED174DA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04"/>
          <a:stretch/>
        </p:blipFill>
        <p:spPr>
          <a:xfrm>
            <a:off x="638175" y="1134857"/>
            <a:ext cx="10915200" cy="3508948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ED7B0750-37F1-0AC6-88E3-C5C165C4F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619838"/>
            <a:ext cx="6858000" cy="1020441"/>
          </a:xfrm>
          <a:prstGeom prst="rect">
            <a:avLst/>
          </a:prstGeom>
          <a:solidFill>
            <a:schemeClr val="accent2">
              <a:lumMod val="75000"/>
              <a:alpha val="76000"/>
            </a:schemeClr>
          </a:solidFill>
          <a:ln w="63500">
            <a:solidFill>
              <a:srgbClr val="FFFF4B">
                <a:alpha val="58000"/>
              </a:srgbClr>
            </a:solidFill>
          </a:ln>
        </p:spPr>
        <p:txBody>
          <a:bodyPr anchor="ctr" anchorCtr="1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558800" indent="-762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</a:pPr>
            <a:r>
              <a:rPr lang="es-ES" sz="2900" dirty="0">
                <a:solidFill>
                  <a:srgbClr val="EFF9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Estás siendo salvado de </a:t>
            </a:r>
            <a:r>
              <a:rPr lang="es-ES" sz="2900" b="1" dirty="0">
                <a:solidFill>
                  <a:srgbClr val="FA66FE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ESTO</a:t>
            </a:r>
            <a:endParaRPr lang="es-419" sz="2900" b="1" noProof="0" dirty="0">
              <a:solidFill>
                <a:srgbClr val="FA66FE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947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7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2" grpId="0" uiExpand="1" build="p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46DA5-0026-F2EF-07DF-A16B94559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8C60674-1E09-0A79-942F-3A9706CEE310}"/>
              </a:ext>
            </a:extLst>
          </p:cNvPr>
          <p:cNvSpPr txBox="1"/>
          <p:nvPr/>
        </p:nvSpPr>
        <p:spPr>
          <a:xfrm>
            <a:off x="574510" y="5139567"/>
            <a:ext cx="11021806" cy="951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Aft>
                <a:spcPts val="400"/>
              </a:spcAft>
            </a:pPr>
            <a:r>
              <a:rPr kumimoji="1" lang="es-ES" sz="31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 el desenlace final, con el juicio de Dios sobre Saúl, y los lamentos de los dos protagonistas principales de este libro:</a:t>
            </a:r>
            <a:endParaRPr kumimoji="1" lang="es-ES_tradnl" sz="31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Verse, normal -  yellow frame - Rectangle 7">
            <a:extLst>
              <a:ext uri="{FF2B5EF4-FFF2-40B4-BE49-F238E27FC236}">
                <a16:creationId xmlns:a16="http://schemas.microsoft.com/office/drawing/2014/main" id="{1D982EAA-8191-3A54-9D64-56379AE09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908720"/>
            <a:ext cx="10945216" cy="2520280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90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</a:t>
            </a:r>
            <a:r>
              <a:rPr kumimoji="0" lang="es-ES" sz="2200" dirty="0">
                <a:solidFill>
                  <a:schemeClr val="bg1"/>
                </a:solidFill>
                <a:latin typeface="Arial" panose="020B0604020202020204" pitchFamily="34" charset="0"/>
              </a:rPr>
              <a:t>      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Samuel</a:t>
            </a:r>
            <a:r>
              <a:rPr kumimoji="0" lang="es-ES" sz="1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respondió…</a:t>
            </a:r>
            <a:r>
              <a:rPr kumimoji="0" lang="es-ES" sz="18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El obedecer vale más que el sacrificio, y prestar atención, más que la grasa de carneros.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La rebeldía es tan grave como la adivinación, y la arrogancia, como el pecado de la idolatría. 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Y como tú has rechazado la palabra del 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Señor, él te ha rechazado como rey”.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None/>
            </a:pPr>
            <a:endParaRPr kumimoji="0" lang="es-ES" sz="2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077787-0F07-85F8-A86B-B50C79D267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626"/>
                    </a14:imgEffect>
                    <a14:imgEffect>
                      <a14:saturation sat="117000"/>
                    </a14:imgEffect>
                    <a14:imgEffect>
                      <a14:brightnessContrast bright="3000"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1" r="3645"/>
          <a:stretch>
            <a:fillRect/>
          </a:stretch>
        </p:blipFill>
        <p:spPr>
          <a:xfrm>
            <a:off x="7806677" y="2348880"/>
            <a:ext cx="3575676" cy="2700000"/>
          </a:xfrm>
          <a:prstGeom prst="rect">
            <a:avLst/>
          </a:prstGeom>
        </p:spPr>
      </p:pic>
      <p:sp>
        <p:nvSpPr>
          <p:cNvPr id="6" name="Verse ID - Rectangle 9">
            <a:extLst>
              <a:ext uri="{FF2B5EF4-FFF2-40B4-BE49-F238E27FC236}">
                <a16:creationId xmlns:a16="http://schemas.microsoft.com/office/drawing/2014/main" id="{223D810D-221B-0211-F1AE-F432DFAF3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908720"/>
            <a:ext cx="4078709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noProof="0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1 Samuel 15:22-23</a:t>
            </a:r>
            <a:r>
              <a:rPr lang="es-ES_tradnl" sz="2000" b="1" noProof="0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(NVI)</a:t>
            </a:r>
          </a:p>
        </p:txBody>
      </p:sp>
      <p:sp>
        <p:nvSpPr>
          <p:cNvPr id="9" name="Verse, normal -  yellow frame - Rectangle 7">
            <a:extLst>
              <a:ext uri="{FF2B5EF4-FFF2-40B4-BE49-F238E27FC236}">
                <a16:creationId xmlns:a16="http://schemas.microsoft.com/office/drawing/2014/main" id="{E9176539-A9B6-BAB1-6607-D2877E94B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4869160"/>
            <a:ext cx="10945216" cy="1728192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90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None/>
            </a:pPr>
            <a:r>
              <a:rPr kumimoji="0" lang="es-ES_tradnl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      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 Luego regresó a Ramá, mientras que Saúl se fue a su casa en Guibeá de Saúl. </a:t>
            </a:r>
          </a:p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Samuel nunca más volvió a ver a Saúl, aunque hacía duelo por él. </a:t>
            </a:r>
          </a:p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Y el Señor lamentaba haber puesto a Saúl como rey de Israel.</a:t>
            </a:r>
          </a:p>
        </p:txBody>
      </p:sp>
      <p:sp>
        <p:nvSpPr>
          <p:cNvPr id="10" name="Verse ID - Rectangle 9">
            <a:extLst>
              <a:ext uri="{FF2B5EF4-FFF2-40B4-BE49-F238E27FC236}">
                <a16:creationId xmlns:a16="http://schemas.microsoft.com/office/drawing/2014/main" id="{68D1F5E6-6CA5-B649-1F95-97333D889F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4869160"/>
            <a:ext cx="4078709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noProof="0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1 Samuel 15:34-35</a:t>
            </a:r>
            <a:r>
              <a:rPr lang="es-ES_tradnl" sz="2000" b="1" noProof="0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(NVI)</a:t>
            </a:r>
          </a:p>
        </p:txBody>
      </p:sp>
    </p:spTree>
    <p:extLst>
      <p:ext uri="{BB962C8B-B14F-4D97-AF65-F5344CB8AC3E}">
        <p14:creationId xmlns:p14="http://schemas.microsoft.com/office/powerpoint/2010/main" val="356129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4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4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4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4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6" grpId="0"/>
      <p:bldP spid="9" grpId="0" uiExpand="1" build="p" animBg="1" autoUpdateAnimBg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5DCE602-BED7-761A-2190-C1B8CCDFF5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se, normal -  yellow frame - Rectangle 7">
            <a:extLst>
              <a:ext uri="{FF2B5EF4-FFF2-40B4-BE49-F238E27FC236}">
                <a16:creationId xmlns:a16="http://schemas.microsoft.com/office/drawing/2014/main" id="{740C6768-75EE-3788-2D3B-EC3A55DC5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10945216" cy="1296000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</a:t>
            </a:r>
            <a:r>
              <a:rPr kumimoji="0" lang="es-ES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 El Espíritu del Señor se apartó de Saúl.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… y en su lugar el Señor envió un espíritu maligno para que lo atormentara.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endParaRPr kumimoji="0" lang="es-ES" sz="2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" name="Verse ID - Rectangle 9">
            <a:extLst>
              <a:ext uri="{FF2B5EF4-FFF2-40B4-BE49-F238E27FC236}">
                <a16:creationId xmlns:a16="http://schemas.microsoft.com/office/drawing/2014/main" id="{0C17743D-EFE7-BE7A-5268-11C8C09A7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3586587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1 Samuel 16:14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(NVI)</a:t>
            </a:r>
          </a:p>
        </p:txBody>
      </p:sp>
      <p:sp>
        <p:nvSpPr>
          <p:cNvPr id="6" name="Para 1 - Rectangle 35">
            <a:extLst>
              <a:ext uri="{FF2B5EF4-FFF2-40B4-BE49-F238E27FC236}">
                <a16:creationId xmlns:a16="http://schemas.microsoft.com/office/drawing/2014/main" id="{0EBBA8BD-92D5-1C91-B56F-5C8FB448C6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492896"/>
            <a:ext cx="1094521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200"/>
              </a:spcAft>
            </a:pPr>
            <a:r>
              <a:rPr lang="es-ES" sz="3100" dirty="0">
                <a:solidFill>
                  <a:srgbClr val="93E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 los cristianos prefieren hablar del amor, la paz, el perdón, la misericordia, la vida, la salvación… </a:t>
            </a:r>
          </a:p>
        </p:txBody>
      </p:sp>
      <p:sp>
        <p:nvSpPr>
          <p:cNvPr id="8" name="Para 1 - Rectangle 35">
            <a:extLst>
              <a:ext uri="{FF2B5EF4-FFF2-40B4-BE49-F238E27FC236}">
                <a16:creationId xmlns:a16="http://schemas.microsoft.com/office/drawing/2014/main" id="{A4440147-8987-054B-5978-79BAD4E14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3356992"/>
            <a:ext cx="1094521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eso nos gusta hablar a los cristianos. 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 ¿de qué le gustaba hablar a </a:t>
            </a:r>
            <a:r>
              <a:rPr lang="es-ES" sz="3100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Jesús</a:t>
            </a: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Para 1 - Rectangle 35">
            <a:extLst>
              <a:ext uri="{FF2B5EF4-FFF2-40B4-BE49-F238E27FC236}">
                <a16:creationId xmlns:a16="http://schemas.microsoft.com/office/drawing/2014/main" id="{9BF8C33B-BDB0-8DB5-08C6-3825438C6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4221088"/>
            <a:ext cx="10945216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¿Cuales son las principales enseñanzas y mensajes de Jesús?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planteando la pregunta de otra forma: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¿Cuáles son los temas favoritos de Jesús?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respuesta podría sorprenderte...</a:t>
            </a:r>
          </a:p>
        </p:txBody>
      </p:sp>
    </p:spTree>
    <p:extLst>
      <p:ext uri="{BB962C8B-B14F-4D97-AF65-F5344CB8AC3E}">
        <p14:creationId xmlns:p14="http://schemas.microsoft.com/office/powerpoint/2010/main" val="19718465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9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82679D-95F7-88D3-8EB8-BB340A98B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se, normal -  yellow frame - Rectangle 7">
            <a:extLst>
              <a:ext uri="{FF2B5EF4-FFF2-40B4-BE49-F238E27FC236}">
                <a16:creationId xmlns:a16="http://schemas.microsoft.com/office/drawing/2014/main" id="{45F4AFA4-6B6F-1A5C-491D-423D46DF0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10945216" cy="1296000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</a:t>
            </a:r>
            <a:r>
              <a:rPr kumimoji="0" lang="es-ES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 El Espíritu del Señor se apartó de Saúl.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… y en su lugar el Señor envió un espíritu maligno para que lo atormentara.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endParaRPr kumimoji="0" lang="es-ES" sz="2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" name="Verse ID - Rectangle 9">
            <a:extLst>
              <a:ext uri="{FF2B5EF4-FFF2-40B4-BE49-F238E27FC236}">
                <a16:creationId xmlns:a16="http://schemas.microsoft.com/office/drawing/2014/main" id="{5D53D77C-FA8E-BF1D-6E9F-1CC855589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3586587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1 Samuel 16:14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(NVI)</a:t>
            </a:r>
          </a:p>
        </p:txBody>
      </p:sp>
      <p:sp>
        <p:nvSpPr>
          <p:cNvPr id="6" name="Para 1 - Rectangle 35">
            <a:extLst>
              <a:ext uri="{FF2B5EF4-FFF2-40B4-BE49-F238E27FC236}">
                <a16:creationId xmlns:a16="http://schemas.microsoft.com/office/drawing/2014/main" id="{114727FB-34A5-1626-F2AB-3ADE02843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492896"/>
            <a:ext cx="1094521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200"/>
              </a:spcAft>
            </a:pPr>
            <a:r>
              <a:rPr lang="es-ES" sz="3100" dirty="0">
                <a:solidFill>
                  <a:srgbClr val="93E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 los cristianos prefieren hablar del amor, la paz, el perdón, la misericordia, la vida, la salvación… </a:t>
            </a:r>
          </a:p>
        </p:txBody>
      </p:sp>
      <p:sp>
        <p:nvSpPr>
          <p:cNvPr id="8" name="Para 1 - Rectangle 35">
            <a:extLst>
              <a:ext uri="{FF2B5EF4-FFF2-40B4-BE49-F238E27FC236}">
                <a16:creationId xmlns:a16="http://schemas.microsoft.com/office/drawing/2014/main" id="{555981BB-DFB3-73BD-4E38-FF46EEE32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3356992"/>
            <a:ext cx="1094521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Hace unos años, un teólogo de nombre Len Lacroix tomó el tiempo para analizar todas las palabras de Jesús, y contar cuántas veces Jesús habló de cada tema.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 que hay más de 36.000 palabras de Jesús en la Biblia, y al ordenarlas por tema, los favoritos de Jesús se destacan claramente:</a:t>
            </a:r>
          </a:p>
        </p:txBody>
      </p:sp>
    </p:spTree>
    <p:extLst>
      <p:ext uri="{BB962C8B-B14F-4D97-AF65-F5344CB8AC3E}">
        <p14:creationId xmlns:p14="http://schemas.microsoft.com/office/powerpoint/2010/main" val="24843055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DE2DC-A777-1B33-B21D-C6BB18E83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53786CA3-BACE-371F-30A6-396549F30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320" y="6261100"/>
            <a:ext cx="707707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Vida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365073B2-3C79-584E-9B84-4D97A18CFC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1720" y="609600"/>
            <a:ext cx="1447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Veces</a:t>
            </a:r>
            <a:endParaRPr lang="es-ES_tradnl" altLang="en-US" sz="330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EA0295F7-A163-2ADD-1004-07D0DFBE5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120" y="6261100"/>
            <a:ext cx="9144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marL="379413" indent="-287338"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4 </a:t>
            </a:r>
            <a:endParaRPr lang="es-ES_tradnl" altLang="en-US" sz="330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8161600D-B9E5-1313-9635-A6025003C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9520" y="609600"/>
            <a:ext cx="6934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Tema</a:t>
            </a:r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418670FF-1A3E-EF4C-6CCF-1FBDF0A3CAD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8776" y="1143000"/>
            <a:ext cx="6694488" cy="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 dirty="0"/>
          </a:p>
        </p:txBody>
      </p:sp>
      <p:sp>
        <p:nvSpPr>
          <p:cNvPr id="7" name="Line 11">
            <a:extLst>
              <a:ext uri="{FF2B5EF4-FFF2-40B4-BE49-F238E27FC236}">
                <a16:creationId xmlns:a16="http://schemas.microsoft.com/office/drawing/2014/main" id="{A3CF1010-11D7-666D-AA0F-57045C2AA945}"/>
              </a:ext>
            </a:extLst>
          </p:cNvPr>
          <p:cNvSpPr>
            <a:spLocks noChangeShapeType="1"/>
          </p:cNvSpPr>
          <p:nvPr/>
        </p:nvSpPr>
        <p:spPr bwMode="auto">
          <a:xfrm>
            <a:off x="1888233" y="1143000"/>
            <a:ext cx="1258887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 dirty="0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5F1FEF95-AF4F-0614-C19D-6E7695054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320" y="5829300"/>
            <a:ext cx="707707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Nacer de nuevo</a:t>
            </a: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5BFFC1EB-24E5-A4EA-4231-9167F5F23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120" y="5829300"/>
            <a:ext cx="9144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marL="379413" indent="-287338"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2 </a:t>
            </a:r>
            <a:endParaRPr lang="es-ES_tradnl" altLang="en-US" sz="330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75540508-68EF-458C-A7A7-994FD33D1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320" y="5397500"/>
            <a:ext cx="707707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Misericordia</a:t>
            </a:r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140207AD-CD68-18CE-13A0-72AB77DE4D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120" y="5397500"/>
            <a:ext cx="9144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marL="379413" indent="-287338"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9 </a:t>
            </a:r>
            <a:endParaRPr lang="es-ES_tradnl" altLang="en-US" sz="330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2" name="Rectangle 16">
            <a:extLst>
              <a:ext uri="{FF2B5EF4-FFF2-40B4-BE49-F238E27FC236}">
                <a16:creationId xmlns:a16="http://schemas.microsoft.com/office/drawing/2014/main" id="{97044DAA-B326-015E-8E34-BF505A242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320" y="4965700"/>
            <a:ext cx="707707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Humildad  / ser humilde</a:t>
            </a:r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264A8B30-C6E4-8AE2-E764-0B0875658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120" y="4965700"/>
            <a:ext cx="9144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marL="379413" indent="-287338"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5 </a:t>
            </a:r>
            <a:endParaRPr lang="es-ES_tradnl" altLang="en-US" sz="330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4" name="Rectangle 28">
            <a:extLst>
              <a:ext uri="{FF2B5EF4-FFF2-40B4-BE49-F238E27FC236}">
                <a16:creationId xmlns:a16="http://schemas.microsoft.com/office/drawing/2014/main" id="{E8F9EF36-EFC6-3547-EC67-9E1660A17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320" y="2409825"/>
            <a:ext cx="707707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Hacer discípulos</a:t>
            </a:r>
          </a:p>
        </p:txBody>
      </p:sp>
      <p:sp>
        <p:nvSpPr>
          <p:cNvPr id="15" name="Rectangle 29">
            <a:extLst>
              <a:ext uri="{FF2B5EF4-FFF2-40B4-BE49-F238E27FC236}">
                <a16:creationId xmlns:a16="http://schemas.microsoft.com/office/drawing/2014/main" id="{C5231603-3C78-8925-EA93-2309D66214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320" y="2014538"/>
            <a:ext cx="7077075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El infierno</a:t>
            </a:r>
          </a:p>
        </p:txBody>
      </p:sp>
      <p:sp>
        <p:nvSpPr>
          <p:cNvPr id="16" name="Rectangle 30">
            <a:extLst>
              <a:ext uri="{FF2B5EF4-FFF2-40B4-BE49-F238E27FC236}">
                <a16:creationId xmlns:a16="http://schemas.microsoft.com/office/drawing/2014/main" id="{F60EADC7-FF24-8F85-05FE-A5E263B61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320" y="1582738"/>
            <a:ext cx="7077075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El cielo</a:t>
            </a:r>
          </a:p>
        </p:txBody>
      </p:sp>
      <p:sp>
        <p:nvSpPr>
          <p:cNvPr id="17" name="Rectangle 31">
            <a:extLst>
              <a:ext uri="{FF2B5EF4-FFF2-40B4-BE49-F238E27FC236}">
                <a16:creationId xmlns:a16="http://schemas.microsoft.com/office/drawing/2014/main" id="{7E4DBD0F-1368-93E8-CE77-02A1103EE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2409825"/>
            <a:ext cx="11430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marL="379413" indent="-287338"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140 </a:t>
            </a:r>
            <a:endParaRPr lang="es-ES_tradnl" altLang="en-US" sz="330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8" name="Rectangle 32">
            <a:extLst>
              <a:ext uri="{FF2B5EF4-FFF2-40B4-BE49-F238E27FC236}">
                <a16:creationId xmlns:a16="http://schemas.microsoft.com/office/drawing/2014/main" id="{054C5095-C6EA-6A64-72CC-FE83C88CB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2014538"/>
            <a:ext cx="114300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marL="379413" indent="-287338"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172</a:t>
            </a:r>
            <a:endParaRPr lang="es-ES_tradnl" altLang="en-US" sz="330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9" name="Rectangle 33">
            <a:extLst>
              <a:ext uri="{FF2B5EF4-FFF2-40B4-BE49-F238E27FC236}">
                <a16:creationId xmlns:a16="http://schemas.microsoft.com/office/drawing/2014/main" id="{4EC22282-104D-0ECC-4B0F-8619704B3B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582738"/>
            <a:ext cx="114300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marL="379413" indent="-287338"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273 </a:t>
            </a:r>
            <a:endParaRPr lang="es-ES_tradnl" altLang="en-US" sz="330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0" name="Rectangle 34">
            <a:extLst>
              <a:ext uri="{FF2B5EF4-FFF2-40B4-BE49-F238E27FC236}">
                <a16:creationId xmlns:a16="http://schemas.microsoft.com/office/drawing/2014/main" id="{ED811198-4CA7-0DEA-F24E-73D02FAC6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320" y="1187450"/>
            <a:ext cx="707707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Dios</a:t>
            </a:r>
          </a:p>
        </p:txBody>
      </p:sp>
      <p:sp>
        <p:nvSpPr>
          <p:cNvPr id="21" name="Rectangle 35">
            <a:extLst>
              <a:ext uri="{FF2B5EF4-FFF2-40B4-BE49-F238E27FC236}">
                <a16:creationId xmlns:a16="http://schemas.microsoft.com/office/drawing/2014/main" id="{E5ABFE04-E9FE-AD35-4A68-35412EA464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87450"/>
            <a:ext cx="11430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marL="379413" indent="-287338"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437</a:t>
            </a:r>
          </a:p>
        </p:txBody>
      </p:sp>
      <p:sp>
        <p:nvSpPr>
          <p:cNvPr id="22" name="Rectangle 36">
            <a:extLst>
              <a:ext uri="{FF2B5EF4-FFF2-40B4-BE49-F238E27FC236}">
                <a16:creationId xmlns:a16="http://schemas.microsoft.com/office/drawing/2014/main" id="{FAB8B13F-80F2-A49D-EC1B-1890A0303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320" y="4524375"/>
            <a:ext cx="707707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Paz / tener paz / vivir en paz</a:t>
            </a:r>
          </a:p>
        </p:txBody>
      </p:sp>
      <p:sp>
        <p:nvSpPr>
          <p:cNvPr id="23" name="Rectangle 37">
            <a:extLst>
              <a:ext uri="{FF2B5EF4-FFF2-40B4-BE49-F238E27FC236}">
                <a16:creationId xmlns:a16="http://schemas.microsoft.com/office/drawing/2014/main" id="{E29EE045-302C-C268-E427-27F7A2070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120" y="4524375"/>
            <a:ext cx="9144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marL="379413" indent="-287338"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17 </a:t>
            </a:r>
            <a:endParaRPr lang="es-ES_tradnl" altLang="en-US" sz="330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4" name="Rectangle 38">
            <a:extLst>
              <a:ext uri="{FF2B5EF4-FFF2-40B4-BE49-F238E27FC236}">
                <a16:creationId xmlns:a16="http://schemas.microsoft.com/office/drawing/2014/main" id="{E0394A91-204A-0B84-6FC2-D1561F4BA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320" y="4092575"/>
            <a:ext cx="707707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Perdón / perdonar / ser perdonado</a:t>
            </a:r>
          </a:p>
        </p:txBody>
      </p:sp>
      <p:sp>
        <p:nvSpPr>
          <p:cNvPr id="25" name="Rectangle 39">
            <a:extLst>
              <a:ext uri="{FF2B5EF4-FFF2-40B4-BE49-F238E27FC236}">
                <a16:creationId xmlns:a16="http://schemas.microsoft.com/office/drawing/2014/main" id="{718E2289-E2F9-FD2F-2250-DBD2FA64A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120" y="4092575"/>
            <a:ext cx="9144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marL="379413" indent="-287338"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30 </a:t>
            </a:r>
            <a:endParaRPr lang="es-ES_tradnl" altLang="en-US" sz="330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6" name="Rectangle 40">
            <a:extLst>
              <a:ext uri="{FF2B5EF4-FFF2-40B4-BE49-F238E27FC236}">
                <a16:creationId xmlns:a16="http://schemas.microsoft.com/office/drawing/2014/main" id="{E854EAC7-C678-9DE4-00B1-B37D0EACB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320" y="3660775"/>
            <a:ext cx="707707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Luz</a:t>
            </a:r>
          </a:p>
        </p:txBody>
      </p:sp>
      <p:sp>
        <p:nvSpPr>
          <p:cNvPr id="27" name="Rectangle 41">
            <a:extLst>
              <a:ext uri="{FF2B5EF4-FFF2-40B4-BE49-F238E27FC236}">
                <a16:creationId xmlns:a16="http://schemas.microsoft.com/office/drawing/2014/main" id="{FF70F29B-D979-2844-2528-5167B05F5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120" y="3660775"/>
            <a:ext cx="9144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marL="379413" indent="-287338"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34 </a:t>
            </a:r>
            <a:endParaRPr lang="es-ES_tradnl" altLang="en-US" sz="330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8" name="Rectangle 42">
            <a:extLst>
              <a:ext uri="{FF2B5EF4-FFF2-40B4-BE49-F238E27FC236}">
                <a16:creationId xmlns:a16="http://schemas.microsoft.com/office/drawing/2014/main" id="{7A2E2680-E517-70B2-CEBD-6427B9150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320" y="3263900"/>
            <a:ext cx="707707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Amor</a:t>
            </a:r>
          </a:p>
        </p:txBody>
      </p:sp>
      <p:sp>
        <p:nvSpPr>
          <p:cNvPr id="29" name="Rectangle 43">
            <a:extLst>
              <a:ext uri="{FF2B5EF4-FFF2-40B4-BE49-F238E27FC236}">
                <a16:creationId xmlns:a16="http://schemas.microsoft.com/office/drawing/2014/main" id="{B1F52C83-B2CF-BFCA-4883-21003B4CAE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120" y="3263900"/>
            <a:ext cx="9144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marL="379413" indent="-287338"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65 </a:t>
            </a:r>
            <a:endParaRPr lang="es-ES_tradnl" altLang="en-US" sz="330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0" name="Rectangle 44">
            <a:extLst>
              <a:ext uri="{FF2B5EF4-FFF2-40B4-BE49-F238E27FC236}">
                <a16:creationId xmlns:a16="http://schemas.microsoft.com/office/drawing/2014/main" id="{4CD71C88-0AB1-20FD-6A60-C8A6BF5F4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320" y="2857500"/>
            <a:ext cx="707707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“El hijo del hombre”</a:t>
            </a:r>
          </a:p>
        </p:txBody>
      </p:sp>
      <p:sp>
        <p:nvSpPr>
          <p:cNvPr id="31" name="Rectangle 45">
            <a:extLst>
              <a:ext uri="{FF2B5EF4-FFF2-40B4-BE49-F238E27FC236}">
                <a16:creationId xmlns:a16="http://schemas.microsoft.com/office/drawing/2014/main" id="{9F285D76-3101-01FA-51C3-9DD626962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120" y="2857500"/>
            <a:ext cx="9144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marL="379413" indent="-287338"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117</a:t>
            </a:r>
            <a:endParaRPr lang="es-ES_tradnl" altLang="en-US" sz="330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2" name="Rectangle 9">
            <a:extLst>
              <a:ext uri="{FF2B5EF4-FFF2-40B4-BE49-F238E27FC236}">
                <a16:creationId xmlns:a16="http://schemas.microsoft.com/office/drawing/2014/main" id="{D1DAC972-3077-2EFF-A8FD-27465C974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3308" y="57150"/>
            <a:ext cx="8529637" cy="533400"/>
          </a:xfrm>
          <a:prstGeom prst="rect">
            <a:avLst/>
          </a:prstGeom>
          <a:noFill/>
          <a:ln>
            <a:noFill/>
          </a:ln>
        </p:spPr>
        <p:txBody>
          <a:bodyPr lIns="54000" rIns="54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190500" indent="-28575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buClrTx/>
              <a:buSzTx/>
              <a:buFontTx/>
              <a:buNone/>
            </a:pPr>
            <a:r>
              <a:rPr kumimoji="0" lang="es-ES_tradnl" altLang="en-US" sz="3500" i="1" u="sng" dirty="0">
                <a:solidFill>
                  <a:srgbClr val="05FF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¿De qué habló Jesús</a:t>
            </a:r>
            <a:r>
              <a:rPr kumimoji="0" lang="es-ES_tradnl" altLang="en-US" sz="3400" i="1" u="sng" dirty="0">
                <a:solidFill>
                  <a:srgbClr val="05FF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7192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 rev="1"/>
      <p:bldP spid="3" grpId="0" autoUpdateAnimBg="0" rev="1"/>
      <p:bldP spid="4" grpId="0" autoUpdateAnimBg="0" rev="1"/>
      <p:bldP spid="5" grpId="0" build="p" autoUpdateAnimBg="0" rev="1"/>
      <p:bldP spid="8" grpId="0" autoUpdateAnimBg="0" rev="1"/>
      <p:bldP spid="9" grpId="0" autoUpdateAnimBg="0" rev="1"/>
      <p:bldP spid="10" grpId="0" autoUpdateAnimBg="0" rev="1"/>
      <p:bldP spid="11" grpId="0" autoUpdateAnimBg="0" rev="1"/>
      <p:bldP spid="12" grpId="0" autoUpdateAnimBg="0" rev="1"/>
      <p:bldP spid="13" grpId="0" autoUpdateAnimBg="0" rev="1"/>
      <p:bldP spid="14" grpId="0" autoUpdateAnimBg="0" rev="1"/>
      <p:bldP spid="15" grpId="0" autoUpdateAnimBg="0" rev="1"/>
      <p:bldP spid="16" grpId="0" autoUpdateAnimBg="0" rev="1"/>
      <p:bldP spid="17" grpId="0" autoUpdateAnimBg="0" rev="1"/>
      <p:bldP spid="18" grpId="0" autoUpdateAnimBg="0" rev="1"/>
      <p:bldP spid="19" grpId="0" autoUpdateAnimBg="0" rev="1"/>
      <p:bldP spid="20" grpId="0" autoUpdateAnimBg="0" rev="1"/>
      <p:bldP spid="21" grpId="0" autoUpdateAnimBg="0" rev="1"/>
      <p:bldP spid="22" grpId="0" autoUpdateAnimBg="0" rev="1"/>
      <p:bldP spid="23" grpId="0" autoUpdateAnimBg="0" rev="1"/>
      <p:bldP spid="24" grpId="0" autoUpdateAnimBg="0" rev="1"/>
      <p:bldP spid="25" grpId="0" autoUpdateAnimBg="0" rev="1"/>
      <p:bldP spid="26" grpId="0" autoUpdateAnimBg="0" rev="1"/>
      <p:bldP spid="27" grpId="0" autoUpdateAnimBg="0" rev="1"/>
      <p:bldP spid="28" grpId="0" autoUpdateAnimBg="0" rev="1"/>
      <p:bldP spid="29" grpId="0" autoUpdateAnimBg="0" rev="1"/>
      <p:bldP spid="30" grpId="0" autoUpdateAnimBg="0" rev="1"/>
      <p:bldP spid="31" grpId="0" autoUpdateAnimBg="0" rev="1"/>
      <p:bldP spid="32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D3DB09-DA68-3FE6-21A5-9856D08CE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>
            <a:extLst>
              <a:ext uri="{FF2B5EF4-FFF2-40B4-BE49-F238E27FC236}">
                <a16:creationId xmlns:a16="http://schemas.microsoft.com/office/drawing/2014/main" id="{3C2DEB1C-FD5C-CEDA-84FB-7D9B72C6D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1720" y="609600"/>
            <a:ext cx="1447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Veces</a:t>
            </a:r>
            <a:endParaRPr lang="es-ES_tradnl" altLang="en-US" sz="330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3E8B78B0-A020-DE35-12C8-66AE67E1E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9520" y="609600"/>
            <a:ext cx="6934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Tema</a:t>
            </a:r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A611F1AE-6600-7BD6-E363-15ABED65D85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8776" y="1143000"/>
            <a:ext cx="6694488" cy="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 dirty="0"/>
          </a:p>
        </p:txBody>
      </p:sp>
      <p:sp>
        <p:nvSpPr>
          <p:cNvPr id="7" name="Line 11">
            <a:extLst>
              <a:ext uri="{FF2B5EF4-FFF2-40B4-BE49-F238E27FC236}">
                <a16:creationId xmlns:a16="http://schemas.microsoft.com/office/drawing/2014/main" id="{6ED8A006-A106-C8C7-B9B8-6C87D961D9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888233" y="1143000"/>
            <a:ext cx="1258887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 dirty="0"/>
          </a:p>
        </p:txBody>
      </p:sp>
      <p:sp>
        <p:nvSpPr>
          <p:cNvPr id="14" name="Rectangle 28">
            <a:extLst>
              <a:ext uri="{FF2B5EF4-FFF2-40B4-BE49-F238E27FC236}">
                <a16:creationId xmlns:a16="http://schemas.microsoft.com/office/drawing/2014/main" id="{5E853DD7-D41B-14BC-43B2-7E88E9E5A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320" y="2409825"/>
            <a:ext cx="707707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Hacer discípulos</a:t>
            </a:r>
          </a:p>
        </p:txBody>
      </p:sp>
      <p:sp>
        <p:nvSpPr>
          <p:cNvPr id="15" name="Rectangle 29">
            <a:extLst>
              <a:ext uri="{FF2B5EF4-FFF2-40B4-BE49-F238E27FC236}">
                <a16:creationId xmlns:a16="http://schemas.microsoft.com/office/drawing/2014/main" id="{4C188EAD-D5B0-6E45-5735-9A76DF5B0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320" y="2014538"/>
            <a:ext cx="7077075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El infierno</a:t>
            </a:r>
          </a:p>
        </p:txBody>
      </p:sp>
      <p:sp>
        <p:nvSpPr>
          <p:cNvPr id="16" name="Rectangle 30">
            <a:extLst>
              <a:ext uri="{FF2B5EF4-FFF2-40B4-BE49-F238E27FC236}">
                <a16:creationId xmlns:a16="http://schemas.microsoft.com/office/drawing/2014/main" id="{24EA5B15-9D34-1CDD-28F5-7D0FF2F7B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320" y="1582738"/>
            <a:ext cx="7077075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El cielo</a:t>
            </a:r>
          </a:p>
        </p:txBody>
      </p:sp>
      <p:sp>
        <p:nvSpPr>
          <p:cNvPr id="17" name="Rectangle 31">
            <a:extLst>
              <a:ext uri="{FF2B5EF4-FFF2-40B4-BE49-F238E27FC236}">
                <a16:creationId xmlns:a16="http://schemas.microsoft.com/office/drawing/2014/main" id="{3B485EC7-F486-A2A3-3CBE-6A0F3D54E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2409825"/>
            <a:ext cx="11430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marL="379413" indent="-287338"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140 </a:t>
            </a:r>
            <a:endParaRPr lang="es-ES_tradnl" altLang="en-US" sz="330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8" name="Rectangle 32">
            <a:extLst>
              <a:ext uri="{FF2B5EF4-FFF2-40B4-BE49-F238E27FC236}">
                <a16:creationId xmlns:a16="http://schemas.microsoft.com/office/drawing/2014/main" id="{C8ECC3B7-0A06-C333-C0D7-B35A689DEA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2014538"/>
            <a:ext cx="114300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marL="379413" indent="-287338"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172</a:t>
            </a:r>
            <a:endParaRPr lang="es-ES_tradnl" altLang="en-US" sz="330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9" name="Rectangle 33">
            <a:extLst>
              <a:ext uri="{FF2B5EF4-FFF2-40B4-BE49-F238E27FC236}">
                <a16:creationId xmlns:a16="http://schemas.microsoft.com/office/drawing/2014/main" id="{217AE01C-41F8-5ECB-385E-D702EE095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582738"/>
            <a:ext cx="114300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marL="379413" indent="-287338"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273 </a:t>
            </a:r>
            <a:endParaRPr lang="es-ES_tradnl" altLang="en-US" sz="330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0" name="Rectangle 34">
            <a:extLst>
              <a:ext uri="{FF2B5EF4-FFF2-40B4-BE49-F238E27FC236}">
                <a16:creationId xmlns:a16="http://schemas.microsoft.com/office/drawing/2014/main" id="{859EB86F-90C8-47B6-25AD-0E26664AE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320" y="1187450"/>
            <a:ext cx="707707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Dios</a:t>
            </a:r>
          </a:p>
        </p:txBody>
      </p:sp>
      <p:sp>
        <p:nvSpPr>
          <p:cNvPr id="21" name="Rectangle 35">
            <a:extLst>
              <a:ext uri="{FF2B5EF4-FFF2-40B4-BE49-F238E27FC236}">
                <a16:creationId xmlns:a16="http://schemas.microsoft.com/office/drawing/2014/main" id="{B7A7D72A-2274-E423-CF3C-5CD362102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87450"/>
            <a:ext cx="11430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marL="379413" indent="-287338"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437</a:t>
            </a:r>
          </a:p>
        </p:txBody>
      </p:sp>
      <p:sp>
        <p:nvSpPr>
          <p:cNvPr id="22" name="Rectangle 36">
            <a:extLst>
              <a:ext uri="{FF2B5EF4-FFF2-40B4-BE49-F238E27FC236}">
                <a16:creationId xmlns:a16="http://schemas.microsoft.com/office/drawing/2014/main" id="{5738DE65-09C8-6190-74CA-56A1FFBFB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320" y="4524375"/>
            <a:ext cx="707707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Paz / tener paz / vivir en paz</a:t>
            </a:r>
          </a:p>
        </p:txBody>
      </p:sp>
      <p:sp>
        <p:nvSpPr>
          <p:cNvPr id="23" name="Rectangle 37">
            <a:extLst>
              <a:ext uri="{FF2B5EF4-FFF2-40B4-BE49-F238E27FC236}">
                <a16:creationId xmlns:a16="http://schemas.microsoft.com/office/drawing/2014/main" id="{30BE269A-84DF-94FE-1B4D-755AC752E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120" y="4524375"/>
            <a:ext cx="9144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marL="379413" indent="-287338"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17 </a:t>
            </a:r>
            <a:endParaRPr lang="es-ES_tradnl" altLang="en-US" sz="330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4" name="Rectangle 38">
            <a:extLst>
              <a:ext uri="{FF2B5EF4-FFF2-40B4-BE49-F238E27FC236}">
                <a16:creationId xmlns:a16="http://schemas.microsoft.com/office/drawing/2014/main" id="{EC450FCF-7DCF-CB27-3FAC-460FAC689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320" y="4092575"/>
            <a:ext cx="707707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Perdón / perdonar / ser perdonado</a:t>
            </a:r>
          </a:p>
        </p:txBody>
      </p:sp>
      <p:sp>
        <p:nvSpPr>
          <p:cNvPr id="25" name="Rectangle 39">
            <a:extLst>
              <a:ext uri="{FF2B5EF4-FFF2-40B4-BE49-F238E27FC236}">
                <a16:creationId xmlns:a16="http://schemas.microsoft.com/office/drawing/2014/main" id="{7470AB9C-3645-635A-6D86-827E1144B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120" y="4092575"/>
            <a:ext cx="9144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marL="379413" indent="-287338"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30 </a:t>
            </a:r>
            <a:endParaRPr lang="es-ES_tradnl" altLang="en-US" sz="330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6" name="Rectangle 40">
            <a:extLst>
              <a:ext uri="{FF2B5EF4-FFF2-40B4-BE49-F238E27FC236}">
                <a16:creationId xmlns:a16="http://schemas.microsoft.com/office/drawing/2014/main" id="{124AE600-3AC9-600C-8989-4F8DDB524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320" y="3660775"/>
            <a:ext cx="707707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Luz</a:t>
            </a:r>
          </a:p>
        </p:txBody>
      </p:sp>
      <p:sp>
        <p:nvSpPr>
          <p:cNvPr id="27" name="Rectangle 41">
            <a:extLst>
              <a:ext uri="{FF2B5EF4-FFF2-40B4-BE49-F238E27FC236}">
                <a16:creationId xmlns:a16="http://schemas.microsoft.com/office/drawing/2014/main" id="{0C4B002B-9A50-63D2-8329-6B7E13B9F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120" y="3660775"/>
            <a:ext cx="9144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marL="379413" indent="-287338"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34 </a:t>
            </a:r>
            <a:endParaRPr lang="es-ES_tradnl" altLang="en-US" sz="330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8" name="Rectangle 42">
            <a:extLst>
              <a:ext uri="{FF2B5EF4-FFF2-40B4-BE49-F238E27FC236}">
                <a16:creationId xmlns:a16="http://schemas.microsoft.com/office/drawing/2014/main" id="{07775AB7-9AE2-84FC-BF4A-F5CEE79C4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320" y="3263900"/>
            <a:ext cx="707707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Amor</a:t>
            </a:r>
          </a:p>
        </p:txBody>
      </p:sp>
      <p:sp>
        <p:nvSpPr>
          <p:cNvPr id="29" name="Rectangle 43">
            <a:extLst>
              <a:ext uri="{FF2B5EF4-FFF2-40B4-BE49-F238E27FC236}">
                <a16:creationId xmlns:a16="http://schemas.microsoft.com/office/drawing/2014/main" id="{71C2C608-909E-D89F-28FF-54B80C8A16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120" y="3263900"/>
            <a:ext cx="9144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marL="379413" indent="-287338"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65 </a:t>
            </a:r>
            <a:endParaRPr lang="es-ES_tradnl" altLang="en-US" sz="330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0" name="Rectangle 44">
            <a:extLst>
              <a:ext uri="{FF2B5EF4-FFF2-40B4-BE49-F238E27FC236}">
                <a16:creationId xmlns:a16="http://schemas.microsoft.com/office/drawing/2014/main" id="{5CEFBE1C-A4BA-0F84-D8C2-81A46A398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320" y="2857500"/>
            <a:ext cx="707707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“El hijo del hombre”</a:t>
            </a:r>
          </a:p>
        </p:txBody>
      </p:sp>
      <p:sp>
        <p:nvSpPr>
          <p:cNvPr id="31" name="Rectangle 45">
            <a:extLst>
              <a:ext uri="{FF2B5EF4-FFF2-40B4-BE49-F238E27FC236}">
                <a16:creationId xmlns:a16="http://schemas.microsoft.com/office/drawing/2014/main" id="{2EC8838B-674E-492B-6830-36F0AD328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120" y="2857500"/>
            <a:ext cx="9144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marL="379413" indent="-287338"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117</a:t>
            </a:r>
            <a:endParaRPr lang="es-ES_tradnl" altLang="en-US" sz="330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2" name="Rectangle 9">
            <a:extLst>
              <a:ext uri="{FF2B5EF4-FFF2-40B4-BE49-F238E27FC236}">
                <a16:creationId xmlns:a16="http://schemas.microsoft.com/office/drawing/2014/main" id="{67447C79-FB55-0DB1-208D-571E0D766F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3308" y="57150"/>
            <a:ext cx="8529637" cy="533400"/>
          </a:xfrm>
          <a:prstGeom prst="rect">
            <a:avLst/>
          </a:prstGeom>
          <a:noFill/>
          <a:ln>
            <a:noFill/>
          </a:ln>
        </p:spPr>
        <p:txBody>
          <a:bodyPr lIns="54000" rIns="54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190500" indent="-28575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buClrTx/>
              <a:buSzTx/>
              <a:buFontTx/>
              <a:buNone/>
            </a:pPr>
            <a:r>
              <a:rPr kumimoji="0" lang="es-ES_tradnl" altLang="en-US" sz="3500" i="1" u="sng" dirty="0">
                <a:solidFill>
                  <a:srgbClr val="05FF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¿De qué habló Jesús</a:t>
            </a:r>
            <a:r>
              <a:rPr kumimoji="0" lang="es-ES_tradnl" altLang="en-US" sz="3400" i="1" u="sng" dirty="0">
                <a:solidFill>
                  <a:srgbClr val="05FF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3" name="Para 1 - Rectangle 35">
            <a:extLst>
              <a:ext uri="{FF2B5EF4-FFF2-40B4-BE49-F238E27FC236}">
                <a16:creationId xmlns:a16="http://schemas.microsoft.com/office/drawing/2014/main" id="{EFA30425-7FC2-2B5B-9BD1-7DF11F9CA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5013176"/>
            <a:ext cx="1094521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100"/>
              </a:spcAft>
            </a:pPr>
            <a:r>
              <a:rPr lang="es-ES" spc="-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Aquí se ven claramente los temas más importantes para Jesús. </a:t>
            </a:r>
          </a:p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100"/>
              </a:spcAft>
            </a:pPr>
            <a:r>
              <a:rPr lang="es-ES" spc="-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no son, en absoluto, lo que la mayoría de los cristianos esperan. </a:t>
            </a:r>
          </a:p>
        </p:txBody>
      </p:sp>
    </p:spTree>
    <p:extLst>
      <p:ext uri="{BB962C8B-B14F-4D97-AF65-F5344CB8AC3E}">
        <p14:creationId xmlns:p14="http://schemas.microsoft.com/office/powerpoint/2010/main" val="50046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5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5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B7898-DA12-EBD4-DFDD-8DDC0EE63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>
            <a:extLst>
              <a:ext uri="{FF2B5EF4-FFF2-40B4-BE49-F238E27FC236}">
                <a16:creationId xmlns:a16="http://schemas.microsoft.com/office/drawing/2014/main" id="{0AEED877-AFC2-F782-AFAB-F44966F53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1720" y="609600"/>
            <a:ext cx="1447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Veces</a:t>
            </a:r>
            <a:endParaRPr lang="es-ES_tradnl" altLang="en-US" sz="330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7F24620B-61A4-6231-CBA7-5F8F3B1188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9520" y="609600"/>
            <a:ext cx="6934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Tema</a:t>
            </a:r>
          </a:p>
        </p:txBody>
      </p:sp>
      <p:sp>
        <p:nvSpPr>
          <p:cNvPr id="6" name="Line 10">
            <a:extLst>
              <a:ext uri="{FF2B5EF4-FFF2-40B4-BE49-F238E27FC236}">
                <a16:creationId xmlns:a16="http://schemas.microsoft.com/office/drawing/2014/main" id="{43A8A936-2DA5-E31D-EFFB-EE123D0C6DFC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8776" y="1143000"/>
            <a:ext cx="6694488" cy="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 dirty="0"/>
          </a:p>
        </p:txBody>
      </p:sp>
      <p:sp>
        <p:nvSpPr>
          <p:cNvPr id="7" name="Line 11">
            <a:extLst>
              <a:ext uri="{FF2B5EF4-FFF2-40B4-BE49-F238E27FC236}">
                <a16:creationId xmlns:a16="http://schemas.microsoft.com/office/drawing/2014/main" id="{658BC5D1-3556-6DEC-DCF1-0E309FA2D4EF}"/>
              </a:ext>
            </a:extLst>
          </p:cNvPr>
          <p:cNvSpPr>
            <a:spLocks noChangeShapeType="1"/>
          </p:cNvSpPr>
          <p:nvPr/>
        </p:nvSpPr>
        <p:spPr bwMode="auto">
          <a:xfrm>
            <a:off x="1888233" y="1143000"/>
            <a:ext cx="1258887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 dirty="0"/>
          </a:p>
        </p:txBody>
      </p:sp>
      <p:sp>
        <p:nvSpPr>
          <p:cNvPr id="14" name="Rectangle 28">
            <a:extLst>
              <a:ext uri="{FF2B5EF4-FFF2-40B4-BE49-F238E27FC236}">
                <a16:creationId xmlns:a16="http://schemas.microsoft.com/office/drawing/2014/main" id="{FD648440-39D3-435C-F4A7-1DD4B742A9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320" y="2409825"/>
            <a:ext cx="707707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Hacer discípulos</a:t>
            </a:r>
          </a:p>
        </p:txBody>
      </p:sp>
      <p:sp>
        <p:nvSpPr>
          <p:cNvPr id="15" name="Rectangle 29">
            <a:extLst>
              <a:ext uri="{FF2B5EF4-FFF2-40B4-BE49-F238E27FC236}">
                <a16:creationId xmlns:a16="http://schemas.microsoft.com/office/drawing/2014/main" id="{15C5E2E6-2223-6FB4-5CB8-AA6971C912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320" y="2014538"/>
            <a:ext cx="7077075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El infierno</a:t>
            </a:r>
          </a:p>
        </p:txBody>
      </p:sp>
      <p:sp>
        <p:nvSpPr>
          <p:cNvPr id="16" name="Rectangle 30">
            <a:extLst>
              <a:ext uri="{FF2B5EF4-FFF2-40B4-BE49-F238E27FC236}">
                <a16:creationId xmlns:a16="http://schemas.microsoft.com/office/drawing/2014/main" id="{7A3AFECA-3A4F-3E16-F7C7-19FC55CA4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320" y="1582738"/>
            <a:ext cx="7077075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El cielo</a:t>
            </a:r>
          </a:p>
        </p:txBody>
      </p:sp>
      <p:sp>
        <p:nvSpPr>
          <p:cNvPr id="17" name="Rectangle 31">
            <a:extLst>
              <a:ext uri="{FF2B5EF4-FFF2-40B4-BE49-F238E27FC236}">
                <a16:creationId xmlns:a16="http://schemas.microsoft.com/office/drawing/2014/main" id="{08AD97A8-8613-DB5F-7190-5BEFC18E1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2409825"/>
            <a:ext cx="11430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marL="379413" indent="-287338"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140 </a:t>
            </a:r>
            <a:endParaRPr lang="es-ES_tradnl" altLang="en-US" sz="330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8" name="Rectangle 32">
            <a:extLst>
              <a:ext uri="{FF2B5EF4-FFF2-40B4-BE49-F238E27FC236}">
                <a16:creationId xmlns:a16="http://schemas.microsoft.com/office/drawing/2014/main" id="{961D7A0A-92EB-5102-A772-32EEB5273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2014538"/>
            <a:ext cx="114300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marL="379413" indent="-287338"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172</a:t>
            </a:r>
            <a:endParaRPr lang="es-ES_tradnl" altLang="en-US" sz="330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9" name="Rectangle 33">
            <a:extLst>
              <a:ext uri="{FF2B5EF4-FFF2-40B4-BE49-F238E27FC236}">
                <a16:creationId xmlns:a16="http://schemas.microsoft.com/office/drawing/2014/main" id="{34029337-82DA-8B68-7F46-D86423DB5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582738"/>
            <a:ext cx="1143000" cy="3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marL="379413" indent="-287338"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273 </a:t>
            </a:r>
            <a:endParaRPr lang="es-ES_tradnl" altLang="en-US" sz="330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0" name="Rectangle 34">
            <a:extLst>
              <a:ext uri="{FF2B5EF4-FFF2-40B4-BE49-F238E27FC236}">
                <a16:creationId xmlns:a16="http://schemas.microsoft.com/office/drawing/2014/main" id="{B5E27D1A-91D7-535A-E626-7B7591AB1C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320" y="1187450"/>
            <a:ext cx="707707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Dios</a:t>
            </a:r>
          </a:p>
        </p:txBody>
      </p:sp>
      <p:sp>
        <p:nvSpPr>
          <p:cNvPr id="21" name="Rectangle 35">
            <a:extLst>
              <a:ext uri="{FF2B5EF4-FFF2-40B4-BE49-F238E27FC236}">
                <a16:creationId xmlns:a16="http://schemas.microsoft.com/office/drawing/2014/main" id="{8F51207F-15F5-54FB-177A-6A6863B5D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187450"/>
            <a:ext cx="11430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marL="379413" indent="-287338"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437</a:t>
            </a:r>
          </a:p>
        </p:txBody>
      </p:sp>
      <p:sp>
        <p:nvSpPr>
          <p:cNvPr id="22" name="Rectangle 36">
            <a:extLst>
              <a:ext uri="{FF2B5EF4-FFF2-40B4-BE49-F238E27FC236}">
                <a16:creationId xmlns:a16="http://schemas.microsoft.com/office/drawing/2014/main" id="{41C7B8B1-5839-3E75-2F8E-B021B77C4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320" y="4524375"/>
            <a:ext cx="707707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Paz / tener paz / vivir en paz</a:t>
            </a:r>
          </a:p>
        </p:txBody>
      </p:sp>
      <p:sp>
        <p:nvSpPr>
          <p:cNvPr id="23" name="Rectangle 37">
            <a:extLst>
              <a:ext uri="{FF2B5EF4-FFF2-40B4-BE49-F238E27FC236}">
                <a16:creationId xmlns:a16="http://schemas.microsoft.com/office/drawing/2014/main" id="{D7DD7E27-4BC2-4464-9961-01D06E80B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120" y="4524375"/>
            <a:ext cx="9144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marL="379413" indent="-287338"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17 </a:t>
            </a:r>
            <a:endParaRPr lang="es-ES_tradnl" altLang="en-US" sz="330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4" name="Rectangle 38">
            <a:extLst>
              <a:ext uri="{FF2B5EF4-FFF2-40B4-BE49-F238E27FC236}">
                <a16:creationId xmlns:a16="http://schemas.microsoft.com/office/drawing/2014/main" id="{1DF229DE-09BA-2817-5F9C-ED218C378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320" y="4092575"/>
            <a:ext cx="707707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Perdón / perdonar / ser perdonado</a:t>
            </a:r>
          </a:p>
        </p:txBody>
      </p:sp>
      <p:sp>
        <p:nvSpPr>
          <p:cNvPr id="25" name="Rectangle 39">
            <a:extLst>
              <a:ext uri="{FF2B5EF4-FFF2-40B4-BE49-F238E27FC236}">
                <a16:creationId xmlns:a16="http://schemas.microsoft.com/office/drawing/2014/main" id="{5B9660A5-F475-92B2-56C6-5CE349359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120" y="4092575"/>
            <a:ext cx="9144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marL="379413" indent="-287338"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30 </a:t>
            </a:r>
            <a:endParaRPr lang="es-ES_tradnl" altLang="en-US" sz="330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6" name="Rectangle 40">
            <a:extLst>
              <a:ext uri="{FF2B5EF4-FFF2-40B4-BE49-F238E27FC236}">
                <a16:creationId xmlns:a16="http://schemas.microsoft.com/office/drawing/2014/main" id="{44554A99-96DA-8BC9-8D09-3181D706F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320" y="3660775"/>
            <a:ext cx="707707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Luz</a:t>
            </a:r>
          </a:p>
        </p:txBody>
      </p:sp>
      <p:sp>
        <p:nvSpPr>
          <p:cNvPr id="27" name="Rectangle 41">
            <a:extLst>
              <a:ext uri="{FF2B5EF4-FFF2-40B4-BE49-F238E27FC236}">
                <a16:creationId xmlns:a16="http://schemas.microsoft.com/office/drawing/2014/main" id="{58FDD868-DFAE-E6EE-5BCB-9BD548A0F0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120" y="3660775"/>
            <a:ext cx="9144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marL="379413" indent="-287338"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34 </a:t>
            </a:r>
            <a:endParaRPr lang="es-ES_tradnl" altLang="en-US" sz="330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28" name="Rectangle 42">
            <a:extLst>
              <a:ext uri="{FF2B5EF4-FFF2-40B4-BE49-F238E27FC236}">
                <a16:creationId xmlns:a16="http://schemas.microsoft.com/office/drawing/2014/main" id="{DAFCA537-64E0-F210-A8D8-0BE4A1F0D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320" y="3263900"/>
            <a:ext cx="707707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Amor</a:t>
            </a:r>
          </a:p>
        </p:txBody>
      </p:sp>
      <p:sp>
        <p:nvSpPr>
          <p:cNvPr id="29" name="Rectangle 43">
            <a:extLst>
              <a:ext uri="{FF2B5EF4-FFF2-40B4-BE49-F238E27FC236}">
                <a16:creationId xmlns:a16="http://schemas.microsoft.com/office/drawing/2014/main" id="{542C404C-FD1D-232A-0B25-42BB264EF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120" y="3263900"/>
            <a:ext cx="9144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marL="379413" indent="-287338"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65 </a:t>
            </a:r>
            <a:endParaRPr lang="es-ES_tradnl" altLang="en-US" sz="330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0" name="Rectangle 44">
            <a:extLst>
              <a:ext uri="{FF2B5EF4-FFF2-40B4-BE49-F238E27FC236}">
                <a16:creationId xmlns:a16="http://schemas.microsoft.com/office/drawing/2014/main" id="{7E7036CD-636A-7226-833C-E099AC438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320" y="2857500"/>
            <a:ext cx="7077075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“El hijo del hombre”</a:t>
            </a:r>
          </a:p>
        </p:txBody>
      </p:sp>
      <p:sp>
        <p:nvSpPr>
          <p:cNvPr id="31" name="Rectangle 45">
            <a:extLst>
              <a:ext uri="{FF2B5EF4-FFF2-40B4-BE49-F238E27FC236}">
                <a16:creationId xmlns:a16="http://schemas.microsoft.com/office/drawing/2014/main" id="{4DE9D9BD-A73D-349F-21D6-95561D8461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4120" y="2857500"/>
            <a:ext cx="9144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marL="379413" indent="-287338"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117</a:t>
            </a:r>
            <a:endParaRPr lang="es-ES_tradnl" altLang="en-US" sz="330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2" name="Rectangle 9">
            <a:extLst>
              <a:ext uri="{FF2B5EF4-FFF2-40B4-BE49-F238E27FC236}">
                <a16:creationId xmlns:a16="http://schemas.microsoft.com/office/drawing/2014/main" id="{726868EF-16D9-BACF-613E-C46E94B4F9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3308" y="57150"/>
            <a:ext cx="8529637" cy="533400"/>
          </a:xfrm>
          <a:prstGeom prst="rect">
            <a:avLst/>
          </a:prstGeom>
          <a:noFill/>
          <a:ln>
            <a:noFill/>
          </a:ln>
        </p:spPr>
        <p:txBody>
          <a:bodyPr lIns="54000" rIns="54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190500" indent="-28575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buClrTx/>
              <a:buSzTx/>
              <a:buFontTx/>
              <a:buNone/>
            </a:pPr>
            <a:r>
              <a:rPr kumimoji="0" lang="es-ES_tradnl" altLang="en-US" sz="3500" i="1" u="sng" dirty="0">
                <a:solidFill>
                  <a:srgbClr val="05FF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¿De qué habló Jesús</a:t>
            </a:r>
            <a:r>
              <a:rPr kumimoji="0" lang="es-ES_tradnl" altLang="en-US" sz="3400" i="1" u="sng" dirty="0">
                <a:solidFill>
                  <a:srgbClr val="05FF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33" name="Para 1 - Rectangle 35">
            <a:extLst>
              <a:ext uri="{FF2B5EF4-FFF2-40B4-BE49-F238E27FC236}">
                <a16:creationId xmlns:a16="http://schemas.microsoft.com/office/drawing/2014/main" id="{F3F55ECB-DBE6-6A64-2AAA-BB6FE3EC7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5013176"/>
            <a:ext cx="1094521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Incluso algunos de estos tienen bases comunes, por lo que podemos agruparlos en un resumen aún más conciso: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E3E762C5-B3ED-9936-BEF6-39AEF2EB6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031" y="2409825"/>
            <a:ext cx="70770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Hacer discípulos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22BB8751-1CC4-AF56-6276-464775CBC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031" y="2014538"/>
            <a:ext cx="70770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El infierno</a:t>
            </a: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85A3EE52-745E-C62E-C95B-A0A2A565B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031" y="1582738"/>
            <a:ext cx="70770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El cielo</a:t>
            </a: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5F58457B-AE70-E96A-C979-A41FE1B36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231" y="2409825"/>
            <a:ext cx="11430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marL="379413" indent="-287338"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140 </a:t>
            </a:r>
            <a:endParaRPr lang="es-ES_tradnl" altLang="en-US" sz="330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4" name="Rectangle 10">
            <a:extLst>
              <a:ext uri="{FF2B5EF4-FFF2-40B4-BE49-F238E27FC236}">
                <a16:creationId xmlns:a16="http://schemas.microsoft.com/office/drawing/2014/main" id="{ABED5D6C-CAD0-3DB9-2005-6134F898EF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231" y="2014538"/>
            <a:ext cx="11430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marL="379413" indent="-287338"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172</a:t>
            </a:r>
            <a:endParaRPr lang="es-ES_tradnl" altLang="en-US" sz="330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5" name="Rectangle 11">
            <a:extLst>
              <a:ext uri="{FF2B5EF4-FFF2-40B4-BE49-F238E27FC236}">
                <a16:creationId xmlns:a16="http://schemas.microsoft.com/office/drawing/2014/main" id="{9F1ECDF7-1D32-46D4-8DC9-CADEDFCB5C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231" y="1582738"/>
            <a:ext cx="1143000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marL="379413" indent="-287338"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273 </a:t>
            </a:r>
            <a:endParaRPr lang="es-ES_tradnl" altLang="en-US" sz="330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6" name="Rectangle 12">
            <a:extLst>
              <a:ext uri="{FF2B5EF4-FFF2-40B4-BE49-F238E27FC236}">
                <a16:creationId xmlns:a16="http://schemas.microsoft.com/office/drawing/2014/main" id="{121E986B-FC0A-0CC8-51EB-C85A30248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031" y="1187450"/>
            <a:ext cx="70770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Dios</a:t>
            </a:r>
          </a:p>
        </p:txBody>
      </p:sp>
      <p:sp>
        <p:nvSpPr>
          <p:cNvPr id="37" name="Rectangle 13">
            <a:extLst>
              <a:ext uri="{FF2B5EF4-FFF2-40B4-BE49-F238E27FC236}">
                <a16:creationId xmlns:a16="http://schemas.microsoft.com/office/drawing/2014/main" id="{F6F87853-E7EB-6E85-B561-74A310985B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231" y="1187450"/>
            <a:ext cx="11430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marL="379413" indent="-287338"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437</a:t>
            </a:r>
            <a:endParaRPr lang="es-ES_tradnl" altLang="en-US" sz="330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8" name="Rectangle 14">
            <a:extLst>
              <a:ext uri="{FF2B5EF4-FFF2-40B4-BE49-F238E27FC236}">
                <a16:creationId xmlns:a16="http://schemas.microsoft.com/office/drawing/2014/main" id="{053A3BF5-54C7-F5E5-E2F4-E06723F54A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3031" y="2857500"/>
            <a:ext cx="70770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“El hijo del hombre”</a:t>
            </a:r>
          </a:p>
        </p:txBody>
      </p:sp>
      <p:sp>
        <p:nvSpPr>
          <p:cNvPr id="39" name="Rectangle 15">
            <a:extLst>
              <a:ext uri="{FF2B5EF4-FFF2-40B4-BE49-F238E27FC236}">
                <a16:creationId xmlns:a16="http://schemas.microsoft.com/office/drawing/2014/main" id="{D6D129B7-8E0F-C288-478E-01C490E0E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3831" y="2857500"/>
            <a:ext cx="9144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marL="379413" indent="-287338"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117</a:t>
            </a:r>
            <a:endParaRPr lang="es-ES_tradnl" altLang="en-US" sz="330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40" name="Group 25">
            <a:extLst>
              <a:ext uri="{FF2B5EF4-FFF2-40B4-BE49-F238E27FC236}">
                <a16:creationId xmlns:a16="http://schemas.microsoft.com/office/drawing/2014/main" id="{B5E0C728-891D-3C45-A986-99FEBB47303D}"/>
              </a:ext>
            </a:extLst>
          </p:cNvPr>
          <p:cNvGrpSpPr>
            <a:grpSpLocks/>
          </p:cNvGrpSpPr>
          <p:nvPr/>
        </p:nvGrpSpPr>
        <p:grpSpPr bwMode="auto">
          <a:xfrm>
            <a:off x="3223031" y="1581150"/>
            <a:ext cx="3657600" cy="792163"/>
            <a:chOff x="1056" y="996"/>
            <a:chExt cx="4458" cy="499"/>
          </a:xfrm>
        </p:grpSpPr>
        <p:sp>
          <p:nvSpPr>
            <p:cNvPr id="41" name="Rectangle 23">
              <a:extLst>
                <a:ext uri="{FF2B5EF4-FFF2-40B4-BE49-F238E27FC236}">
                  <a16:creationId xmlns:a16="http://schemas.microsoft.com/office/drawing/2014/main" id="{9171FE39-47FF-437E-A1A4-813E1ED858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1268"/>
              <a:ext cx="4458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Ins="18000"/>
            <a:lstStyle>
              <a:lvl1pPr algn="l"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pitchFamily="2" charset="2"/>
                <a:buChar char="n"/>
                <a:tabLst>
                  <a:tab pos="1622425" algn="l"/>
                </a:tabLst>
                <a:defRPr kumimoji="1"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63588" algn="l">
                <a:spcBef>
                  <a:spcPct val="20000"/>
                </a:spcBef>
                <a:buClr>
                  <a:schemeClr val="folHlink"/>
                </a:buClr>
                <a:buChar char="–"/>
                <a:tabLst>
                  <a:tab pos="1622425" algn="l"/>
                </a:tabLst>
                <a:defRPr kumimoji="1"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82688" indent="-228600" algn="l">
                <a:spcBef>
                  <a:spcPct val="20000"/>
                </a:spcBef>
                <a:buClr>
                  <a:schemeClr val="folHlink"/>
                </a:buClr>
                <a:buSzPct val="60000"/>
                <a:buFont typeface="Monotype Sorts" pitchFamily="2" charset="2"/>
                <a:buChar char="n"/>
                <a:tabLst>
                  <a:tab pos="1622425" algn="l"/>
                </a:tabLst>
                <a:defRPr kumimoji="1"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1788" indent="-228600" algn="l">
                <a:spcBef>
                  <a:spcPct val="20000"/>
                </a:spcBef>
                <a:buChar char="–"/>
                <a:tabLst>
                  <a:tab pos="1622425" algn="l"/>
                </a:tabLst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>
                <a:spcBef>
                  <a:spcPct val="20000"/>
                </a:spcBef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tabLst>
                  <a:tab pos="1622425" algn="l"/>
                </a:tabLst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tabLst>
                  <a:tab pos="1622425" algn="l"/>
                </a:tabLst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tabLst>
                  <a:tab pos="1622425" algn="l"/>
                </a:tabLst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tabLst>
                  <a:tab pos="1622425" algn="l"/>
                </a:tabLst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tabLst>
                  <a:tab pos="1622425" algn="l"/>
                </a:tabLst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just">
                <a:lnSpc>
                  <a:spcPct val="85000"/>
                </a:lnSpc>
                <a:buClrTx/>
                <a:buSzTx/>
                <a:buFontTx/>
                <a:buNone/>
              </a:pPr>
              <a:r>
                <a:rPr lang="es-ES_tradnl" altLang="en-US" sz="3300" dirty="0">
                  <a:solidFill>
                    <a:srgbClr val="05FF05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</a:rPr>
                <a:t>El infierno</a:t>
              </a:r>
            </a:p>
          </p:txBody>
        </p:sp>
        <p:sp>
          <p:nvSpPr>
            <p:cNvPr id="42" name="Rectangle 24">
              <a:extLst>
                <a:ext uri="{FF2B5EF4-FFF2-40B4-BE49-F238E27FC236}">
                  <a16:creationId xmlns:a16="http://schemas.microsoft.com/office/drawing/2014/main" id="{5DBC1CF9-6A37-B8A8-CFB4-C38571ADF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996"/>
              <a:ext cx="4458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Ins="18000"/>
            <a:lstStyle>
              <a:lvl1pPr algn="l"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pitchFamily="2" charset="2"/>
                <a:buChar char="n"/>
                <a:tabLst>
                  <a:tab pos="1622425" algn="l"/>
                </a:tabLst>
                <a:defRPr kumimoji="1"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63588" algn="l">
                <a:spcBef>
                  <a:spcPct val="20000"/>
                </a:spcBef>
                <a:buClr>
                  <a:schemeClr val="folHlink"/>
                </a:buClr>
                <a:buChar char="–"/>
                <a:tabLst>
                  <a:tab pos="1622425" algn="l"/>
                </a:tabLst>
                <a:defRPr kumimoji="1"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82688" indent="-228600" algn="l">
                <a:spcBef>
                  <a:spcPct val="20000"/>
                </a:spcBef>
                <a:buClr>
                  <a:schemeClr val="folHlink"/>
                </a:buClr>
                <a:buSzPct val="60000"/>
                <a:buFont typeface="Monotype Sorts" pitchFamily="2" charset="2"/>
                <a:buChar char="n"/>
                <a:tabLst>
                  <a:tab pos="1622425" algn="l"/>
                </a:tabLst>
                <a:defRPr kumimoji="1"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1788" indent="-228600" algn="l">
                <a:spcBef>
                  <a:spcPct val="20000"/>
                </a:spcBef>
                <a:buChar char="–"/>
                <a:tabLst>
                  <a:tab pos="1622425" algn="l"/>
                </a:tabLst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>
                <a:spcBef>
                  <a:spcPct val="20000"/>
                </a:spcBef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tabLst>
                  <a:tab pos="1622425" algn="l"/>
                </a:tabLst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tabLst>
                  <a:tab pos="1622425" algn="l"/>
                </a:tabLst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tabLst>
                  <a:tab pos="1622425" algn="l"/>
                </a:tabLst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tabLst>
                  <a:tab pos="1622425" algn="l"/>
                </a:tabLst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tabLst>
                  <a:tab pos="1622425" algn="l"/>
                </a:tabLst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just">
                <a:lnSpc>
                  <a:spcPct val="85000"/>
                </a:lnSpc>
                <a:buClrTx/>
                <a:buSzTx/>
                <a:buFontTx/>
                <a:buNone/>
              </a:pPr>
              <a:r>
                <a:rPr lang="es-ES_tradnl" altLang="en-US" sz="3300" dirty="0">
                  <a:solidFill>
                    <a:srgbClr val="05FF05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</a:rPr>
                <a:t>El cielo</a:t>
              </a:r>
            </a:p>
          </p:txBody>
        </p:sp>
      </p:grpSp>
      <p:sp>
        <p:nvSpPr>
          <p:cNvPr id="43" name="Rectangle 22">
            <a:extLst>
              <a:ext uri="{FF2B5EF4-FFF2-40B4-BE49-F238E27FC236}">
                <a16:creationId xmlns:a16="http://schemas.microsoft.com/office/drawing/2014/main" id="{4800FAF5-F346-8C87-EF7D-713BDEE004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6606" y="1487488"/>
            <a:ext cx="3476625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6600" b="1" dirty="0">
                <a:solidFill>
                  <a:srgbClr val="05FF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}</a:t>
            </a:r>
            <a:r>
              <a:rPr lang="es-ES_tradnl" altLang="en-US" sz="4000" b="1" baseline="30000" dirty="0">
                <a:solidFill>
                  <a:srgbClr val="05FF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Eternidad</a:t>
            </a:r>
          </a:p>
        </p:txBody>
      </p:sp>
      <p:grpSp>
        <p:nvGrpSpPr>
          <p:cNvPr id="44" name="Group 28">
            <a:extLst>
              <a:ext uri="{FF2B5EF4-FFF2-40B4-BE49-F238E27FC236}">
                <a16:creationId xmlns:a16="http://schemas.microsoft.com/office/drawing/2014/main" id="{7AA85E6A-2B46-554D-76DB-1E238CF172D6}"/>
              </a:ext>
            </a:extLst>
          </p:cNvPr>
          <p:cNvGrpSpPr>
            <a:grpSpLocks/>
          </p:cNvGrpSpPr>
          <p:nvPr/>
        </p:nvGrpSpPr>
        <p:grpSpPr bwMode="auto">
          <a:xfrm>
            <a:off x="3223031" y="1181100"/>
            <a:ext cx="4343400" cy="2030413"/>
            <a:chOff x="1056" y="744"/>
            <a:chExt cx="4458" cy="1279"/>
          </a:xfrm>
        </p:grpSpPr>
        <p:sp>
          <p:nvSpPr>
            <p:cNvPr id="45" name="Rectangle 26">
              <a:extLst>
                <a:ext uri="{FF2B5EF4-FFF2-40B4-BE49-F238E27FC236}">
                  <a16:creationId xmlns:a16="http://schemas.microsoft.com/office/drawing/2014/main" id="{5F905313-A8B1-707E-07E1-08A3FA5636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744"/>
              <a:ext cx="4458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Ins="18000"/>
            <a:lstStyle>
              <a:lvl1pPr algn="l"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pitchFamily="2" charset="2"/>
                <a:buChar char="n"/>
                <a:tabLst>
                  <a:tab pos="1622425" algn="l"/>
                </a:tabLst>
                <a:defRPr kumimoji="1"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63588" algn="l">
                <a:spcBef>
                  <a:spcPct val="20000"/>
                </a:spcBef>
                <a:buClr>
                  <a:schemeClr val="folHlink"/>
                </a:buClr>
                <a:buChar char="–"/>
                <a:tabLst>
                  <a:tab pos="1622425" algn="l"/>
                </a:tabLst>
                <a:defRPr kumimoji="1"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82688" indent="-228600" algn="l">
                <a:spcBef>
                  <a:spcPct val="20000"/>
                </a:spcBef>
                <a:buClr>
                  <a:schemeClr val="folHlink"/>
                </a:buClr>
                <a:buSzPct val="60000"/>
                <a:buFont typeface="Monotype Sorts" pitchFamily="2" charset="2"/>
                <a:buChar char="n"/>
                <a:tabLst>
                  <a:tab pos="1622425" algn="l"/>
                </a:tabLst>
                <a:defRPr kumimoji="1"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1788" indent="-228600" algn="l">
                <a:spcBef>
                  <a:spcPct val="20000"/>
                </a:spcBef>
                <a:buChar char="–"/>
                <a:tabLst>
                  <a:tab pos="1622425" algn="l"/>
                </a:tabLst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>
                <a:spcBef>
                  <a:spcPct val="20000"/>
                </a:spcBef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tabLst>
                  <a:tab pos="1622425" algn="l"/>
                </a:tabLst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tabLst>
                  <a:tab pos="1622425" algn="l"/>
                </a:tabLst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tabLst>
                  <a:tab pos="1622425" algn="l"/>
                </a:tabLst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tabLst>
                  <a:tab pos="1622425" algn="l"/>
                </a:tabLst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tabLst>
                  <a:tab pos="1622425" algn="l"/>
                </a:tabLst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just">
                <a:lnSpc>
                  <a:spcPct val="85000"/>
                </a:lnSpc>
                <a:buClrTx/>
                <a:buSzTx/>
                <a:buFontTx/>
                <a:buNone/>
              </a:pPr>
              <a:r>
                <a:rPr lang="es-ES_tradnl" altLang="en-US" sz="3300" dirty="0">
                  <a:solidFill>
                    <a:srgbClr val="FF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</a:rPr>
                <a:t>Dios</a:t>
              </a:r>
            </a:p>
          </p:txBody>
        </p:sp>
        <p:sp>
          <p:nvSpPr>
            <p:cNvPr id="46" name="Rectangle 27">
              <a:extLst>
                <a:ext uri="{FF2B5EF4-FFF2-40B4-BE49-F238E27FC236}">
                  <a16:creationId xmlns:a16="http://schemas.microsoft.com/office/drawing/2014/main" id="{25BDFBB7-ED5F-EC99-9AF3-BBBB2850EA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1796"/>
              <a:ext cx="4458" cy="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Ins="18000"/>
            <a:lstStyle>
              <a:lvl1pPr algn="l">
                <a:spcBef>
                  <a:spcPct val="20000"/>
                </a:spcBef>
                <a:buClr>
                  <a:schemeClr val="folHlink"/>
                </a:buClr>
                <a:buSzPct val="75000"/>
                <a:buFont typeface="Monotype Sorts" pitchFamily="2" charset="2"/>
                <a:buChar char="n"/>
                <a:tabLst>
                  <a:tab pos="1622425" algn="l"/>
                </a:tabLst>
                <a:defRPr kumimoji="1"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63588" algn="l">
                <a:spcBef>
                  <a:spcPct val="20000"/>
                </a:spcBef>
                <a:buClr>
                  <a:schemeClr val="folHlink"/>
                </a:buClr>
                <a:buChar char="–"/>
                <a:tabLst>
                  <a:tab pos="1622425" algn="l"/>
                </a:tabLst>
                <a:defRPr kumimoji="1"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82688" indent="-228600" algn="l">
                <a:spcBef>
                  <a:spcPct val="20000"/>
                </a:spcBef>
                <a:buClr>
                  <a:schemeClr val="folHlink"/>
                </a:buClr>
                <a:buSzPct val="60000"/>
                <a:buFont typeface="Monotype Sorts" pitchFamily="2" charset="2"/>
                <a:buChar char="n"/>
                <a:tabLst>
                  <a:tab pos="1622425" algn="l"/>
                </a:tabLst>
                <a:defRPr kumimoji="1"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1788" indent="-228600" algn="l">
                <a:spcBef>
                  <a:spcPct val="20000"/>
                </a:spcBef>
                <a:buChar char="–"/>
                <a:tabLst>
                  <a:tab pos="1622425" algn="l"/>
                </a:tabLst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algn="l">
                <a:spcBef>
                  <a:spcPct val="20000"/>
                </a:spcBef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tabLst>
                  <a:tab pos="1622425" algn="l"/>
                </a:tabLst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tabLst>
                  <a:tab pos="1622425" algn="l"/>
                </a:tabLst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tabLst>
                  <a:tab pos="1622425" algn="l"/>
                </a:tabLst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tabLst>
                  <a:tab pos="1622425" algn="l"/>
                </a:tabLst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SzPct val="50000"/>
                <a:buFont typeface="Monotype Sorts" pitchFamily="2" charset="2"/>
                <a:buChar char="n"/>
                <a:tabLst>
                  <a:tab pos="1622425" algn="l"/>
                </a:tabLst>
                <a:defRPr kumimoji="1"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just">
                <a:lnSpc>
                  <a:spcPct val="85000"/>
                </a:lnSpc>
                <a:buClrTx/>
                <a:buSzTx/>
                <a:buFontTx/>
                <a:buNone/>
              </a:pPr>
              <a:r>
                <a:rPr lang="es-ES_tradnl" altLang="en-US" sz="3300" dirty="0">
                  <a:solidFill>
                    <a:srgbClr val="FF00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</a:rPr>
                <a:t>“El hijo del hombre”</a:t>
              </a:r>
            </a:p>
          </p:txBody>
        </p:sp>
      </p:grpSp>
      <p:sp>
        <p:nvSpPr>
          <p:cNvPr id="47" name="Line 29">
            <a:extLst>
              <a:ext uri="{FF2B5EF4-FFF2-40B4-BE49-F238E27FC236}">
                <a16:creationId xmlns:a16="http://schemas.microsoft.com/office/drawing/2014/main" id="{6EBF52C8-CAE5-B38D-198F-93B84786590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556781" y="1438275"/>
            <a:ext cx="533400" cy="1447800"/>
          </a:xfrm>
          <a:prstGeom prst="line">
            <a:avLst/>
          </a:prstGeom>
          <a:noFill/>
          <a:ln w="76200">
            <a:solidFill>
              <a:srgbClr val="FF00FF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 dirty="0"/>
          </a:p>
        </p:txBody>
      </p:sp>
      <p:sp>
        <p:nvSpPr>
          <p:cNvPr id="48" name="Line 30">
            <a:extLst>
              <a:ext uri="{FF2B5EF4-FFF2-40B4-BE49-F238E27FC236}">
                <a16:creationId xmlns:a16="http://schemas.microsoft.com/office/drawing/2014/main" id="{5D2D7975-F006-B618-8CDD-67C83153B1D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66031" y="1447800"/>
            <a:ext cx="2209800" cy="0"/>
          </a:xfrm>
          <a:prstGeom prst="line">
            <a:avLst/>
          </a:prstGeom>
          <a:noFill/>
          <a:ln w="76200">
            <a:solidFill>
              <a:srgbClr val="FF00FF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983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  <p:bldP spid="43" grpId="0" autoUpdateAnimBg="0" rev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3BD3D-8917-F438-FF8A-CCFE77FA3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7">
            <a:extLst>
              <a:ext uri="{FF2B5EF4-FFF2-40B4-BE49-F238E27FC236}">
                <a16:creationId xmlns:a16="http://schemas.microsoft.com/office/drawing/2014/main" id="{2D322018-8A03-7042-94E8-71AA19104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1720" y="609600"/>
            <a:ext cx="1447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Veces</a:t>
            </a:r>
            <a:endParaRPr lang="es-ES_tradnl" altLang="en-US" sz="330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4" name="Rectangle 9">
            <a:extLst>
              <a:ext uri="{FF2B5EF4-FFF2-40B4-BE49-F238E27FC236}">
                <a16:creationId xmlns:a16="http://schemas.microsoft.com/office/drawing/2014/main" id="{183D597A-E784-7E89-420C-A20336571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9520" y="609600"/>
            <a:ext cx="6934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Tema</a:t>
            </a:r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6C28A3FD-54F5-BB99-DC39-A0CFECC5941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8776" y="1143000"/>
            <a:ext cx="6694488" cy="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 dirty="0"/>
          </a:p>
        </p:txBody>
      </p:sp>
      <p:sp>
        <p:nvSpPr>
          <p:cNvPr id="36" name="Line 11">
            <a:extLst>
              <a:ext uri="{FF2B5EF4-FFF2-40B4-BE49-F238E27FC236}">
                <a16:creationId xmlns:a16="http://schemas.microsoft.com/office/drawing/2014/main" id="{168A4DF2-E13B-8E22-38BE-3BC1A3C574F6}"/>
              </a:ext>
            </a:extLst>
          </p:cNvPr>
          <p:cNvSpPr>
            <a:spLocks noChangeShapeType="1"/>
          </p:cNvSpPr>
          <p:nvPr/>
        </p:nvSpPr>
        <p:spPr bwMode="auto">
          <a:xfrm>
            <a:off x="1888233" y="1143000"/>
            <a:ext cx="1258887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 dirty="0"/>
          </a:p>
        </p:txBody>
      </p:sp>
      <p:sp>
        <p:nvSpPr>
          <p:cNvPr id="37" name="Rectangle 9">
            <a:extLst>
              <a:ext uri="{FF2B5EF4-FFF2-40B4-BE49-F238E27FC236}">
                <a16:creationId xmlns:a16="http://schemas.microsoft.com/office/drawing/2014/main" id="{0D31F286-6E92-125A-3522-30424DCA4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3308" y="57150"/>
            <a:ext cx="8529637" cy="533400"/>
          </a:xfrm>
          <a:prstGeom prst="rect">
            <a:avLst/>
          </a:prstGeom>
          <a:noFill/>
          <a:ln>
            <a:noFill/>
          </a:ln>
        </p:spPr>
        <p:txBody>
          <a:bodyPr lIns="54000" rIns="54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190500" indent="-28575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buClrTx/>
              <a:buSzTx/>
              <a:buFontTx/>
              <a:buNone/>
            </a:pPr>
            <a:r>
              <a:rPr kumimoji="0" lang="es-ES_tradnl" altLang="en-US" sz="3500" i="1" u="sng" dirty="0">
                <a:solidFill>
                  <a:srgbClr val="05FF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¿De qué habló Jesús</a:t>
            </a:r>
            <a:r>
              <a:rPr kumimoji="0" lang="es-ES_tradnl" altLang="en-US" sz="3400" i="1" u="sng" dirty="0">
                <a:solidFill>
                  <a:srgbClr val="05FF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49" name="Rectangle 6">
            <a:extLst>
              <a:ext uri="{FF2B5EF4-FFF2-40B4-BE49-F238E27FC236}">
                <a16:creationId xmlns:a16="http://schemas.microsoft.com/office/drawing/2014/main" id="{6388BCDE-1C44-4505-FC4A-1203336A3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5389" y="2190750"/>
            <a:ext cx="70770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Hacer discípulos</a:t>
            </a:r>
          </a:p>
        </p:txBody>
      </p:sp>
      <p:sp>
        <p:nvSpPr>
          <p:cNvPr id="50" name="Rectangle 8">
            <a:extLst>
              <a:ext uri="{FF2B5EF4-FFF2-40B4-BE49-F238E27FC236}">
                <a16:creationId xmlns:a16="http://schemas.microsoft.com/office/drawing/2014/main" id="{CF9B93BA-AAFB-FD7D-E931-2B7B8B5D2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5389" y="1676400"/>
            <a:ext cx="70770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“La eternidad” (El cielo / el infierno)</a:t>
            </a:r>
          </a:p>
        </p:txBody>
      </p:sp>
      <p:sp>
        <p:nvSpPr>
          <p:cNvPr id="51" name="Rectangle 9">
            <a:extLst>
              <a:ext uri="{FF2B5EF4-FFF2-40B4-BE49-F238E27FC236}">
                <a16:creationId xmlns:a16="http://schemas.microsoft.com/office/drawing/2014/main" id="{512C0C4F-5B62-C447-7ED9-348BF2CE3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7589" y="2190750"/>
            <a:ext cx="11430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marL="379413" indent="-287338"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140 </a:t>
            </a:r>
            <a:endParaRPr lang="es-ES_tradnl" altLang="en-US" sz="330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2" name="Rectangle 11">
            <a:extLst>
              <a:ext uri="{FF2B5EF4-FFF2-40B4-BE49-F238E27FC236}">
                <a16:creationId xmlns:a16="http://schemas.microsoft.com/office/drawing/2014/main" id="{F377FEE4-661D-7837-21CE-D51085DE12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7589" y="1676400"/>
            <a:ext cx="11430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marL="379413" indent="-287338"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445 </a:t>
            </a:r>
            <a:endParaRPr lang="es-ES_tradnl" altLang="en-US" sz="330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3" name="Rectangle 12">
            <a:extLst>
              <a:ext uri="{FF2B5EF4-FFF2-40B4-BE49-F238E27FC236}">
                <a16:creationId xmlns:a16="http://schemas.microsoft.com/office/drawing/2014/main" id="{84601C56-B8DB-4037-DA62-A786C69F5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5389" y="1187450"/>
            <a:ext cx="70770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“Dios” (Padre, Hijo, Espíritu Santo)</a:t>
            </a:r>
          </a:p>
        </p:txBody>
      </p:sp>
      <p:sp>
        <p:nvSpPr>
          <p:cNvPr id="54" name="Rectangle 13">
            <a:extLst>
              <a:ext uri="{FF2B5EF4-FFF2-40B4-BE49-F238E27FC236}">
                <a16:creationId xmlns:a16="http://schemas.microsoft.com/office/drawing/2014/main" id="{8C324BF0-3499-E949-8ECA-CB7A03E22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7589" y="1187450"/>
            <a:ext cx="11430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marL="379413" indent="-287338"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631</a:t>
            </a:r>
            <a:endParaRPr lang="es-ES_tradnl" altLang="en-US" sz="330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5" name="Rectangle 16">
            <a:extLst>
              <a:ext uri="{FF2B5EF4-FFF2-40B4-BE49-F238E27FC236}">
                <a16:creationId xmlns:a16="http://schemas.microsoft.com/office/drawing/2014/main" id="{EC17BF40-1429-4062-4EA7-7105EE049F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5389" y="2686050"/>
            <a:ext cx="70770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Oración</a:t>
            </a:r>
          </a:p>
        </p:txBody>
      </p:sp>
      <p:sp>
        <p:nvSpPr>
          <p:cNvPr id="56" name="Rectangle 17">
            <a:extLst>
              <a:ext uri="{FF2B5EF4-FFF2-40B4-BE49-F238E27FC236}">
                <a16:creationId xmlns:a16="http://schemas.microsoft.com/office/drawing/2014/main" id="{B9FDE143-CD18-11B3-8429-04EB7F6A8B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6189" y="2686050"/>
            <a:ext cx="9144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marL="379413" indent="-287338"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117 </a:t>
            </a:r>
            <a:endParaRPr lang="es-ES_tradnl" altLang="en-US" sz="330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7" name="Rectangle 18">
            <a:extLst>
              <a:ext uri="{FF2B5EF4-FFF2-40B4-BE49-F238E27FC236}">
                <a16:creationId xmlns:a16="http://schemas.microsoft.com/office/drawing/2014/main" id="{3E4094E0-26CA-926B-AF03-725837C79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5389" y="3200400"/>
            <a:ext cx="70770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Fe</a:t>
            </a:r>
          </a:p>
        </p:txBody>
      </p:sp>
      <p:sp>
        <p:nvSpPr>
          <p:cNvPr id="58" name="Rectangle 19">
            <a:extLst>
              <a:ext uri="{FF2B5EF4-FFF2-40B4-BE49-F238E27FC236}">
                <a16:creationId xmlns:a16="http://schemas.microsoft.com/office/drawing/2014/main" id="{43F64585-3DBB-13B7-25FE-F7FE22C14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6189" y="3200400"/>
            <a:ext cx="9144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marL="379413" indent="-287338"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104 </a:t>
            </a:r>
            <a:endParaRPr lang="es-ES_tradnl" altLang="en-US" sz="3300" dirty="0">
              <a:solidFill>
                <a:srgbClr val="EFF9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38" name="Para 1 - Rectangle 35">
            <a:extLst>
              <a:ext uri="{FF2B5EF4-FFF2-40B4-BE49-F238E27FC236}">
                <a16:creationId xmlns:a16="http://schemas.microsoft.com/office/drawing/2014/main" id="{BAE32F55-6431-993C-5F60-222B4CDC7C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4119740"/>
            <a:ext cx="10945216" cy="53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 llegando así al "top five" de los temas favoritos de Jesús.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B7F7BAE-49CE-F5B2-F9CD-7A49873E7A36}"/>
              </a:ext>
            </a:extLst>
          </p:cNvPr>
          <p:cNvSpPr/>
          <p:nvPr/>
        </p:nvSpPr>
        <p:spPr>
          <a:xfrm>
            <a:off x="3051372" y="1593993"/>
            <a:ext cx="7077075" cy="642936"/>
          </a:xfrm>
          <a:prstGeom prst="roundRect">
            <a:avLst/>
          </a:prstGeom>
          <a:solidFill>
            <a:schemeClr val="tx2">
              <a:lumMod val="25000"/>
              <a:lumOff val="75000"/>
              <a:alpha val="5000"/>
            </a:schemeClr>
          </a:solidFill>
          <a:ln w="88900">
            <a:solidFill>
              <a:srgbClr val="FF9900"/>
            </a:solidFill>
          </a:ln>
          <a:effectLst>
            <a:outerShdw blurRad="50800" dist="50800" dir="3300000" algn="tl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 dirty="0"/>
          </a:p>
        </p:txBody>
      </p:sp>
      <p:sp>
        <p:nvSpPr>
          <p:cNvPr id="40" name="Para 1 - Rectangle 35">
            <a:extLst>
              <a:ext uri="{FF2B5EF4-FFF2-40B4-BE49-F238E27FC236}">
                <a16:creationId xmlns:a16="http://schemas.microsoft.com/office/drawing/2014/main" id="{1E9684FB-72E4-0CA2-7F6E-60D767232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5589240"/>
            <a:ext cx="10945216" cy="960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el asunto segundo más importante para Jesús, por lejos, es:</a:t>
            </a:r>
          </a:p>
        </p:txBody>
      </p:sp>
    </p:spTree>
    <p:extLst>
      <p:ext uri="{BB962C8B-B14F-4D97-AF65-F5344CB8AC3E}">
        <p14:creationId xmlns:p14="http://schemas.microsoft.com/office/powerpoint/2010/main" val="292130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utoUpdateAnimBg="0" rev="1"/>
      <p:bldP spid="50" grpId="0" autoUpdateAnimBg="0" rev="1"/>
      <p:bldP spid="51" grpId="0" autoUpdateAnimBg="0" rev="1"/>
      <p:bldP spid="52" grpId="0" autoUpdateAnimBg="0" rev="1"/>
      <p:bldP spid="53" grpId="0" autoUpdateAnimBg="0" rev="1"/>
      <p:bldP spid="54" grpId="0" autoUpdateAnimBg="0" rev="1"/>
      <p:bldP spid="55" grpId="0" autoUpdateAnimBg="0" rev="1"/>
      <p:bldP spid="56" grpId="0" autoUpdateAnimBg="0" rev="1"/>
      <p:bldP spid="57" grpId="0" autoUpdateAnimBg="0" rev="1"/>
      <p:bldP spid="58" grpId="0" autoUpdateAnimBg="0" rev="1"/>
      <p:bldP spid="38" grpId="0" build="p"/>
      <p:bldP spid="39" grpId="0" animBg="1"/>
      <p:bldP spid="4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D9229-5654-0EB7-87AB-28B801690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9">
            <a:extLst>
              <a:ext uri="{FF2B5EF4-FFF2-40B4-BE49-F238E27FC236}">
                <a16:creationId xmlns:a16="http://schemas.microsoft.com/office/drawing/2014/main" id="{070CE257-43C4-112E-C3CB-A4531B6C61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9520" y="609600"/>
            <a:ext cx="6934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Tema</a:t>
            </a:r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C4A6C15F-0765-05D7-D584-654BE0D792E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8776" y="1143000"/>
            <a:ext cx="6694488" cy="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 dirty="0"/>
          </a:p>
        </p:txBody>
      </p:sp>
      <p:sp>
        <p:nvSpPr>
          <p:cNvPr id="37" name="Rectangle 9">
            <a:extLst>
              <a:ext uri="{FF2B5EF4-FFF2-40B4-BE49-F238E27FC236}">
                <a16:creationId xmlns:a16="http://schemas.microsoft.com/office/drawing/2014/main" id="{D41FD652-6C14-3FD0-BE12-33AC3E0C2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3308" y="57150"/>
            <a:ext cx="8529637" cy="533400"/>
          </a:xfrm>
          <a:prstGeom prst="rect">
            <a:avLst/>
          </a:prstGeom>
          <a:noFill/>
          <a:ln>
            <a:noFill/>
          </a:ln>
        </p:spPr>
        <p:txBody>
          <a:bodyPr lIns="54000" rIns="54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190500" indent="-28575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buClrTx/>
              <a:buSzTx/>
              <a:buFontTx/>
              <a:buNone/>
            </a:pPr>
            <a:r>
              <a:rPr kumimoji="0" lang="es-ES_tradnl" altLang="en-US" sz="3500" i="1" u="sng" dirty="0">
                <a:solidFill>
                  <a:srgbClr val="05FF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¿De qué habló Jesús</a:t>
            </a:r>
            <a:r>
              <a:rPr kumimoji="0" lang="es-ES_tradnl" altLang="en-US" sz="3400" i="1" u="sng" dirty="0">
                <a:solidFill>
                  <a:srgbClr val="05FF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50" name="Rectangle 8">
            <a:extLst>
              <a:ext uri="{FF2B5EF4-FFF2-40B4-BE49-F238E27FC236}">
                <a16:creationId xmlns:a16="http://schemas.microsoft.com/office/drawing/2014/main" id="{30D7B754-504A-221A-0995-50006EF85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5389" y="1676400"/>
            <a:ext cx="70770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“La eternidad” (El cielo / el infierno)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B24C664-74CE-67F8-B593-167298B64B26}"/>
              </a:ext>
            </a:extLst>
          </p:cNvPr>
          <p:cNvSpPr/>
          <p:nvPr/>
        </p:nvSpPr>
        <p:spPr>
          <a:xfrm>
            <a:off x="3051372" y="1593993"/>
            <a:ext cx="7077075" cy="642936"/>
          </a:xfrm>
          <a:prstGeom prst="roundRect">
            <a:avLst/>
          </a:prstGeom>
          <a:solidFill>
            <a:schemeClr val="tx2">
              <a:lumMod val="25000"/>
              <a:lumOff val="75000"/>
              <a:alpha val="5000"/>
            </a:schemeClr>
          </a:solidFill>
          <a:ln w="88900">
            <a:solidFill>
              <a:srgbClr val="FF9900"/>
            </a:solidFill>
          </a:ln>
          <a:effectLst>
            <a:outerShdw blurRad="50800" dist="50800" dir="3300000" algn="tl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 dirty="0"/>
          </a:p>
        </p:txBody>
      </p:sp>
      <p:sp>
        <p:nvSpPr>
          <p:cNvPr id="4" name="Para 1 - Rectangle 35">
            <a:extLst>
              <a:ext uri="{FF2B5EF4-FFF2-40B4-BE49-F238E27FC236}">
                <a16:creationId xmlns:a16="http://schemas.microsoft.com/office/drawing/2014/main" id="{CCFD0C0A-7F23-F452-2262-87191E8667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420888"/>
            <a:ext cx="10945216" cy="1376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el cielo y el infierno eran tan importantes para Jesús, ¿por qué nosotros no queremos hablar de ellos?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hecho, hay otra estadística interesante aquí:</a:t>
            </a:r>
          </a:p>
        </p:txBody>
      </p:sp>
      <p:sp>
        <p:nvSpPr>
          <p:cNvPr id="6" name="Para 1 - Rectangle 35">
            <a:extLst>
              <a:ext uri="{FF2B5EF4-FFF2-40B4-BE49-F238E27FC236}">
                <a16:creationId xmlns:a16="http://schemas.microsoft.com/office/drawing/2014/main" id="{C22D8C64-40EA-2AFD-7FE3-D7BF26727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5589240"/>
            <a:ext cx="10945216" cy="960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el segundo asunto más importante para Jesús, por lejos, es:</a:t>
            </a:r>
          </a:p>
        </p:txBody>
      </p:sp>
      <p:sp>
        <p:nvSpPr>
          <p:cNvPr id="7" name="Para 1 - Rectangle 35">
            <a:extLst>
              <a:ext uri="{FF2B5EF4-FFF2-40B4-BE49-F238E27FC236}">
                <a16:creationId xmlns:a16="http://schemas.microsoft.com/office/drawing/2014/main" id="{3F78D5CF-3EC8-C918-EC60-35CF47C0A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3789040"/>
            <a:ext cx="10945216" cy="1935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Jesús habló sobre el </a:t>
            </a:r>
            <a:r>
              <a:rPr lang="es-ES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infierno</a:t>
            </a: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¡más que cualquier otra persona en toda la Biblia!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Jesús realmente quería que supiéramos acerca de los horrores del tormento eterno en el infierno.</a:t>
            </a:r>
          </a:p>
        </p:txBody>
      </p:sp>
    </p:spTree>
    <p:extLst>
      <p:ext uri="{BB962C8B-B14F-4D97-AF65-F5344CB8AC3E}">
        <p14:creationId xmlns:p14="http://schemas.microsoft.com/office/powerpoint/2010/main" val="259915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A3540-6D57-D28B-0297-381AC630E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9">
            <a:extLst>
              <a:ext uri="{FF2B5EF4-FFF2-40B4-BE49-F238E27FC236}">
                <a16:creationId xmlns:a16="http://schemas.microsoft.com/office/drawing/2014/main" id="{5D583BD4-02BD-7D98-5665-8FF56EBA7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9520" y="609600"/>
            <a:ext cx="6934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Tema</a:t>
            </a:r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BB4C507D-5DBE-4AF8-317F-0C2A9C8EB0A9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8776" y="1143000"/>
            <a:ext cx="6694488" cy="0"/>
          </a:xfrm>
          <a:prstGeom prst="line">
            <a:avLst/>
          </a:prstGeom>
          <a:noFill/>
          <a:ln w="38100">
            <a:solidFill>
              <a:srgbClr val="00FFFF"/>
            </a:solidFill>
            <a:round/>
            <a:headEnd/>
            <a:tailEnd type="non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 dirty="0"/>
          </a:p>
        </p:txBody>
      </p:sp>
      <p:sp>
        <p:nvSpPr>
          <p:cNvPr id="37" name="Rectangle 9">
            <a:extLst>
              <a:ext uri="{FF2B5EF4-FFF2-40B4-BE49-F238E27FC236}">
                <a16:creationId xmlns:a16="http://schemas.microsoft.com/office/drawing/2014/main" id="{7B0CA8BD-AB58-A2E2-006A-7C4C3FC17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3308" y="57150"/>
            <a:ext cx="8529637" cy="533400"/>
          </a:xfrm>
          <a:prstGeom prst="rect">
            <a:avLst/>
          </a:prstGeom>
          <a:noFill/>
          <a:ln>
            <a:noFill/>
          </a:ln>
        </p:spPr>
        <p:txBody>
          <a:bodyPr lIns="54000" rIns="54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190500" indent="-28575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buClrTx/>
              <a:buSzTx/>
              <a:buFontTx/>
              <a:buNone/>
            </a:pPr>
            <a:r>
              <a:rPr kumimoji="0" lang="es-ES_tradnl" altLang="en-US" sz="3500" i="1" u="sng" dirty="0">
                <a:solidFill>
                  <a:srgbClr val="05FF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¿De qué habló Jesús</a:t>
            </a:r>
            <a:r>
              <a:rPr kumimoji="0" lang="es-ES_tradnl" altLang="en-US" sz="3400" i="1" u="sng" dirty="0">
                <a:solidFill>
                  <a:srgbClr val="05FF0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50" name="Rectangle 8">
            <a:extLst>
              <a:ext uri="{FF2B5EF4-FFF2-40B4-BE49-F238E27FC236}">
                <a16:creationId xmlns:a16="http://schemas.microsoft.com/office/drawing/2014/main" id="{37246C7F-74D0-2764-38E2-D5A3F2AFB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5389" y="1676400"/>
            <a:ext cx="70770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Ins="1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tabLst>
                <a:tab pos="1622425" algn="l"/>
              </a:tabLst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63588" algn="l">
              <a:spcBef>
                <a:spcPct val="20000"/>
              </a:spcBef>
              <a:buClr>
                <a:schemeClr val="folHlink"/>
              </a:buClr>
              <a:buChar char="–"/>
              <a:tabLst>
                <a:tab pos="1622425" algn="l"/>
              </a:tabLst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82688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tabLst>
                <a:tab pos="1622425" algn="l"/>
              </a:tabLst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1788" indent="-228600" algn="l">
              <a:spcBef>
                <a:spcPct val="20000"/>
              </a:spcBef>
              <a:buChar char="–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tabLst>
                <a:tab pos="1622425" algn="l"/>
              </a:tabLst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5000"/>
              </a:lnSpc>
              <a:buClrTx/>
              <a:buSzTx/>
              <a:buFontTx/>
              <a:buNone/>
            </a:pPr>
            <a:r>
              <a:rPr lang="es-ES_tradnl" altLang="en-US" sz="3300" dirty="0">
                <a:solidFill>
                  <a:srgbClr val="EFF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“La eternidad” (El cielo / el infierno)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0FC1A16-B535-9028-6D10-7D247D1B9ABF}"/>
              </a:ext>
            </a:extLst>
          </p:cNvPr>
          <p:cNvSpPr/>
          <p:nvPr/>
        </p:nvSpPr>
        <p:spPr>
          <a:xfrm>
            <a:off x="3051372" y="1593993"/>
            <a:ext cx="7077075" cy="642936"/>
          </a:xfrm>
          <a:prstGeom prst="roundRect">
            <a:avLst/>
          </a:prstGeom>
          <a:solidFill>
            <a:schemeClr val="tx2">
              <a:lumMod val="25000"/>
              <a:lumOff val="75000"/>
              <a:alpha val="5000"/>
            </a:schemeClr>
          </a:solidFill>
          <a:ln w="88900">
            <a:solidFill>
              <a:srgbClr val="FF9900"/>
            </a:solidFill>
          </a:ln>
          <a:effectLst>
            <a:outerShdw blurRad="50800" dist="50800" dir="3300000" algn="tl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 dirty="0"/>
          </a:p>
        </p:txBody>
      </p:sp>
      <p:sp>
        <p:nvSpPr>
          <p:cNvPr id="3" name="Para 1 - Rectangle 35">
            <a:extLst>
              <a:ext uri="{FF2B5EF4-FFF2-40B4-BE49-F238E27FC236}">
                <a16:creationId xmlns:a16="http://schemas.microsoft.com/office/drawing/2014/main" id="{E22FCE32-A650-A89E-3E6F-8FFD37FD85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3797424"/>
            <a:ext cx="10945216" cy="85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Jesús habló sobre el </a:t>
            </a:r>
            <a:r>
              <a:rPr lang="es-ES" i="1" u="sng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infierno</a:t>
            </a: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¡más que cualquier otra persona en toda la Biblia!</a:t>
            </a:r>
          </a:p>
        </p:txBody>
      </p:sp>
      <p:sp>
        <p:nvSpPr>
          <p:cNvPr id="5" name="Para 1 - Rectangle 35">
            <a:extLst>
              <a:ext uri="{FF2B5EF4-FFF2-40B4-BE49-F238E27FC236}">
                <a16:creationId xmlns:a16="http://schemas.microsoft.com/office/drawing/2014/main" id="{DC8093D1-5189-3769-DC3E-ABB682E6B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4725144"/>
            <a:ext cx="10945216" cy="1376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Jesús también deja muy claro que el infierno es un lugar de tormento eterno, preparado por Dios, donde estarán todos aquellos que lo rechacen. Para siempre.</a:t>
            </a:r>
          </a:p>
        </p:txBody>
      </p:sp>
    </p:spTree>
    <p:extLst>
      <p:ext uri="{BB962C8B-B14F-4D97-AF65-F5344CB8AC3E}">
        <p14:creationId xmlns:p14="http://schemas.microsoft.com/office/powerpoint/2010/main" val="76001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6E422-8B73-FBEE-64CD-2ADD1EBD1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 1 - Rectangle 35">
            <a:extLst>
              <a:ext uri="{FF2B5EF4-FFF2-40B4-BE49-F238E27FC236}">
                <a16:creationId xmlns:a16="http://schemas.microsoft.com/office/drawing/2014/main" id="{DF0DF352-46C7-416F-46F3-7B00CFC1E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764704"/>
            <a:ext cx="10945216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¿Cuál es, quizás, el pasaje más aterrador de la Biblia?</a:t>
            </a:r>
          </a:p>
        </p:txBody>
      </p:sp>
      <p:sp>
        <p:nvSpPr>
          <p:cNvPr id="7" name="Verse, normal -  yellow frame - Rectangle 7">
            <a:extLst>
              <a:ext uri="{FF2B5EF4-FFF2-40B4-BE49-F238E27FC236}">
                <a16:creationId xmlns:a16="http://schemas.microsoft.com/office/drawing/2014/main" id="{F456A315-7367-808F-85E5-030E8B5D0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1340768"/>
            <a:ext cx="10945216" cy="2808312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90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None/>
            </a:pPr>
            <a:r>
              <a:rPr kumimoji="0" lang="es-ES_tradnl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“Porque tanto amó Dios al mundo que dio a su Hijo único, para que todo el que cree en él no se pierda, sino que tenga vida eterna. Dios no envió a su Hijo al mundo para condenar al mundo, sino para salvarlo por medio de él. </a:t>
            </a:r>
          </a:p>
        </p:txBody>
      </p:sp>
      <p:sp>
        <p:nvSpPr>
          <p:cNvPr id="8" name="Verse ID - Rectangle 9">
            <a:extLst>
              <a:ext uri="{FF2B5EF4-FFF2-40B4-BE49-F238E27FC236}">
                <a16:creationId xmlns:a16="http://schemas.microsoft.com/office/drawing/2014/main" id="{4B4333D1-B07C-B3C0-7825-C2006FC8BF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1340768"/>
            <a:ext cx="2979049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Juan 3:16…</a:t>
            </a:r>
            <a:r>
              <a:rPr lang="es-ES_tradnl" sz="2000" b="1" noProof="0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(NVI)</a:t>
            </a:r>
          </a:p>
        </p:txBody>
      </p:sp>
      <p:sp>
        <p:nvSpPr>
          <p:cNvPr id="9" name="Para 1 - Rectangle 35">
            <a:extLst>
              <a:ext uri="{FF2B5EF4-FFF2-40B4-BE49-F238E27FC236}">
                <a16:creationId xmlns:a16="http://schemas.microsoft.com/office/drawing/2014/main" id="{6B141270-C8E2-3ABC-7006-ACBAEBD88A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4221088"/>
            <a:ext cx="10945216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Probablemente estés pensando: "¡Pero eso no es aterrador! ¡Es hermoso! Dice que Dios nos ama y envió a Jesús para SALVARNOS, no para CONDENARNOS.”</a:t>
            </a:r>
          </a:p>
        </p:txBody>
      </p:sp>
    </p:spTree>
    <p:extLst>
      <p:ext uri="{BB962C8B-B14F-4D97-AF65-F5344CB8AC3E}">
        <p14:creationId xmlns:p14="http://schemas.microsoft.com/office/powerpoint/2010/main" val="6765899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4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4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 autoUpdateAnimBg="0"/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E2726-D18A-537C-F8E5-631F62C21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 1 - Rectangle 35">
            <a:extLst>
              <a:ext uri="{FF2B5EF4-FFF2-40B4-BE49-F238E27FC236}">
                <a16:creationId xmlns:a16="http://schemas.microsoft.com/office/drawing/2014/main" id="{03184421-5E09-EAD3-D111-B8B8A70177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764704"/>
            <a:ext cx="10945216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¿Cuál es, quizás, el pasaje más aterrador de la Biblia?</a:t>
            </a:r>
          </a:p>
        </p:txBody>
      </p:sp>
      <p:sp>
        <p:nvSpPr>
          <p:cNvPr id="7" name="Verse, normal -  yellow frame - Rectangle 7">
            <a:extLst>
              <a:ext uri="{FF2B5EF4-FFF2-40B4-BE49-F238E27FC236}">
                <a16:creationId xmlns:a16="http://schemas.microsoft.com/office/drawing/2014/main" id="{31AB5535-9490-48D7-9DC9-8290843E9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1340768"/>
            <a:ext cx="10945216" cy="2808312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90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None/>
            </a:pPr>
            <a:r>
              <a:rPr kumimoji="0" lang="es-ES_tradnl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“Porque tanto amó Dios al mundo que dio a su Hijo único, para que todo el que cree en él no se pierda, sino que tenga vida eterna. Dios no envió a su Hijo al mundo para condenar al mundo, sino para salvarlo por medio de él. </a:t>
            </a:r>
          </a:p>
        </p:txBody>
      </p:sp>
      <p:sp>
        <p:nvSpPr>
          <p:cNvPr id="8" name="Verse ID - Rectangle 9">
            <a:extLst>
              <a:ext uri="{FF2B5EF4-FFF2-40B4-BE49-F238E27FC236}">
                <a16:creationId xmlns:a16="http://schemas.microsoft.com/office/drawing/2014/main" id="{719D800A-8AA1-8C48-5594-D29DB0ED1D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1340768"/>
            <a:ext cx="2979049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Juan 3:16…</a:t>
            </a:r>
            <a:r>
              <a:rPr lang="es-ES_tradnl" sz="2000" b="1" noProof="0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(NVI)</a:t>
            </a:r>
          </a:p>
        </p:txBody>
      </p:sp>
      <p:sp>
        <p:nvSpPr>
          <p:cNvPr id="9" name="Para 1 - Rectangle 35">
            <a:extLst>
              <a:ext uri="{FF2B5EF4-FFF2-40B4-BE49-F238E27FC236}">
                <a16:creationId xmlns:a16="http://schemas.microsoft.com/office/drawing/2014/main" id="{A7947B4A-B791-EB8C-F850-6C9CF10CC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4221088"/>
            <a:ext cx="10945216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 que falta aquí es el versículo 18.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Jesús no vino a condenar al mundo... ¡porque ya está condenado!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Toda persona en este planeta ya está condenada. 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Excepto los pocos que creemos plenamente en Jesús.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19E8C4-36D0-2E44-C128-C3378BDDABCF}"/>
              </a:ext>
            </a:extLst>
          </p:cNvPr>
          <p:cNvSpPr txBox="1"/>
          <p:nvPr/>
        </p:nvSpPr>
        <p:spPr>
          <a:xfrm>
            <a:off x="604730" y="2873088"/>
            <a:ext cx="10819862" cy="1203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9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50800" dir="3300000" algn="tl">
                    <a:schemeClr val="tx1">
                      <a:alpha val="7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(V18) 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3300000" algn="tl">
                    <a:schemeClr val="tx1">
                      <a:alpha val="7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El que cree en él no es condenado, </a:t>
            </a:r>
            <a:r>
              <a:rPr kumimoji="0" lang="es-ES" sz="28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50800" dir="3300000" algn="tl">
                    <a:schemeClr val="tx1">
                      <a:alpha val="7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pero el que no cree ya está condenado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3300000" algn="tl">
                    <a:schemeClr val="tx1">
                      <a:alpha val="7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por no haber creído en el nombre del Hijo único de Dios.</a:t>
            </a:r>
          </a:p>
        </p:txBody>
      </p:sp>
    </p:spTree>
    <p:extLst>
      <p:ext uri="{BB962C8B-B14F-4D97-AF65-F5344CB8AC3E}">
        <p14:creationId xmlns:p14="http://schemas.microsoft.com/office/powerpoint/2010/main" val="27084604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FCF42-263D-F9D7-AB63-B02E65486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erse, normal -  yellow frame - Rectangle 7">
            <a:extLst>
              <a:ext uri="{FF2B5EF4-FFF2-40B4-BE49-F238E27FC236}">
                <a16:creationId xmlns:a16="http://schemas.microsoft.com/office/drawing/2014/main" id="{A6F85D89-7363-878A-EE5A-23ACA02ACC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4869160"/>
            <a:ext cx="10945216" cy="1728192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90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None/>
            </a:pPr>
            <a:r>
              <a:rPr kumimoji="0" lang="es-ES_tradnl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      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 Luego regresó a Ramá, mientras que Saúl se fue a su casa en Guibeá de Saúl. </a:t>
            </a:r>
          </a:p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Samuel nunca más volvió a ver a Saúl, aunque hacía duelo por él. </a:t>
            </a:r>
          </a:p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Y el Señor lamentaba haber puesto a Saúl como rey de Israel.</a:t>
            </a:r>
          </a:p>
        </p:txBody>
      </p:sp>
      <p:sp>
        <p:nvSpPr>
          <p:cNvPr id="20" name="Verse, normal -  yellow frame - Rectangle 7">
            <a:extLst>
              <a:ext uri="{FF2B5EF4-FFF2-40B4-BE49-F238E27FC236}">
                <a16:creationId xmlns:a16="http://schemas.microsoft.com/office/drawing/2014/main" id="{6200A918-4A61-9B00-6409-3AAC9EFCC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4869160"/>
            <a:ext cx="10945216" cy="1728192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90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None/>
            </a:pPr>
            <a:r>
              <a:rPr kumimoji="0" lang="es-ES_tradnl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      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 Luego regresó a Ramá, mientras que Saúl se fue a su casa en Guibeá de Saúl. </a:t>
            </a:r>
          </a:p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None/>
            </a:pPr>
            <a:r>
              <a:rPr kumimoji="0" lang="es-ES" sz="2800" u="sng" dirty="0">
                <a:solidFill>
                  <a:srgbClr val="FF9900"/>
                </a:solidFill>
                <a:latin typeface="Arial" panose="020B0604020202020204" pitchFamily="34" charset="0"/>
              </a:rPr>
              <a:t>Samuel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 nunca más volvió a ver a Saúl, aunque </a:t>
            </a:r>
            <a:r>
              <a:rPr kumimoji="0" lang="es-ES" sz="2800" u="sng" dirty="0">
                <a:solidFill>
                  <a:srgbClr val="FF9900"/>
                </a:solidFill>
                <a:latin typeface="Arial" panose="020B0604020202020204" pitchFamily="34" charset="0"/>
              </a:rPr>
              <a:t>hacía duelo por él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. </a:t>
            </a:r>
          </a:p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Y el </a:t>
            </a:r>
            <a:r>
              <a:rPr kumimoji="0" lang="es-ES" sz="2800" u="sng" dirty="0">
                <a:solidFill>
                  <a:srgbClr val="59FF0F"/>
                </a:solidFill>
                <a:latin typeface="Arial" panose="020B0604020202020204" pitchFamily="34" charset="0"/>
              </a:rPr>
              <a:t>Señor lamentaba haber puesto a Saúl como rey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 de Israel.</a:t>
            </a:r>
          </a:p>
        </p:txBody>
      </p:sp>
      <p:sp>
        <p:nvSpPr>
          <p:cNvPr id="10" name="Verse ID - Rectangle 9">
            <a:extLst>
              <a:ext uri="{FF2B5EF4-FFF2-40B4-BE49-F238E27FC236}">
                <a16:creationId xmlns:a16="http://schemas.microsoft.com/office/drawing/2014/main" id="{649C8A5D-ECEB-70AC-A426-B30BE68B4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4869160"/>
            <a:ext cx="4078709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noProof="0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1 Samuel 15:34-35</a:t>
            </a:r>
            <a:r>
              <a:rPr lang="es-ES_tradnl" sz="2000" b="1" noProof="0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(NVI)</a:t>
            </a:r>
          </a:p>
        </p:txBody>
      </p:sp>
      <p:sp>
        <p:nvSpPr>
          <p:cNvPr id="2" name="Para 1 - Rectangle 35">
            <a:extLst>
              <a:ext uri="{FF2B5EF4-FFF2-40B4-BE49-F238E27FC236}">
                <a16:creationId xmlns:a16="http://schemas.microsoft.com/office/drawing/2014/main" id="{DD9FA541-2CA2-C21C-E297-EBD320B815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980729"/>
            <a:ext cx="10945216" cy="2996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9000"/>
              </a:lnSpc>
              <a:spcBef>
                <a:spcPts val="0"/>
              </a:spcBef>
              <a:spcAft>
                <a:spcPts val="4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interesante que </a:t>
            </a:r>
            <a:r>
              <a:rPr lang="es-ES" sz="3100" dirty="0">
                <a:solidFill>
                  <a:srgbClr val="FF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Samuel</a:t>
            </a: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lamente la “muerte” de Saúl, rey de Israel, pero </a:t>
            </a:r>
            <a:r>
              <a:rPr lang="es-ES" sz="3100" dirty="0">
                <a:solidFill>
                  <a:srgbClr val="59FF0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Dios</a:t>
            </a: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 se lamenta por Saúl, sino más bien lamenta su </a:t>
            </a:r>
            <a:r>
              <a:rPr lang="es-ES" sz="3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decisión</a:t>
            </a: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nombrar rey a Saúl. </a:t>
            </a:r>
          </a:p>
          <a:p>
            <a:pPr algn="just">
              <a:lnSpc>
                <a:spcPct val="89000"/>
              </a:lnSpc>
              <a:spcBef>
                <a:spcPts val="0"/>
              </a:spcBef>
              <a:spcAft>
                <a:spcPts val="4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 puntos de vista muy diferentes, y razones y formas de lamentarse muy distintas. </a:t>
            </a:r>
          </a:p>
          <a:p>
            <a:pPr algn="just">
              <a:lnSpc>
                <a:spcPct val="89000"/>
              </a:lnSpc>
              <a:spcBef>
                <a:spcPts val="0"/>
              </a:spcBef>
              <a:spcAft>
                <a:spcPts val="4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Parece que Dios no se lamenta de la misma manera que nosotros.</a:t>
            </a:r>
            <a:endParaRPr lang="es-ES_tradnl" sz="3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99B7215-B85C-F68D-4CD2-97ECC7DC24FD}"/>
              </a:ext>
            </a:extLst>
          </p:cNvPr>
          <p:cNvSpPr/>
          <p:nvPr/>
        </p:nvSpPr>
        <p:spPr>
          <a:xfrm>
            <a:off x="9264352" y="4118835"/>
            <a:ext cx="2088231" cy="572015"/>
          </a:xfrm>
          <a:prstGeom prst="roundRect">
            <a:avLst/>
          </a:prstGeom>
          <a:solidFill>
            <a:srgbClr val="FFFF00">
              <a:alpha val="19000"/>
            </a:srgbClr>
          </a:solidFill>
          <a:ln w="63500">
            <a:solidFill>
              <a:srgbClr val="FF9900"/>
            </a:solidFill>
          </a:ln>
          <a:effectLst>
            <a:outerShdw blurRad="50800" dist="50800" dir="3300000" algn="tl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s-E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= “lamento”</a:t>
            </a:r>
            <a:endParaRPr kumimoji="1" lang="es-ES_tradnl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0BE4D59-ED10-CB1B-A660-6AC1FDFD58BB}"/>
              </a:ext>
            </a:extLst>
          </p:cNvPr>
          <p:cNvSpPr/>
          <p:nvPr/>
        </p:nvSpPr>
        <p:spPr>
          <a:xfrm>
            <a:off x="9091460" y="5608491"/>
            <a:ext cx="1080121" cy="576064"/>
          </a:xfrm>
          <a:prstGeom prst="ellipse">
            <a:avLst/>
          </a:prstGeom>
          <a:solidFill>
            <a:srgbClr val="FFFF00">
              <a:alpha val="13000"/>
            </a:srgbClr>
          </a:solidFill>
          <a:ln w="63500">
            <a:solidFill>
              <a:srgbClr val="FF9900"/>
            </a:solidFill>
          </a:ln>
          <a:effectLst>
            <a:outerShdw blurRad="50800" dist="50800" dir="3300000" algn="tl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0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CBA7C6D-423F-1929-2E63-1FE3E20648FB}"/>
              </a:ext>
            </a:extLst>
          </p:cNvPr>
          <p:cNvCxnSpPr>
            <a:cxnSpLocks/>
          </p:cNvCxnSpPr>
          <p:nvPr/>
        </p:nvCxnSpPr>
        <p:spPr>
          <a:xfrm flipV="1">
            <a:off x="9408368" y="4581128"/>
            <a:ext cx="763213" cy="1027363"/>
          </a:xfrm>
          <a:prstGeom prst="straightConnector1">
            <a:avLst/>
          </a:prstGeom>
          <a:ln w="63500">
            <a:solidFill>
              <a:srgbClr val="FF9900"/>
            </a:solidFill>
            <a:tailEnd type="triangle"/>
          </a:ln>
          <a:effectLst>
            <a:outerShdw blurRad="50800" dist="63500" dir="30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8BEDAFC-0A94-9B76-644A-614BF20477BB}"/>
              </a:ext>
            </a:extLst>
          </p:cNvPr>
          <p:cNvSpPr/>
          <p:nvPr/>
        </p:nvSpPr>
        <p:spPr>
          <a:xfrm>
            <a:off x="1343473" y="6090597"/>
            <a:ext cx="2831364" cy="481548"/>
          </a:xfrm>
          <a:prstGeom prst="roundRect">
            <a:avLst/>
          </a:prstGeom>
          <a:solidFill>
            <a:srgbClr val="FFFF00">
              <a:alpha val="7000"/>
            </a:srgbClr>
          </a:solidFill>
          <a:ln w="63500">
            <a:solidFill>
              <a:srgbClr val="59FF0F"/>
            </a:solidFill>
          </a:ln>
          <a:effectLst>
            <a:outerShdw blurRad="50800" dist="50800" dir="3300000" algn="tl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s-ES_tradnl" sz="28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45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4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4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4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allAtOnce" animBg="1" autoUpdateAnimBg="0"/>
      <p:bldP spid="2" grpId="0" uiExpand="1" build="p"/>
      <p:bldP spid="7" grpId="0" animBg="1"/>
      <p:bldP spid="8" grpId="0" animBg="1"/>
      <p:bldP spid="1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10F51-54FE-A890-A2FF-B33BB516E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 1 - Rectangle 35">
            <a:extLst>
              <a:ext uri="{FF2B5EF4-FFF2-40B4-BE49-F238E27FC236}">
                <a16:creationId xmlns:a16="http://schemas.microsoft.com/office/drawing/2014/main" id="{AA12CDBE-EC2B-4599-CB1E-931E3A8EE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764704"/>
            <a:ext cx="10945216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¿Cuál es, quizás, el pasaje más aterrador de la Biblia?</a:t>
            </a:r>
          </a:p>
        </p:txBody>
      </p:sp>
      <p:sp>
        <p:nvSpPr>
          <p:cNvPr id="7" name="Verse, normal -  yellow frame - Rectangle 7">
            <a:extLst>
              <a:ext uri="{FF2B5EF4-FFF2-40B4-BE49-F238E27FC236}">
                <a16:creationId xmlns:a16="http://schemas.microsoft.com/office/drawing/2014/main" id="{6A661632-AA3C-E18A-88C3-B04158008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1340768"/>
            <a:ext cx="10945216" cy="2808312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90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None/>
            </a:pPr>
            <a:r>
              <a:rPr kumimoji="0" lang="es-ES_tradnl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“Porque tanto amó Dios al mundo que dio a su Hijo único, para que todo el que cree en él no se pierda, sino que tenga vida eterna. Dios no envió a su Hijo al mundo para condenar al mundo, sino para salvarlo por medio de él. </a:t>
            </a:r>
          </a:p>
        </p:txBody>
      </p:sp>
      <p:sp>
        <p:nvSpPr>
          <p:cNvPr id="8" name="Verse ID - Rectangle 9">
            <a:extLst>
              <a:ext uri="{FF2B5EF4-FFF2-40B4-BE49-F238E27FC236}">
                <a16:creationId xmlns:a16="http://schemas.microsoft.com/office/drawing/2014/main" id="{6D5A79D1-DB37-80F7-B2DB-53595B242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1340768"/>
            <a:ext cx="2979049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Juan 3:16…</a:t>
            </a:r>
            <a:r>
              <a:rPr lang="es-ES_tradnl" sz="2000" b="1" noProof="0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(NVI)</a:t>
            </a:r>
          </a:p>
        </p:txBody>
      </p:sp>
      <p:sp>
        <p:nvSpPr>
          <p:cNvPr id="9" name="Para 1 - Rectangle 35">
            <a:extLst>
              <a:ext uri="{FF2B5EF4-FFF2-40B4-BE49-F238E27FC236}">
                <a16:creationId xmlns:a16="http://schemas.microsoft.com/office/drawing/2014/main" id="{99CE9FD0-9223-215E-771D-36988CB2B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4941168"/>
            <a:ext cx="10945216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eso es absolutamente aterrador. Piénsalo un segundo...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48E363-CE7B-0430-D71F-E2E608D2A69F}"/>
              </a:ext>
            </a:extLst>
          </p:cNvPr>
          <p:cNvSpPr txBox="1"/>
          <p:nvPr/>
        </p:nvSpPr>
        <p:spPr>
          <a:xfrm>
            <a:off x="604730" y="2873088"/>
            <a:ext cx="10819862" cy="1203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9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50800" dir="3300000" algn="tl">
                    <a:schemeClr val="tx1">
                      <a:alpha val="7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(V18) 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3300000" algn="tl">
                    <a:schemeClr val="tx1">
                      <a:alpha val="7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El que cree en él no es condenado, </a:t>
            </a:r>
            <a:r>
              <a:rPr kumimoji="0" lang="es-ES" sz="28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50800" dir="3300000" algn="tl">
                    <a:schemeClr val="tx1">
                      <a:alpha val="7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pero el que no cree ya está condenado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3300000" algn="tl">
                    <a:schemeClr val="tx1">
                      <a:alpha val="7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por no haber creído en el nombre del Hijo único de Dios.</a:t>
            </a:r>
          </a:p>
        </p:txBody>
      </p:sp>
    </p:spTree>
    <p:extLst>
      <p:ext uri="{BB962C8B-B14F-4D97-AF65-F5344CB8AC3E}">
        <p14:creationId xmlns:p14="http://schemas.microsoft.com/office/powerpoint/2010/main" val="20069388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0E6FA-B4C5-E518-F0FD-1813F6409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 1 - Rectangle 35">
            <a:extLst>
              <a:ext uri="{FF2B5EF4-FFF2-40B4-BE49-F238E27FC236}">
                <a16:creationId xmlns:a16="http://schemas.microsoft.com/office/drawing/2014/main" id="{898BB570-2A8B-4D2D-B6A0-75FB958F6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764704"/>
            <a:ext cx="10945216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¿Cuál es, quizás, el pasaje más aterrador de la Biblia?</a:t>
            </a:r>
          </a:p>
        </p:txBody>
      </p:sp>
      <p:sp>
        <p:nvSpPr>
          <p:cNvPr id="7" name="Verse, normal -  yellow frame - Rectangle 7">
            <a:extLst>
              <a:ext uri="{FF2B5EF4-FFF2-40B4-BE49-F238E27FC236}">
                <a16:creationId xmlns:a16="http://schemas.microsoft.com/office/drawing/2014/main" id="{02F98A08-57C6-0371-13A8-72DF4663D1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1340768"/>
            <a:ext cx="10945216" cy="2808312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90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None/>
            </a:pPr>
            <a:r>
              <a:rPr kumimoji="0" lang="es-ES_tradnl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“Porque tanto amó Dios al mundo que dio a su Hijo único, para que todo el que cree en él no se pierda, sino que tenga vida eterna. Dios no envió a su Hijo al mundo para condenar al mundo, sino para salvarlo por medio de él. </a:t>
            </a:r>
          </a:p>
        </p:txBody>
      </p:sp>
      <p:sp>
        <p:nvSpPr>
          <p:cNvPr id="8" name="Verse ID - Rectangle 9">
            <a:extLst>
              <a:ext uri="{FF2B5EF4-FFF2-40B4-BE49-F238E27FC236}">
                <a16:creationId xmlns:a16="http://schemas.microsoft.com/office/drawing/2014/main" id="{5292CC96-FBFC-E336-E1B5-791788360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1340768"/>
            <a:ext cx="2979049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Juan 3:16…</a:t>
            </a:r>
            <a:r>
              <a:rPr lang="es-ES_tradnl" sz="2000" b="1" noProof="0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(NVI)</a:t>
            </a:r>
          </a:p>
        </p:txBody>
      </p:sp>
      <p:sp>
        <p:nvSpPr>
          <p:cNvPr id="9" name="Para 1 - Rectangle 35">
            <a:extLst>
              <a:ext uri="{FF2B5EF4-FFF2-40B4-BE49-F238E27FC236}">
                <a16:creationId xmlns:a16="http://schemas.microsoft.com/office/drawing/2014/main" id="{23E466D4-05C2-A495-4CED-25CD8ED83E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4221088"/>
            <a:ext cx="10945216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Piensa en todas las personas que </a:t>
            </a:r>
            <a:r>
              <a:rPr lang="es-ES" sz="3100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tú</a:t>
            </a: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conoces, que no creen en Jesús: 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 están condenados: "</a:t>
            </a:r>
            <a:r>
              <a:rPr lang="es-ES" sz="3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que no cree ya está condenado</a:t>
            </a: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".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pregunta que te planteo es: ¿Vas a hacer algo al respecto?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67DFF9-7362-B8B0-FEBD-BCBE94CFD2A2}"/>
              </a:ext>
            </a:extLst>
          </p:cNvPr>
          <p:cNvSpPr txBox="1"/>
          <p:nvPr/>
        </p:nvSpPr>
        <p:spPr>
          <a:xfrm>
            <a:off x="604730" y="2873088"/>
            <a:ext cx="10819862" cy="1203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9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50800" dir="3300000" algn="tl">
                    <a:schemeClr val="tx1">
                      <a:alpha val="7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(V18) 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3300000" algn="tl">
                    <a:schemeClr val="tx1">
                      <a:alpha val="7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El que cree en él no es condenado, </a:t>
            </a:r>
            <a:r>
              <a:rPr kumimoji="0" lang="es-ES" sz="28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50800" dir="3300000" algn="tl">
                    <a:schemeClr val="tx1">
                      <a:alpha val="7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pero el que no cree ya está condenado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3300000" algn="tl">
                    <a:schemeClr val="tx1">
                      <a:alpha val="7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por no haber creído en el nombre del Hijo único de Dios.</a:t>
            </a:r>
          </a:p>
        </p:txBody>
      </p:sp>
    </p:spTree>
    <p:extLst>
      <p:ext uri="{BB962C8B-B14F-4D97-AF65-F5344CB8AC3E}">
        <p14:creationId xmlns:p14="http://schemas.microsoft.com/office/powerpoint/2010/main" val="20082246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1D88B-FF71-4AA2-6431-77E79F8BD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 1 - Rectangle 35">
            <a:extLst>
              <a:ext uri="{FF2B5EF4-FFF2-40B4-BE49-F238E27FC236}">
                <a16:creationId xmlns:a16="http://schemas.microsoft.com/office/drawing/2014/main" id="{A6D043D8-32F7-F17A-BC0F-CD08B001B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764704"/>
            <a:ext cx="10945216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¿Cuál es, quizás, el pasaje más aterrador de la Biblia?</a:t>
            </a:r>
          </a:p>
        </p:txBody>
      </p:sp>
      <p:sp>
        <p:nvSpPr>
          <p:cNvPr id="7" name="Verse, normal -  yellow frame - Rectangle 7">
            <a:extLst>
              <a:ext uri="{FF2B5EF4-FFF2-40B4-BE49-F238E27FC236}">
                <a16:creationId xmlns:a16="http://schemas.microsoft.com/office/drawing/2014/main" id="{26A114E7-83EA-2A97-B2F4-3CF37BD370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1340768"/>
            <a:ext cx="10945216" cy="2808312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90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None/>
            </a:pPr>
            <a:r>
              <a:rPr kumimoji="0" lang="es-ES_tradnl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“Porque tanto amó Dios al mundo que dio a su Hijo único, para que todo el que cree en él no se pierda, sino que tenga vida eterna. Dios no envió a su Hijo al mundo para condenar al mundo, sino para salvarlo por medio de él. </a:t>
            </a:r>
          </a:p>
        </p:txBody>
      </p:sp>
      <p:sp>
        <p:nvSpPr>
          <p:cNvPr id="8" name="Verse ID - Rectangle 9">
            <a:extLst>
              <a:ext uri="{FF2B5EF4-FFF2-40B4-BE49-F238E27FC236}">
                <a16:creationId xmlns:a16="http://schemas.microsoft.com/office/drawing/2014/main" id="{1115D332-30D5-60D2-1C52-6BC6424C9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1340768"/>
            <a:ext cx="2979049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Juan 3:16…</a:t>
            </a:r>
            <a:r>
              <a:rPr lang="es-ES_tradnl" sz="2000" b="1" noProof="0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(NVI)</a:t>
            </a:r>
          </a:p>
        </p:txBody>
      </p:sp>
      <p:sp>
        <p:nvSpPr>
          <p:cNvPr id="9" name="Para 1 - Rectangle 35">
            <a:extLst>
              <a:ext uri="{FF2B5EF4-FFF2-40B4-BE49-F238E27FC236}">
                <a16:creationId xmlns:a16="http://schemas.microsoft.com/office/drawing/2014/main" id="{DD09BDF8-6E55-2FB3-AC5A-8639CDBC4B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4365104"/>
            <a:ext cx="10945216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Algunas personas intentan decir que el infierno es solo una metáfora, una ilustración: que no es un lugar real, ni tampoco eterno: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Jesús no enseñó tal cosa, en absoluto.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6A11C7-4301-6CF6-B94F-F5BE00E3D071}"/>
              </a:ext>
            </a:extLst>
          </p:cNvPr>
          <p:cNvSpPr txBox="1"/>
          <p:nvPr/>
        </p:nvSpPr>
        <p:spPr>
          <a:xfrm>
            <a:off x="604730" y="2873088"/>
            <a:ext cx="10819862" cy="1203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9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50800" dir="3300000" algn="tl">
                    <a:schemeClr val="tx1">
                      <a:alpha val="7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(V18) 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3300000" algn="tl">
                    <a:schemeClr val="tx1">
                      <a:alpha val="7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El que cree en él no es condenado, </a:t>
            </a:r>
            <a:r>
              <a:rPr kumimoji="0" lang="es-ES" sz="28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50800" dir="3300000" algn="tl">
                    <a:schemeClr val="tx1">
                      <a:alpha val="7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pero el que no cree ya está condenado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3300000" algn="tl">
                    <a:schemeClr val="tx1">
                      <a:alpha val="7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por no haber creído en el nombre del Hijo único de Dios.</a:t>
            </a:r>
          </a:p>
        </p:txBody>
      </p:sp>
    </p:spTree>
    <p:extLst>
      <p:ext uri="{BB962C8B-B14F-4D97-AF65-F5344CB8AC3E}">
        <p14:creationId xmlns:p14="http://schemas.microsoft.com/office/powerpoint/2010/main" val="28123223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7CF2C3-0C8E-CD11-1BFE-CC542181F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ra 1 - Rectangle 35">
            <a:extLst>
              <a:ext uri="{FF2B5EF4-FFF2-40B4-BE49-F238E27FC236}">
                <a16:creationId xmlns:a16="http://schemas.microsoft.com/office/drawing/2014/main" id="{4C7FA467-9B09-BBD1-8D91-A3F60B671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764704"/>
            <a:ext cx="10945216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¿Cuál es, quizás, el pasaje más aterrador de la Biblia?</a:t>
            </a:r>
          </a:p>
        </p:txBody>
      </p:sp>
      <p:sp>
        <p:nvSpPr>
          <p:cNvPr id="7" name="Verse, normal -  yellow frame - Rectangle 7">
            <a:extLst>
              <a:ext uri="{FF2B5EF4-FFF2-40B4-BE49-F238E27FC236}">
                <a16:creationId xmlns:a16="http://schemas.microsoft.com/office/drawing/2014/main" id="{BE013D42-9316-C5E2-4C9E-2B6E9668C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1340768"/>
            <a:ext cx="10945216" cy="2808312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90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None/>
            </a:pPr>
            <a:r>
              <a:rPr kumimoji="0" lang="es-ES_tradnl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“Porque tanto amó Dios al mundo que dio a su Hijo único, para que todo el que cree en él no se pierda, sino que tenga vida eterna. Dios no envió a su Hijo al mundo para condenar al mundo, sino para salvarlo por medio de él. </a:t>
            </a:r>
          </a:p>
        </p:txBody>
      </p:sp>
      <p:sp>
        <p:nvSpPr>
          <p:cNvPr id="8" name="Verse ID - Rectangle 9">
            <a:extLst>
              <a:ext uri="{FF2B5EF4-FFF2-40B4-BE49-F238E27FC236}">
                <a16:creationId xmlns:a16="http://schemas.microsoft.com/office/drawing/2014/main" id="{7EB91D67-B247-0C91-7E75-A905FB4E6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1340768"/>
            <a:ext cx="2979049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Juan 3:16…</a:t>
            </a:r>
            <a:r>
              <a:rPr lang="es-ES_tradnl" sz="2000" b="1" noProof="0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(NVI)</a:t>
            </a:r>
          </a:p>
        </p:txBody>
      </p:sp>
      <p:sp>
        <p:nvSpPr>
          <p:cNvPr id="9" name="Para 1 - Rectangle 35">
            <a:extLst>
              <a:ext uri="{FF2B5EF4-FFF2-40B4-BE49-F238E27FC236}">
                <a16:creationId xmlns:a16="http://schemas.microsoft.com/office/drawing/2014/main" id="{7E54D92D-CF31-D076-7D11-E0471685A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4365104"/>
            <a:ext cx="10945216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Jesús enseñó, muy claramente, sin ninguna ambigüedad, que todo aquel que lo rechaza pasará la eternidad atormentado en el infierno.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4B2638-DBE5-EE1B-A95B-975D533E53ED}"/>
              </a:ext>
            </a:extLst>
          </p:cNvPr>
          <p:cNvSpPr txBox="1"/>
          <p:nvPr/>
        </p:nvSpPr>
        <p:spPr>
          <a:xfrm>
            <a:off x="604730" y="2873088"/>
            <a:ext cx="10819862" cy="1203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86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9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50800" dir="3300000" algn="tl">
                    <a:schemeClr val="tx1">
                      <a:alpha val="7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(V18) 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3300000" algn="tl">
                    <a:schemeClr val="tx1">
                      <a:alpha val="7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El que cree en él no es condenado, </a:t>
            </a:r>
            <a:r>
              <a:rPr kumimoji="0" lang="es-ES" sz="28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50800" dir="3300000" algn="tl">
                    <a:schemeClr val="tx1">
                      <a:alpha val="7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pero el que no cree ya está condenado</a:t>
            </a:r>
            <a:r>
              <a:rPr kumimoji="0" lang="es-E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50800" dir="3300000" algn="tl">
                    <a:schemeClr val="tx1">
                      <a:alpha val="70000"/>
                    </a:scheme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por no haber creído en el nombre del Hijo único de Dios.</a:t>
            </a:r>
          </a:p>
        </p:txBody>
      </p:sp>
    </p:spTree>
    <p:extLst>
      <p:ext uri="{BB962C8B-B14F-4D97-AF65-F5344CB8AC3E}">
        <p14:creationId xmlns:p14="http://schemas.microsoft.com/office/powerpoint/2010/main" val="6366969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3441E-630F-6AB2-9359-2B9B08F0A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ra 1 - Rectangle 35">
            <a:extLst>
              <a:ext uri="{FF2B5EF4-FFF2-40B4-BE49-F238E27FC236}">
                <a16:creationId xmlns:a16="http://schemas.microsoft.com/office/drawing/2014/main" id="{504EFF2E-F09D-E8B4-BD9F-B2ED2F74D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492896"/>
            <a:ext cx="10945216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Volviendo a 1 Samuel...</a:t>
            </a:r>
          </a:p>
        </p:txBody>
      </p:sp>
    </p:spTree>
    <p:extLst>
      <p:ext uri="{BB962C8B-B14F-4D97-AF65-F5344CB8AC3E}">
        <p14:creationId xmlns:p14="http://schemas.microsoft.com/office/powerpoint/2010/main" val="242836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  <p:bldP spid="9" grpId="1" build="allAtOnce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36B077-89ED-9CE5-45A5-C54255EB5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se, normal -  yellow frame - Rectangle 7">
            <a:extLst>
              <a:ext uri="{FF2B5EF4-FFF2-40B4-BE49-F238E27FC236}">
                <a16:creationId xmlns:a16="http://schemas.microsoft.com/office/drawing/2014/main" id="{8ED852D3-85FA-F397-E5D6-B12A16B34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10945216" cy="1296000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</a:t>
            </a:r>
            <a:r>
              <a:rPr kumimoji="0" lang="es-ES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      El Espíritu del Señor se apartó de Saúl.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… y en su lugar el Señor envió un espíritu maligno para que lo atormentara.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endParaRPr kumimoji="0" lang="es-ES" sz="2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" name="Verse ID - Rectangle 9">
            <a:extLst>
              <a:ext uri="{FF2B5EF4-FFF2-40B4-BE49-F238E27FC236}">
                <a16:creationId xmlns:a16="http://schemas.microsoft.com/office/drawing/2014/main" id="{BA9768B9-00CD-1BEE-2964-43AFED154D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3586587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1 Samuel 16:14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(NVI)</a:t>
            </a:r>
          </a:p>
        </p:txBody>
      </p:sp>
      <p:sp>
        <p:nvSpPr>
          <p:cNvPr id="6" name="Para 1 - Rectangle 35">
            <a:extLst>
              <a:ext uri="{FF2B5EF4-FFF2-40B4-BE49-F238E27FC236}">
                <a16:creationId xmlns:a16="http://schemas.microsoft.com/office/drawing/2014/main" id="{642B0158-2CA2-456A-D966-D91E0D049B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564904"/>
            <a:ext cx="10945216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Así que no debería sorprendernos en absoluto que Dios enviara un espíritu maligno para atormentar a Saúl (en vida), porque había rechazado a Dios.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el juicio de Dios sobre Saúl, por su pecado.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justo, y correcto, porque Dios es soberano y perfecto.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también hay otra razón por la que Dios hizo esto.</a:t>
            </a:r>
          </a:p>
        </p:txBody>
      </p:sp>
    </p:spTree>
    <p:extLst>
      <p:ext uri="{BB962C8B-B14F-4D97-AF65-F5344CB8AC3E}">
        <p14:creationId xmlns:p14="http://schemas.microsoft.com/office/powerpoint/2010/main" val="15959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4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4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4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4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58010-AD97-4935-6D19-1C392CD91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se, normal -  yellow frame - Rectangle 7">
            <a:extLst>
              <a:ext uri="{FF2B5EF4-FFF2-40B4-BE49-F238E27FC236}">
                <a16:creationId xmlns:a16="http://schemas.microsoft.com/office/drawing/2014/main" id="{B657EB9E-8736-3D12-F354-32D2C3A5D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10945216" cy="1296000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</a:t>
            </a:r>
            <a:r>
              <a:rPr kumimoji="0" lang="es-ES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      El Espíritu del Señor se apartó de Saúl.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… y en su lugar el Señor envió un espíritu maligno para que lo atormentara.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endParaRPr kumimoji="0" lang="es-ES" sz="28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" name="Verse, normal -  yellow frame - Rectangle 7">
            <a:extLst>
              <a:ext uri="{FF2B5EF4-FFF2-40B4-BE49-F238E27FC236}">
                <a16:creationId xmlns:a16="http://schemas.microsoft.com/office/drawing/2014/main" id="{F4D1A683-A2D6-CBCD-A9E8-31758C46E9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10945216" cy="3744416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</a:t>
            </a:r>
            <a:r>
              <a:rPr kumimoji="0" lang="es-ES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      El Espíritu del Señor se apartó de Saúl.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… y en su lugar el Señor envió un espíritu maligno para que lo atormentara.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Sus servidores dijeron: “Como usted se dará cuenta, un espíritu maligno de parte de Dios lo está atormentando. Así que ordene usted a estos siervos suyos que busquen a alguien que sepa tocar el arpa. Así, cuando lo ataque el espíritu maligno de parte de Dios, el músico tocará y usted se sentirá mejor.”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“Bien” respondió Saúl, “consíganme un buen músico y tráiganlo.”</a:t>
            </a:r>
          </a:p>
        </p:txBody>
      </p:sp>
      <p:sp>
        <p:nvSpPr>
          <p:cNvPr id="5" name="Verse ID - Rectangle 9">
            <a:extLst>
              <a:ext uri="{FF2B5EF4-FFF2-40B4-BE49-F238E27FC236}">
                <a16:creationId xmlns:a16="http://schemas.microsoft.com/office/drawing/2014/main" id="{2384F414-259A-2760-BD49-CB48F2085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4107563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1 Samuel 16:14-17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(NVI)</a:t>
            </a:r>
          </a:p>
        </p:txBody>
      </p:sp>
    </p:spTree>
    <p:extLst>
      <p:ext uri="{BB962C8B-B14F-4D97-AF65-F5344CB8AC3E}">
        <p14:creationId xmlns:p14="http://schemas.microsoft.com/office/powerpoint/2010/main" val="265107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1B53B-D93B-CC8C-B614-B68D7E49D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se, normal -  yellow frame - Rectangle 7">
            <a:extLst>
              <a:ext uri="{FF2B5EF4-FFF2-40B4-BE49-F238E27FC236}">
                <a16:creationId xmlns:a16="http://schemas.microsoft.com/office/drawing/2014/main" id="{77B38C30-D0F5-2598-183F-5C0693AC5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10945216" cy="3744416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</a:t>
            </a:r>
            <a:r>
              <a:rPr kumimoji="0" lang="es-ES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      Uno de los cortesanos sugirió: "Conozco a un muchacho que sabe tocar el arpa. Es valiente, hábil guerrero, sabe expresarse y es de buena presencia. Además, el Señor está con él. Su padre es Isaí, el de Belén."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Entonces Saúl envió unos mensajeros a Isaí para decirle: "Mándame a tu hijo David, el que cuida del rebaño". 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Isaí tomó un asno, alimento, un odre de vino y un cabrito, y se los envió a Saúl por medio de su hijo David.</a:t>
            </a:r>
          </a:p>
        </p:txBody>
      </p:sp>
      <p:sp>
        <p:nvSpPr>
          <p:cNvPr id="3" name="Para 1 - Rectangle 35">
            <a:extLst>
              <a:ext uri="{FF2B5EF4-FFF2-40B4-BE49-F238E27FC236}">
                <a16:creationId xmlns:a16="http://schemas.microsoft.com/office/drawing/2014/main" id="{8BB25952-F023-2688-572E-F02787CF6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4941168"/>
            <a:ext cx="10945216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Dios usó el tormento de este espíritu maligno para introducir a David en la casa real de Saúl, donde necesitaba estar.</a:t>
            </a:r>
          </a:p>
        </p:txBody>
      </p:sp>
      <p:sp>
        <p:nvSpPr>
          <p:cNvPr id="6" name="Verse ID - Rectangle 9">
            <a:extLst>
              <a:ext uri="{FF2B5EF4-FFF2-40B4-BE49-F238E27FC236}">
                <a16:creationId xmlns:a16="http://schemas.microsoft.com/office/drawing/2014/main" id="{AA65E049-4C30-AE57-9666-656BDA30A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4107563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1 Samuel 16:18-20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(NVI)</a:t>
            </a:r>
          </a:p>
        </p:txBody>
      </p:sp>
    </p:spTree>
    <p:extLst>
      <p:ext uri="{BB962C8B-B14F-4D97-AF65-F5344CB8AC3E}">
        <p14:creationId xmlns:p14="http://schemas.microsoft.com/office/powerpoint/2010/main" val="7253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/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0DAED-D92C-6B25-9C10-8DDB07852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erse, normal -  yellow frame - Rectangle 7">
            <a:extLst>
              <a:ext uri="{FF2B5EF4-FFF2-40B4-BE49-F238E27FC236}">
                <a16:creationId xmlns:a16="http://schemas.microsoft.com/office/drawing/2014/main" id="{E474093A-BF8E-FC5E-0B07-8C298EBB6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10945216" cy="3744416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</a:t>
            </a:r>
            <a:r>
              <a:rPr kumimoji="0" lang="es-ES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      Cuando David llegó, se puso al servicio de Saúl, quien lo llegó a apreciar mucho y lo hizo su escudero. 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Luego Saúl mandó este mensaje a Isaí: “Permite que David se quede a mi servicio, pues me ha causado muy buena impresión”.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Cada vez que el espíritu de parte de Dios atormentaba a Saúl, David tomaba su arpa y tocaba. 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La música calmaba a Saúl, lo hacía sentirse mejor y el espíritu maligno se apartaba de él.</a:t>
            </a:r>
          </a:p>
        </p:txBody>
      </p:sp>
      <p:sp>
        <p:nvSpPr>
          <p:cNvPr id="3" name="Para 1 - Rectangle 35">
            <a:extLst>
              <a:ext uri="{FF2B5EF4-FFF2-40B4-BE49-F238E27FC236}">
                <a16:creationId xmlns:a16="http://schemas.microsoft.com/office/drawing/2014/main" id="{0D7C0E50-E597-5D17-23A0-19E0F54115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4941168"/>
            <a:ext cx="10945216" cy="51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Aparentemente este demonio ¡no era fanático de la música!</a:t>
            </a:r>
          </a:p>
        </p:txBody>
      </p:sp>
      <p:sp>
        <p:nvSpPr>
          <p:cNvPr id="6" name="Verse ID - Rectangle 9">
            <a:extLst>
              <a:ext uri="{FF2B5EF4-FFF2-40B4-BE49-F238E27FC236}">
                <a16:creationId xmlns:a16="http://schemas.microsoft.com/office/drawing/2014/main" id="{A52EE151-37EF-8FA5-F2C6-9A82080E5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124744"/>
            <a:ext cx="4107563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1 Samuel 16:21-22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(NVI)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84E17C-ABA1-D86D-80DF-506F2F855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612"/>
                    </a14:imgEffect>
                    <a14:imgEffect>
                      <a14:saturation sat="82000"/>
                    </a14:imgEffect>
                    <a14:imgEffect>
                      <a14:brightnessContrast bright="10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38" y="167347"/>
            <a:ext cx="4877970" cy="273105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F9549D9-AA14-50DD-1425-B9013645F922}"/>
              </a:ext>
            </a:extLst>
          </p:cNvPr>
          <p:cNvCxnSpPr>
            <a:cxnSpLocks/>
          </p:cNvCxnSpPr>
          <p:nvPr/>
        </p:nvCxnSpPr>
        <p:spPr>
          <a:xfrm flipV="1">
            <a:off x="623392" y="260648"/>
            <a:ext cx="4752528" cy="2592288"/>
          </a:xfrm>
          <a:prstGeom prst="line">
            <a:avLst/>
          </a:prstGeom>
          <a:ln w="114300">
            <a:solidFill>
              <a:srgbClr val="FF0000"/>
            </a:solidFill>
          </a:ln>
          <a:effectLst>
            <a:outerShdw blurRad="63500" dist="50800" dir="33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2B54A5-CF6A-C9FE-8EF9-CB7854BAE886}"/>
              </a:ext>
            </a:extLst>
          </p:cNvPr>
          <p:cNvCxnSpPr>
            <a:cxnSpLocks/>
          </p:cNvCxnSpPr>
          <p:nvPr/>
        </p:nvCxnSpPr>
        <p:spPr>
          <a:xfrm>
            <a:off x="604538" y="232655"/>
            <a:ext cx="4771382" cy="2592288"/>
          </a:xfrm>
          <a:prstGeom prst="line">
            <a:avLst/>
          </a:prstGeom>
          <a:ln w="114300">
            <a:solidFill>
              <a:srgbClr val="FF0000"/>
            </a:solidFill>
          </a:ln>
          <a:effectLst>
            <a:outerShdw blurRad="63500" dist="50800" dir="33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ara 1 - Rectangle 35">
            <a:extLst>
              <a:ext uri="{FF2B5EF4-FFF2-40B4-BE49-F238E27FC236}">
                <a16:creationId xmlns:a16="http://schemas.microsoft.com/office/drawing/2014/main" id="{0FD0FCC1-21B2-3FEB-9A8D-00B9CBF48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5453608"/>
            <a:ext cx="10945216" cy="10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 sabiendo lo que sabemos de David, es muy probable que estuviera tocando canciones de adoración a Dios.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EE650C-1AD8-1CB7-866E-03DF13ACBB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6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393" y="167346"/>
            <a:ext cx="5462111" cy="27310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BFCA2E-D18C-D224-3FF2-E0B8A2F00D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612"/>
                    </a14:imgEffect>
                    <a14:imgEffect>
                      <a14:saturation sat="118000"/>
                    </a14:imgEffect>
                    <a14:imgEffect>
                      <a14:brightnessContrast bright="4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71" t="5900" r="14587" b="2751"/>
          <a:stretch>
            <a:fillRect/>
          </a:stretch>
        </p:blipFill>
        <p:spPr>
          <a:xfrm>
            <a:off x="9347566" y="167346"/>
            <a:ext cx="2239896" cy="273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0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utoUpdateAnimBg="0"/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5FCB5-4235-3AEA-4B0A-FCEEF0F3D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 1 - Rectangle 35">
            <a:extLst>
              <a:ext uri="{FF2B5EF4-FFF2-40B4-BE49-F238E27FC236}">
                <a16:creationId xmlns:a16="http://schemas.microsoft.com/office/drawing/2014/main" id="{472F8F3F-17B7-CA44-9B91-C072A75B3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773088"/>
            <a:ext cx="10945216" cy="99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algo más que sabemos sobre David, gracias a Etán:</a:t>
            </a:r>
          </a:p>
        </p:txBody>
      </p:sp>
      <p:sp>
        <p:nvSpPr>
          <p:cNvPr id="4" name="Verse, normal -  yellow frame - Rectangle 7">
            <a:extLst>
              <a:ext uri="{FF2B5EF4-FFF2-40B4-BE49-F238E27FC236}">
                <a16:creationId xmlns:a16="http://schemas.microsoft.com/office/drawing/2014/main" id="{FD0D9376-B7F8-031C-CFCF-6C7EEFDBE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844823"/>
            <a:ext cx="10945216" cy="3240000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</a:t>
            </a:r>
            <a:r>
              <a:rPr kumimoji="0" lang="es-ES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  Una vez hablaste en una visión y dijiste a tu pueblo fiel: "Le he brindado mi ayuda a un valiente; al mejor hombre del pueblo he exaltado. </a:t>
            </a:r>
          </a:p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He encontrado a David, mi siervo, y lo he ungido con mi aceite santo. Mi mano siempre lo sostendrá; mi brazo lo fortalecerá.</a:t>
            </a:r>
          </a:p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Ningún enemigo lo someterá a tributo; ningún malvado lo oprimirá. Aplastaré a quienes se le enfrenten y derribaré a quienes lo aborrezcan.</a:t>
            </a:r>
          </a:p>
        </p:txBody>
      </p:sp>
      <p:sp>
        <p:nvSpPr>
          <p:cNvPr id="5" name="Verse ID - Rectangle 9">
            <a:extLst>
              <a:ext uri="{FF2B5EF4-FFF2-40B4-BE49-F238E27FC236}">
                <a16:creationId xmlns:a16="http://schemas.microsoft.com/office/drawing/2014/main" id="{7AA4C44D-A9BC-F914-32EA-98A604FF0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844825"/>
            <a:ext cx="3607426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Salmo 89:19-29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(NVI)</a:t>
            </a:r>
          </a:p>
        </p:txBody>
      </p:sp>
      <p:sp>
        <p:nvSpPr>
          <p:cNvPr id="6" name="Para 1 - Rectangle 35">
            <a:extLst>
              <a:ext uri="{FF2B5EF4-FFF2-40B4-BE49-F238E27FC236}">
                <a16:creationId xmlns:a16="http://schemas.microsoft.com/office/drawing/2014/main" id="{CC52555E-F30A-A9FD-7069-F5EBD541A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5453608"/>
            <a:ext cx="10945216" cy="10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 sabiendo lo que sabemos de David, es muy probable que estuviera tocando canciones de adoración a Dios.</a:t>
            </a:r>
          </a:p>
        </p:txBody>
      </p:sp>
    </p:spTree>
    <p:extLst>
      <p:ext uri="{BB962C8B-B14F-4D97-AF65-F5344CB8AC3E}">
        <p14:creationId xmlns:p14="http://schemas.microsoft.com/office/powerpoint/2010/main" val="59867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FA3362-2031-4EEC-A030-AFA08D846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se, normal -  yellow frame - Rectangle 7">
            <a:extLst>
              <a:ext uri="{FF2B5EF4-FFF2-40B4-BE49-F238E27FC236}">
                <a16:creationId xmlns:a16="http://schemas.microsoft.com/office/drawing/2014/main" id="{022364E0-28A0-278B-DB7F-5CE786C97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492896"/>
            <a:ext cx="10945216" cy="2304256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Entonces el SEÑOR dijo a Samuel: 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“¿Hasta cuándo has de llorar por Saúl, habiéndolo yo desechado para que no reine sobre Israel? 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Llena de aceite el cuerno y ve; yo te enviaré a Isaí, de Belén, porque de entre sus hijos me he provisto de un rey.”</a:t>
            </a:r>
          </a:p>
        </p:txBody>
      </p:sp>
      <p:sp>
        <p:nvSpPr>
          <p:cNvPr id="4" name="Verse, normal -  yellow frame - Rectangle 7">
            <a:extLst>
              <a:ext uri="{FF2B5EF4-FFF2-40B4-BE49-F238E27FC236}">
                <a16:creationId xmlns:a16="http://schemas.microsoft.com/office/drawing/2014/main" id="{EDA8E15E-018C-5F9A-1D20-D16652FB8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492896"/>
            <a:ext cx="10945216" cy="2304256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Entonces el SEÑOR dijo a Samuel: 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“</a:t>
            </a:r>
            <a:r>
              <a:rPr kumimoji="0" lang="es-ES" sz="2800" u="sng" dirty="0">
                <a:solidFill>
                  <a:srgbClr val="59FF0F"/>
                </a:solidFill>
                <a:latin typeface="Arial" panose="020B0604020202020204" pitchFamily="34" charset="0"/>
              </a:rPr>
              <a:t>¿Hasta cuándo has de llorar por Saúl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, habiéndolo yo desechado para que no reine sobre Israel? 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Llena de aceite el cuerno y ve; yo te enviaré a Isaí, de Belén, porque de entre sus hijos me he provisto de un rey.”</a:t>
            </a:r>
          </a:p>
        </p:txBody>
      </p:sp>
      <p:sp>
        <p:nvSpPr>
          <p:cNvPr id="3" name="Para 1 - Rectangle 35">
            <a:extLst>
              <a:ext uri="{FF2B5EF4-FFF2-40B4-BE49-F238E27FC236}">
                <a16:creationId xmlns:a16="http://schemas.microsoft.com/office/drawing/2014/main" id="{8A6DA8D5-74EF-F5C0-34AC-8361DDD88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980729"/>
            <a:ext cx="10945216" cy="100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Aft>
                <a:spcPts val="4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¡Pero la historia está lejos de haber terminado! Así que abran sus Biblias en el capítulo que ya leyeron varias veces ayer...</a:t>
            </a:r>
            <a:endParaRPr lang="es-ES_tradnl" sz="3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pitulo 15 - TextBox 5">
            <a:extLst>
              <a:ext uri="{FF2B5EF4-FFF2-40B4-BE49-F238E27FC236}">
                <a16:creationId xmlns:a16="http://schemas.microsoft.com/office/drawing/2014/main" id="{365EE07D-F954-1C4B-36AE-992135C7A590}"/>
              </a:ext>
            </a:extLst>
          </p:cNvPr>
          <p:cNvSpPr txBox="1"/>
          <p:nvPr/>
        </p:nvSpPr>
        <p:spPr>
          <a:xfrm>
            <a:off x="623392" y="1836113"/>
            <a:ext cx="423866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kumimoji="1"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1 Samuel Capítulo 16.</a:t>
            </a:r>
            <a:endParaRPr kumimoji="1" lang="es-ES_tradnl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Verse ID - Rectangle 9">
            <a:extLst>
              <a:ext uri="{FF2B5EF4-FFF2-40B4-BE49-F238E27FC236}">
                <a16:creationId xmlns:a16="http://schemas.microsoft.com/office/drawing/2014/main" id="{35ABA408-C69B-4A0F-A9DE-C2559B785D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492896"/>
            <a:ext cx="3477967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1 Samuel 16:1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(RVA)</a:t>
            </a:r>
          </a:p>
        </p:txBody>
      </p:sp>
      <p:sp>
        <p:nvSpPr>
          <p:cNvPr id="6" name="Para 1 - Rectangle 35">
            <a:extLst>
              <a:ext uri="{FF2B5EF4-FFF2-40B4-BE49-F238E27FC236}">
                <a16:creationId xmlns:a16="http://schemas.microsoft.com/office/drawing/2014/main" id="{FF43172B-A2A6-EB35-762A-0A57A55386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4869160"/>
            <a:ext cx="10945216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hecho, ¡parece que Dios no cree que Saúl merezca tanto lamento!</a:t>
            </a:r>
          </a:p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algo así como: “</a:t>
            </a:r>
            <a:r>
              <a:rPr lang="es-ES" sz="31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 Samuel… ¡Ya basta! Ya has llorado suficiente por Saúl. ¡Es hora de volver al trabajo!</a:t>
            </a: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300"/>
              </a:spcAft>
            </a:pPr>
            <a:endParaRPr lang="es-ES_tradnl" sz="3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38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35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3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3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3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3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3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3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4" grpId="0" uiExpand="1" build="allAtOnce" animBg="1"/>
      <p:bldP spid="3" grpId="0" build="allAtOnce"/>
      <p:bldP spid="2" grpId="0"/>
      <p:bldP spid="5" grpId="0"/>
      <p:bldP spid="6" grpId="0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6F7A8-4B8D-95C0-A062-654036A13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 1 - Rectangle 35">
            <a:extLst>
              <a:ext uri="{FF2B5EF4-FFF2-40B4-BE49-F238E27FC236}">
                <a16:creationId xmlns:a16="http://schemas.microsoft.com/office/drawing/2014/main" id="{D4C42915-5D39-492E-D925-1B2113657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5373216"/>
            <a:ext cx="10945216" cy="99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realidad, es una profecía de doble cumplimiento.</a:t>
            </a:r>
          </a:p>
        </p:txBody>
      </p:sp>
      <p:sp>
        <p:nvSpPr>
          <p:cNvPr id="3" name="Para 1 - Rectangle 35">
            <a:extLst>
              <a:ext uri="{FF2B5EF4-FFF2-40B4-BE49-F238E27FC236}">
                <a16:creationId xmlns:a16="http://schemas.microsoft.com/office/drawing/2014/main" id="{34DF02B6-50BC-3145-F977-476279B1B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845096"/>
            <a:ext cx="10945216" cy="99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Salmo 89 tiene el título “Pacto de Dios con David” en algunas biblias.  Fue escrito por “Etán ezraíta”</a:t>
            </a:r>
          </a:p>
        </p:txBody>
      </p:sp>
      <p:sp>
        <p:nvSpPr>
          <p:cNvPr id="4" name="Verse, normal -  yellow frame - Rectangle 7">
            <a:extLst>
              <a:ext uri="{FF2B5EF4-FFF2-40B4-BE49-F238E27FC236}">
                <a16:creationId xmlns:a16="http://schemas.microsoft.com/office/drawing/2014/main" id="{F6AB9505-A35A-E758-8C13-A50D7069D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844824"/>
            <a:ext cx="10945216" cy="3240000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</a:t>
            </a:r>
            <a:r>
              <a:rPr kumimoji="0" lang="es-ES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 La fidelidad de mi gran amor lo acompañará, y por mi nombre será exaltada su fuerza.</a:t>
            </a:r>
          </a:p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Le daré poder sobre el mar y dominio sobre los ríos.</a:t>
            </a:r>
          </a:p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Él me dirá: “Tú eres mi Padre, mi Dios, la Roca de mi salvación”.</a:t>
            </a:r>
          </a:p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Yo lo haré mi primogénito, el rey supremo de la tierra.</a:t>
            </a:r>
          </a:p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Mi gran amor por él será siempre constante, y mi pacto con él será estable. Afirmaré su descendencia para siempre; su trono durará como el sol en mi presencia."</a:t>
            </a:r>
          </a:p>
        </p:txBody>
      </p:sp>
      <p:sp>
        <p:nvSpPr>
          <p:cNvPr id="5" name="Verse ID - Rectangle 9">
            <a:extLst>
              <a:ext uri="{FF2B5EF4-FFF2-40B4-BE49-F238E27FC236}">
                <a16:creationId xmlns:a16="http://schemas.microsoft.com/office/drawing/2014/main" id="{5A2F1B60-B30F-2DCE-5FC8-6C9B12BC6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844824"/>
            <a:ext cx="3607426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Salmo 89:19-29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(NVI)</a:t>
            </a:r>
          </a:p>
        </p:txBody>
      </p:sp>
    </p:spTree>
    <p:extLst>
      <p:ext uri="{BB962C8B-B14F-4D97-AF65-F5344CB8AC3E}">
        <p14:creationId xmlns:p14="http://schemas.microsoft.com/office/powerpoint/2010/main" val="1517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79305-B765-7AD0-9C8B-2C3D9E5BB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 1 - Rectangle 35">
            <a:extLst>
              <a:ext uri="{FF2B5EF4-FFF2-40B4-BE49-F238E27FC236}">
                <a16:creationId xmlns:a16="http://schemas.microsoft.com/office/drawing/2014/main" id="{094F1D1A-01E9-DAA7-698F-BDF2BFA42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5165576"/>
            <a:ext cx="10945216" cy="99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cumplió parcialmente en David, obviamente, pero se cumplió completamente en Jesús, </a:t>
            </a:r>
            <a:r>
              <a:rPr lang="es-ES" sz="3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Yeshúa</a:t>
            </a:r>
            <a:r>
              <a:rPr lang="es-E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Mashiach, “Hijo de David”, Rey de reyes. Eterno, y Supremo.</a:t>
            </a:r>
          </a:p>
        </p:txBody>
      </p:sp>
      <p:sp>
        <p:nvSpPr>
          <p:cNvPr id="3" name="Para 1 - Rectangle 35">
            <a:extLst>
              <a:ext uri="{FF2B5EF4-FFF2-40B4-BE49-F238E27FC236}">
                <a16:creationId xmlns:a16="http://schemas.microsoft.com/office/drawing/2014/main" id="{6CF5FA62-6279-793C-F240-EE855F461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845096"/>
            <a:ext cx="10945216" cy="99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Salmo 89 tiene el título “Pacto de Dios con David” en algunas biblias.  Fue escrito por “Etán ezraíta”</a:t>
            </a:r>
          </a:p>
        </p:txBody>
      </p:sp>
      <p:sp>
        <p:nvSpPr>
          <p:cNvPr id="4" name="Verse, normal -  yellow frame - Rectangle 7">
            <a:extLst>
              <a:ext uri="{FF2B5EF4-FFF2-40B4-BE49-F238E27FC236}">
                <a16:creationId xmlns:a16="http://schemas.microsoft.com/office/drawing/2014/main" id="{B2C6ADEC-848E-0DF4-2FA9-0F9D35A5F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844823"/>
            <a:ext cx="10945216" cy="3240000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</a:t>
            </a:r>
            <a:r>
              <a:rPr kumimoji="0" lang="es-ES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 La fidelidad de mi gran amor lo acompañará, y por mi nombre será exaltada su fuerza.</a:t>
            </a:r>
          </a:p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Le daré poder sobre el mar y dominio sobre los ríos.</a:t>
            </a:r>
          </a:p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Él me dirá: “Tú eres mi Padre, mi Dios, la Roca de mi salvación”.</a:t>
            </a:r>
          </a:p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Yo lo haré mi primogénito, el rey supremo de la tierra.</a:t>
            </a:r>
          </a:p>
          <a:p>
            <a:pPr algn="just">
              <a:lnSpc>
                <a:spcPct val="86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Mi gran amor por él será siempre constante, y mi pacto con él será estable. Afirmaré su descendencia para siempre; su trono durará como el sol en mi presencia."</a:t>
            </a:r>
          </a:p>
        </p:txBody>
      </p:sp>
      <p:sp>
        <p:nvSpPr>
          <p:cNvPr id="5" name="Verse ID - Rectangle 9">
            <a:extLst>
              <a:ext uri="{FF2B5EF4-FFF2-40B4-BE49-F238E27FC236}">
                <a16:creationId xmlns:a16="http://schemas.microsoft.com/office/drawing/2014/main" id="{6C931908-BABE-AEED-4C4B-9246559D5D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844824"/>
            <a:ext cx="3607426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Salmo 89:19-29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(NVI)</a:t>
            </a:r>
          </a:p>
        </p:txBody>
      </p:sp>
    </p:spTree>
    <p:extLst>
      <p:ext uri="{BB962C8B-B14F-4D97-AF65-F5344CB8AC3E}">
        <p14:creationId xmlns:p14="http://schemas.microsoft.com/office/powerpoint/2010/main" val="272243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21842-1096-FEF9-9D94-D61D6E1FF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 1 - Rectangle 35">
            <a:extLst>
              <a:ext uri="{FF2B5EF4-FFF2-40B4-BE49-F238E27FC236}">
                <a16:creationId xmlns:a16="http://schemas.microsoft.com/office/drawing/2014/main" id="{774A0C6F-C306-39DD-7F19-3A82917A61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773088"/>
            <a:ext cx="10945216" cy="56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También hay algo que podemos aprender de David sobre el pecado y el arrepentimiento, en uno de los salmos que escribió:</a:t>
            </a:r>
          </a:p>
        </p:txBody>
      </p:sp>
      <p:sp>
        <p:nvSpPr>
          <p:cNvPr id="7" name="Verse, normal -  yellow frame - Rectangle 7">
            <a:extLst>
              <a:ext uri="{FF2B5EF4-FFF2-40B4-BE49-F238E27FC236}">
                <a16:creationId xmlns:a16="http://schemas.microsoft.com/office/drawing/2014/main" id="{3E5CD613-0BF0-627E-E199-8BFEDAD42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844824"/>
            <a:ext cx="10945216" cy="4320000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</a:t>
            </a:r>
            <a:r>
              <a:rPr kumimoji="0" lang="es-ES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Ten piedad de mí, oh Dios, conforme a tu gran amor; conforme a tu misericordia, borra mis transgresiones. Lávame de toda mi maldad y límpiame de mi pecado.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Yo reconozco mis transgresiones; siempre tengo presente mi pecado. 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Contra ti he pecado, solo contra ti, y he hecho lo que es malo ante tus ojos; por eso, tu sentencia es justa y tu juicio, irreprochable.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Yo sé que soy pecador de nacimiento; pecador, desde que me concibió mi madre. Yo sé que tú amas la verdad en lo íntimo; en lo secreto me has enseñado sabiduría.</a:t>
            </a:r>
          </a:p>
        </p:txBody>
      </p:sp>
      <p:sp>
        <p:nvSpPr>
          <p:cNvPr id="8" name="Verse ID - Rectangle 9">
            <a:extLst>
              <a:ext uri="{FF2B5EF4-FFF2-40B4-BE49-F238E27FC236}">
                <a16:creationId xmlns:a16="http://schemas.microsoft.com/office/drawing/2014/main" id="{69ED0042-3E5C-70FA-0CC5-26F2DA79D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844826"/>
            <a:ext cx="3407050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Salmo 51:1-12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(NVI)</a:t>
            </a:r>
          </a:p>
        </p:txBody>
      </p:sp>
    </p:spTree>
    <p:extLst>
      <p:ext uri="{BB962C8B-B14F-4D97-AF65-F5344CB8AC3E}">
        <p14:creationId xmlns:p14="http://schemas.microsoft.com/office/powerpoint/2010/main" val="2005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4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4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4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  <p:bldP spid="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181D6-E7B4-1942-6C38-64AF47F91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se, normal -  yellow frame - Rectangle 7">
            <a:extLst>
              <a:ext uri="{FF2B5EF4-FFF2-40B4-BE49-F238E27FC236}">
                <a16:creationId xmlns:a16="http://schemas.microsoft.com/office/drawing/2014/main" id="{55A03E36-B3C7-CB74-0F9F-B8AE12D34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844824"/>
            <a:ext cx="10945216" cy="4320000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</a:t>
            </a:r>
            <a:r>
              <a:rPr kumimoji="0" lang="es-ES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Purifícame con hisopo y quedaré limpio; lávame y quedaré más blanco que la nieve.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Anúnciame gozo y alegría; infunde gozo en estos huesos que has quebrantado.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Aparta tu rostro de mis pecados y borra toda mi maldad.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Crea en mí, oh Dios, un corazón limpio y renueva un espíritu firme dentro de mí.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No me eches de tu presencia, y no quites de mí tu santo Espíritu.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Devuélveme la alegría de tu salvación; que un espíritu de obediencia me sostenga.</a:t>
            </a:r>
          </a:p>
        </p:txBody>
      </p:sp>
      <p:sp>
        <p:nvSpPr>
          <p:cNvPr id="8" name="Verse ID - Rectangle 9">
            <a:extLst>
              <a:ext uri="{FF2B5EF4-FFF2-40B4-BE49-F238E27FC236}">
                <a16:creationId xmlns:a16="http://schemas.microsoft.com/office/drawing/2014/main" id="{105D2610-F8B2-7FB5-1799-344706F3C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844826"/>
            <a:ext cx="3407050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Salmo 51:1-12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(NVI)</a:t>
            </a:r>
          </a:p>
        </p:txBody>
      </p:sp>
      <p:sp>
        <p:nvSpPr>
          <p:cNvPr id="2" name="Para 1 - Rectangle 35">
            <a:extLst>
              <a:ext uri="{FF2B5EF4-FFF2-40B4-BE49-F238E27FC236}">
                <a16:creationId xmlns:a16="http://schemas.microsoft.com/office/drawing/2014/main" id="{ABC04806-5FC2-60DB-697B-3E30D01D4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773088"/>
            <a:ext cx="10945216" cy="92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También hay algo que podemos aprender de David sobre el pecado y el arrepentimiento, en uno de los salmos que escribió:</a:t>
            </a:r>
          </a:p>
        </p:txBody>
      </p:sp>
    </p:spTree>
    <p:extLst>
      <p:ext uri="{BB962C8B-B14F-4D97-AF65-F5344CB8AC3E}">
        <p14:creationId xmlns:p14="http://schemas.microsoft.com/office/powerpoint/2010/main" val="243255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5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5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5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FFADB-871D-D448-437E-794DDDACC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 1 - Rectangle 35">
            <a:extLst>
              <a:ext uri="{FF2B5EF4-FFF2-40B4-BE49-F238E27FC236}">
                <a16:creationId xmlns:a16="http://schemas.microsoft.com/office/drawing/2014/main" id="{E886C237-3F72-CE40-6F40-B98C5479A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1565176"/>
            <a:ext cx="10945216" cy="3303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lección que quisiera subrayar de todo esto hoy, es de dejarte con la misma pregunta que planteé antes, referente al segundo tema más importante de Jesús: pasar la eternidad en el infierno.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Juan 3:18 dice: "</a:t>
            </a:r>
            <a:r>
              <a:rPr lang="es-E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que no cree ya está condenado</a:t>
            </a: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".</a:t>
            </a:r>
          </a:p>
          <a:p>
            <a:pPr algn="just">
              <a:lnSpc>
                <a:spcPct val="88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pregunta es: ¿Vas a hacer algo al respecto, en relación a tus seres queridos?</a:t>
            </a: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endParaRPr lang="es-E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</a:pPr>
            <a:endParaRPr lang="es-E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05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CE7CDC-F798-618F-2A0E-E08323F92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  <a14:imgEffect>
                      <a14:colorTemperature colorTemp="9386"/>
                    </a14:imgEffect>
                    <a14:imgEffect>
                      <a14:saturation sat="144000"/>
                    </a14:imgEffect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800" y="2763416"/>
            <a:ext cx="3544955" cy="2976187"/>
          </a:xfrm>
          <a:prstGeom prst="rect">
            <a:avLst/>
          </a:prstGeom>
        </p:spPr>
      </p:pic>
      <p:sp>
        <p:nvSpPr>
          <p:cNvPr id="5" name="Subtitle 1 - Rectangle 9">
            <a:extLst>
              <a:ext uri="{FF2B5EF4-FFF2-40B4-BE49-F238E27FC236}">
                <a16:creationId xmlns:a16="http://schemas.microsoft.com/office/drawing/2014/main" id="{686091CB-9363-DD2D-F445-348087F64E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844824"/>
            <a:ext cx="8637588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indent="-28575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"/>
              </a:spcBef>
              <a:buClr>
                <a:srgbClr val="5FF0FF"/>
              </a:buClr>
              <a:buFont typeface="Symbol" panose="05050102010706020507" pitchFamily="18" charset="2"/>
              <a:buNone/>
            </a:pPr>
            <a:r>
              <a:rPr lang="es-ES_tradnl" sz="4800" b="1" i="1" noProof="0" dirty="0">
                <a:solidFill>
                  <a:srgbClr val="EFF9FF"/>
                </a:solidFill>
                <a:effectLst>
                  <a:outerShdw blurRad="63500" dist="63500" dir="3300000" algn="tl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</a:rPr>
              <a:t>“1 Samuel – Clase 11” </a:t>
            </a:r>
          </a:p>
        </p:txBody>
      </p:sp>
      <p:sp>
        <p:nvSpPr>
          <p:cNvPr id="6" name="Continuara Concluiar - Rectangle 4">
            <a:extLst>
              <a:ext uri="{FF2B5EF4-FFF2-40B4-BE49-F238E27FC236}">
                <a16:creationId xmlns:a16="http://schemas.microsoft.com/office/drawing/2014/main" id="{B20DE934-4DE6-43E5-4D9F-D0BA6AD8A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836712"/>
            <a:ext cx="8637588" cy="361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/>
          <a:lstStyle>
            <a:lvl1pPr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Clr>
                <a:srgbClr val="5FF0FF"/>
              </a:buClr>
              <a:buSzPct val="75000"/>
              <a:buFont typeface="Symbol" panose="05050102010706020507" pitchFamily="18" charset="2"/>
              <a:buNone/>
            </a:pPr>
            <a:r>
              <a:rPr kumimoji="1" lang="es-ES_tradnl" sz="5500" b="1" i="1" spc="300" noProof="0" dirty="0">
                <a:solidFill>
                  <a:srgbClr val="7FFFFF"/>
                </a:solidFill>
                <a:effectLst>
                  <a:outerShdw blurRad="76200" dist="76200" dir="3300000" algn="tl" rotWithShape="0">
                    <a:schemeClr val="tx1">
                      <a:alpha val="75000"/>
                    </a:schemeClr>
                  </a:outerShdw>
                </a:effectLst>
                <a:latin typeface="Arial" panose="020B0604020202020204" pitchFamily="34" charset="0"/>
              </a:rPr>
              <a:t>… Continuará …</a:t>
            </a:r>
          </a:p>
        </p:txBody>
      </p:sp>
      <p:sp>
        <p:nvSpPr>
          <p:cNvPr id="7" name="Proximo domingo - Rectangle 3">
            <a:extLst>
              <a:ext uri="{FF2B5EF4-FFF2-40B4-BE49-F238E27FC236}">
                <a16:creationId xmlns:a16="http://schemas.microsoft.com/office/drawing/2014/main" id="{06DDDBEA-D704-FBDD-AC84-6938DBABE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1052736"/>
            <a:ext cx="8637588" cy="72008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lvl="1" algn="ctr">
              <a:lnSpc>
                <a:spcPct val="90000"/>
              </a:lnSpc>
              <a:buClr>
                <a:srgbClr val="5FF0FF"/>
              </a:buClr>
              <a:buFont typeface="Symbol" panose="05050102010706020507" pitchFamily="18" charset="2"/>
              <a:buNone/>
              <a:defRPr/>
            </a:pPr>
            <a:r>
              <a:rPr lang="es-ES_tradnl" sz="4400" b="1" u="sng" spc="300" noProof="0" dirty="0">
                <a:solidFill>
                  <a:srgbClr val="FFFF00"/>
                </a:solidFill>
                <a:effectLst>
                  <a:outerShdw blurRad="63500" dist="63500" dir="3300000" algn="tl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</a:rPr>
              <a:t>Próximo Domingo:</a:t>
            </a:r>
            <a:endParaRPr lang="es-ES_tradnl" sz="4400" b="1" i="1" spc="300" noProof="0" dirty="0">
              <a:solidFill>
                <a:srgbClr val="FFFF00"/>
              </a:solidFill>
              <a:effectLst>
                <a:outerShdw blurRad="63500" dist="63500" dir="3300000" algn="tl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9" name="Materiales - Rectangle 3">
            <a:extLst>
              <a:ext uri="{FF2B5EF4-FFF2-40B4-BE49-F238E27FC236}">
                <a16:creationId xmlns:a16="http://schemas.microsoft.com/office/drawing/2014/main" id="{10CC761E-7805-3297-163A-4171ECBCD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20" y="5996136"/>
            <a:ext cx="8637588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lvl="1" algn="ctr">
              <a:lnSpc>
                <a:spcPct val="90000"/>
              </a:lnSpc>
              <a:buClr>
                <a:srgbClr val="5FF0FF"/>
              </a:buClr>
              <a:buFont typeface="Symbol" panose="05050102010706020507" pitchFamily="18" charset="2"/>
              <a:buNone/>
              <a:defRPr/>
            </a:pPr>
            <a:r>
              <a:rPr lang="es-ES_tradnl" sz="3300" noProof="0" dirty="0">
                <a:solidFill>
                  <a:srgbClr val="EFF9FF"/>
                </a:solidFill>
                <a:effectLst>
                  <a:outerShdw blurRad="63500" dist="63500" dir="3300000" algn="tl" rotWithShape="0">
                    <a:schemeClr val="tx1">
                      <a:alpha val="80000"/>
                    </a:schemeClr>
                  </a:outerShdw>
                </a:effectLst>
                <a:latin typeface="Arial" panose="020B0604020202020204" pitchFamily="34" charset="0"/>
              </a:rPr>
              <a:t>Materiales de estas Clases</a:t>
            </a:r>
            <a:endParaRPr lang="es-ES_tradnl" sz="3300" b="1" i="1" noProof="0" dirty="0">
              <a:solidFill>
                <a:srgbClr val="EFF9FF"/>
              </a:solidFill>
              <a:effectLst>
                <a:outerShdw blurRad="63500" dist="63500" dir="3300000" algn="tl" rotWithShape="0">
                  <a:schemeClr val="tx1">
                    <a:alpha val="80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0948652-B4FD-3F2C-B4C1-121F9E14FE42}"/>
              </a:ext>
            </a:extLst>
          </p:cNvPr>
          <p:cNvCxnSpPr/>
          <p:nvPr/>
        </p:nvCxnSpPr>
        <p:spPr>
          <a:xfrm>
            <a:off x="3359696" y="6525344"/>
            <a:ext cx="568863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AC7E0F3-BEC3-7760-1621-AA5FD7C31152}"/>
              </a:ext>
            </a:extLst>
          </p:cNvPr>
          <p:cNvCxnSpPr/>
          <p:nvPr/>
        </p:nvCxnSpPr>
        <p:spPr>
          <a:xfrm>
            <a:off x="3143672" y="6525344"/>
            <a:ext cx="608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QR Code 1 sam v2">
            <a:extLst>
              <a:ext uri="{FF2B5EF4-FFF2-40B4-BE49-F238E27FC236}">
                <a16:creationId xmlns:a16="http://schemas.microsoft.com/office/drawing/2014/main" id="{2C9D0039-8DC7-6799-9E27-412A6DD0FD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" t="1472" r="1474" b="1474"/>
          <a:stretch>
            <a:fillRect/>
          </a:stretch>
        </p:blipFill>
        <p:spPr>
          <a:xfrm>
            <a:off x="4566457" y="2737495"/>
            <a:ext cx="3094669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7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800"/>
                            </p:stCondLst>
                            <p:childTnLst>
                              <p:par>
                                <p:cTn id="12" presetID="23" presetClass="entr" presetSubtype="3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175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487"/>
                            </p:stCondLst>
                            <p:childTnLst>
                              <p:par>
                                <p:cTn id="33" presetID="1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6" grpId="0" build="p"/>
      <p:bldP spid="7" grpId="0" build="p" autoUpdateAnimBg="0" advAuto="1000"/>
      <p:bldP spid="9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>
            <a:extLst>
              <a:ext uri="{FF2B5EF4-FFF2-40B4-BE49-F238E27FC236}">
                <a16:creationId xmlns:a16="http://schemas.microsoft.com/office/drawing/2014/main" id="{1ED143D8-EBA1-EF21-2CF0-EF6F9BD19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"/>
            <a:ext cx="12192000" cy="6811963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 noProof="0" dirty="0"/>
          </a:p>
        </p:txBody>
      </p:sp>
    </p:spTree>
  </p:cSld>
  <p:clrMapOvr>
    <a:masterClrMapping/>
  </p:clrMapOvr>
  <p:transition spd="slow">
    <p:fade thruBlk="1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>
            <a:extLst>
              <a:ext uri="{FF2B5EF4-FFF2-40B4-BE49-F238E27FC236}">
                <a16:creationId xmlns:a16="http://schemas.microsoft.com/office/drawing/2014/main" id="{0468B315-AE32-7A44-0D9E-57E1532077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"/>
            <a:ext cx="12192000" cy="6811963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ES_tradnl" noProof="0" dirty="0"/>
          </a:p>
        </p:txBody>
      </p:sp>
      <p:sp>
        <p:nvSpPr>
          <p:cNvPr id="210948" name="Text Box 4">
            <a:extLst>
              <a:ext uri="{FF2B5EF4-FFF2-40B4-BE49-F238E27FC236}">
                <a16:creationId xmlns:a16="http://schemas.microsoft.com/office/drawing/2014/main" id="{55073043-DD1E-62EE-9E1A-30A5CB5D8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981200"/>
            <a:ext cx="5867400" cy="144655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600" b="1" noProof="0" dirty="0">
                <a:latin typeface="Arial" panose="020B0604020202020204" pitchFamily="34" charset="0"/>
              </a:rPr>
              <a:t>Preparado por:</a:t>
            </a:r>
          </a:p>
          <a:p>
            <a:pPr algn="ctr">
              <a:spcBef>
                <a:spcPct val="50000"/>
              </a:spcBef>
            </a:pPr>
            <a:r>
              <a:rPr lang="es-ES_tradnl" sz="1600" b="1" noProof="0" dirty="0">
                <a:latin typeface="Arial" panose="020B0604020202020204" pitchFamily="34" charset="0"/>
              </a:rPr>
              <a:t>Stuart Allsop</a:t>
            </a:r>
          </a:p>
          <a:p>
            <a:pPr algn="ctr">
              <a:spcBef>
                <a:spcPct val="50000"/>
              </a:spcBef>
            </a:pPr>
            <a:r>
              <a:rPr lang="es-ES_tradnl" sz="1600" b="1" noProof="0" dirty="0">
                <a:latin typeface="Arial" panose="020B0604020202020204" pitchFamily="34" charset="0"/>
              </a:rPr>
              <a:t>Santiago, CHILE</a:t>
            </a:r>
          </a:p>
          <a:p>
            <a:pPr algn="ctr">
              <a:spcBef>
                <a:spcPct val="50000"/>
              </a:spcBef>
            </a:pPr>
            <a:r>
              <a:rPr lang="es-ES_tradnl" sz="1600" b="1" noProof="0" dirty="0"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i-ccc.cl</a:t>
            </a:r>
            <a:r>
              <a:rPr lang="es-ES_tradnl" sz="1600" b="1" noProof="0" dirty="0">
                <a:latin typeface="Arial" panose="020B0604020202020204" pitchFamily="34" charset="0"/>
              </a:rPr>
              <a:t> – </a:t>
            </a:r>
            <a:r>
              <a:rPr lang="es-ES_tradnl" sz="1600" b="1" noProof="0" dirty="0"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ChristLink.cl</a:t>
            </a:r>
            <a:endParaRPr lang="es-ES_tradnl" sz="1600" noProof="0" dirty="0">
              <a:latin typeface="Arial" panose="020B0604020202020204" pitchFamily="34" charset="0"/>
            </a:endParaRPr>
          </a:p>
        </p:txBody>
      </p:sp>
      <p:sp>
        <p:nvSpPr>
          <p:cNvPr id="2" name="Rectangle 11">
            <a:extLst>
              <a:ext uri="{FF2B5EF4-FFF2-40B4-BE49-F238E27FC236}">
                <a16:creationId xmlns:a16="http://schemas.microsoft.com/office/drawing/2014/main" id="{62519005-6680-160F-0CF8-1201AF0CD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800" y="658800"/>
            <a:ext cx="10969200" cy="5796000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08000" rIns="0" bIns="36000" anchor="b"/>
          <a:lstStyle/>
          <a:p>
            <a:r>
              <a:rPr lang="es-ES_tradnl" sz="22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                                 YT Safe (86.1%)</a:t>
            </a:r>
          </a:p>
        </p:txBody>
      </p:sp>
    </p:spTree>
  </p:cSld>
  <p:clrMapOvr>
    <a:masterClrMapping/>
  </p:clrMapOvr>
  <p:transition spd="slow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3CF5C0-75DE-5789-1254-C4F92F31D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se, normal -  yellow frame - Rectangle 7">
            <a:extLst>
              <a:ext uri="{FF2B5EF4-FFF2-40B4-BE49-F238E27FC236}">
                <a16:creationId xmlns:a16="http://schemas.microsoft.com/office/drawing/2014/main" id="{F44FD297-EA9C-C285-C38E-9822B6CB1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492896"/>
            <a:ext cx="10945216" cy="2304256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Entonces el SEÑOR dijo a Samuel: 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“¿Hasta cuándo has de llorar por Saúl, habiéndolo yo desechado para que no reine sobre Israel? 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Llena de aceite el cuerno y ve; yo te enviaré a Isaí, de Belén, porque de entre sus hijos me he provisto de un rey.”</a:t>
            </a:r>
          </a:p>
        </p:txBody>
      </p:sp>
      <p:sp>
        <p:nvSpPr>
          <p:cNvPr id="3" name="Para 1 - Rectangle 35">
            <a:extLst>
              <a:ext uri="{FF2B5EF4-FFF2-40B4-BE49-F238E27FC236}">
                <a16:creationId xmlns:a16="http://schemas.microsoft.com/office/drawing/2014/main" id="{89CAAEEB-B52E-6693-A6BA-C4BA1A806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980729"/>
            <a:ext cx="10945216" cy="100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Aft>
                <a:spcPts val="4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¡Pero la historia está lejos de haber terminado! Así que abran sus Biblias en el capítulo que ya leyeron varias veces ayer...</a:t>
            </a:r>
            <a:endParaRPr lang="es-ES_tradnl" sz="3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pitulo 15 - TextBox 5">
            <a:extLst>
              <a:ext uri="{FF2B5EF4-FFF2-40B4-BE49-F238E27FC236}">
                <a16:creationId xmlns:a16="http://schemas.microsoft.com/office/drawing/2014/main" id="{C6F2B9D8-6754-0BF3-4559-153440ADAF2E}"/>
              </a:ext>
            </a:extLst>
          </p:cNvPr>
          <p:cNvSpPr txBox="1"/>
          <p:nvPr/>
        </p:nvSpPr>
        <p:spPr>
          <a:xfrm>
            <a:off x="623392" y="1836113"/>
            <a:ext cx="423866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kumimoji="1"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1 Samuel Capítulo 16.</a:t>
            </a:r>
            <a:endParaRPr kumimoji="1" lang="es-ES_tradnl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Verse, normal -  yellow frame - Rectangle 7">
            <a:extLst>
              <a:ext uri="{FF2B5EF4-FFF2-40B4-BE49-F238E27FC236}">
                <a16:creationId xmlns:a16="http://schemas.microsoft.com/office/drawing/2014/main" id="{BCD92F9A-8230-76A4-02B9-417B02A96B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492896"/>
            <a:ext cx="10945216" cy="2304256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Entonces el SEÑOR dijo a Samuel: 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“¿Hasta cuándo has de llorar por Saúl, habiéndolo yo desechado para que no reine sobre Israel? 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Llena de aceite el cuerno y ve; yo te enviaré a Isaí, de Belén, porque de entre sus hijos </a:t>
            </a:r>
            <a:r>
              <a:rPr kumimoji="0" lang="es-ES" sz="2800" u="sng" dirty="0">
                <a:solidFill>
                  <a:srgbClr val="7DFFFF"/>
                </a:solidFill>
                <a:latin typeface="Arial" panose="020B0604020202020204" pitchFamily="34" charset="0"/>
              </a:rPr>
              <a:t>me he provisto</a:t>
            </a:r>
            <a:r>
              <a:rPr kumimoji="0" lang="es-ES" sz="2800" dirty="0">
                <a:solidFill>
                  <a:srgbClr val="7DFFFF"/>
                </a:solidFill>
                <a:latin typeface="Arial" panose="020B0604020202020204" pitchFamily="34" charset="0"/>
              </a:rPr>
              <a:t> de un rey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.”</a:t>
            </a:r>
          </a:p>
        </p:txBody>
      </p:sp>
      <p:sp>
        <p:nvSpPr>
          <p:cNvPr id="5" name="Verse ID - Rectangle 9">
            <a:extLst>
              <a:ext uri="{FF2B5EF4-FFF2-40B4-BE49-F238E27FC236}">
                <a16:creationId xmlns:a16="http://schemas.microsoft.com/office/drawing/2014/main" id="{B4986C23-4AD7-FFE3-C3BB-31D2E16226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492896"/>
            <a:ext cx="3477967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1 Samuel 16:1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(RVA)</a:t>
            </a:r>
          </a:p>
        </p:txBody>
      </p:sp>
      <p:sp>
        <p:nvSpPr>
          <p:cNvPr id="6" name="Para 1 - Rectangle 35">
            <a:extLst>
              <a:ext uri="{FF2B5EF4-FFF2-40B4-BE49-F238E27FC236}">
                <a16:creationId xmlns:a16="http://schemas.microsoft.com/office/drawing/2014/main" id="{F8FC1179-BE72-BE4A-6246-C0B1F2EAB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4869160"/>
            <a:ext cx="10945216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el nuevo trabajo de Samuel es ungir al próximo rey de Israel. </a:t>
            </a:r>
          </a:p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Pero hay un giro interesante en la forma en que Dios lo expresa:</a:t>
            </a:r>
            <a:endParaRPr lang="es-ES_tradnl" sz="3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07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 animBg="1"/>
      <p:bldP spid="6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724CD-E031-94FC-75DC-1CA88806A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se, normal -  yellow frame - Rectangle 7">
            <a:extLst>
              <a:ext uri="{FF2B5EF4-FFF2-40B4-BE49-F238E27FC236}">
                <a16:creationId xmlns:a16="http://schemas.microsoft.com/office/drawing/2014/main" id="{1F2AEE5B-B88A-28B5-DDA6-6EB497EA0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492896"/>
            <a:ext cx="10945216" cy="2304256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Entonces el SEÑOR dijo a Samuel: 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“¿Hasta cuándo has de llorar por Saúl, habiéndolo yo desechado para que no reine sobre Israel? 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Llena de aceite el cuerno y ve; yo te enviaré a Isaí, de Belén, porque de entre sus hijos me he provisto de un rey.”</a:t>
            </a:r>
          </a:p>
        </p:txBody>
      </p:sp>
      <p:sp>
        <p:nvSpPr>
          <p:cNvPr id="3" name="Para 1 - Rectangle 35">
            <a:extLst>
              <a:ext uri="{FF2B5EF4-FFF2-40B4-BE49-F238E27FC236}">
                <a16:creationId xmlns:a16="http://schemas.microsoft.com/office/drawing/2014/main" id="{2A4C5264-B678-A35C-71F2-DDB35B93F0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980729"/>
            <a:ext cx="10945216" cy="100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Aft>
                <a:spcPts val="4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¡Pero la historia está lejos de haber terminado! Así que abran sus Biblias en el capítulo que ya leyeron varias veces ayer...</a:t>
            </a:r>
            <a:endParaRPr lang="es-ES_tradnl" sz="3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pitulo 15 - TextBox 5">
            <a:extLst>
              <a:ext uri="{FF2B5EF4-FFF2-40B4-BE49-F238E27FC236}">
                <a16:creationId xmlns:a16="http://schemas.microsoft.com/office/drawing/2014/main" id="{933C559A-D9A9-E073-1D32-0C98C2D02300}"/>
              </a:ext>
            </a:extLst>
          </p:cNvPr>
          <p:cNvSpPr txBox="1"/>
          <p:nvPr/>
        </p:nvSpPr>
        <p:spPr>
          <a:xfrm>
            <a:off x="623392" y="1836113"/>
            <a:ext cx="423866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kumimoji="1"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1 Samuel Capítulo 16.</a:t>
            </a:r>
            <a:endParaRPr kumimoji="1" lang="es-ES_tradnl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Verse, normal -  yellow frame - Rectangle 7">
            <a:extLst>
              <a:ext uri="{FF2B5EF4-FFF2-40B4-BE49-F238E27FC236}">
                <a16:creationId xmlns:a16="http://schemas.microsoft.com/office/drawing/2014/main" id="{A563716E-DD5A-8510-E2AE-97D7B4238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492896"/>
            <a:ext cx="10945216" cy="2304256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Entonces el SEÑOR dijo a Samuel: 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“¿Hasta cuándo has de llorar por Saúl, habiéndolo yo desechado para que no reine sobre Israel? 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Llena de aceite el cuerno y ve; yo te enviaré a Isaí, de Belén, porque de entre sus hijos </a:t>
            </a:r>
            <a:r>
              <a:rPr kumimoji="0" lang="es-ES" sz="2800" u="sng" dirty="0">
                <a:solidFill>
                  <a:srgbClr val="7DFFFF"/>
                </a:solidFill>
                <a:latin typeface="Arial" panose="020B0604020202020204" pitchFamily="34" charset="0"/>
              </a:rPr>
              <a:t>me he provisto</a:t>
            </a:r>
            <a:r>
              <a:rPr kumimoji="0" lang="es-ES" sz="2800" dirty="0">
                <a:solidFill>
                  <a:srgbClr val="7DFFFF"/>
                </a:solidFill>
                <a:latin typeface="Arial" panose="020B0604020202020204" pitchFamily="34" charset="0"/>
              </a:rPr>
              <a:t> de un rey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.”</a:t>
            </a:r>
          </a:p>
        </p:txBody>
      </p:sp>
      <p:sp>
        <p:nvSpPr>
          <p:cNvPr id="5" name="Verse ID - Rectangle 9">
            <a:extLst>
              <a:ext uri="{FF2B5EF4-FFF2-40B4-BE49-F238E27FC236}">
                <a16:creationId xmlns:a16="http://schemas.microsoft.com/office/drawing/2014/main" id="{5DD6C822-63FE-16B5-06D5-1382AA7F0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492896"/>
            <a:ext cx="3477967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noProof="0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1 Samuel 16:1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(RVA)</a:t>
            </a:r>
          </a:p>
        </p:txBody>
      </p:sp>
      <p:sp>
        <p:nvSpPr>
          <p:cNvPr id="6" name="Para 1 - Rectangle 35">
            <a:extLst>
              <a:ext uri="{FF2B5EF4-FFF2-40B4-BE49-F238E27FC236}">
                <a16:creationId xmlns:a16="http://schemas.microsoft.com/office/drawing/2014/main" id="{932D46FE-068A-A5CE-AC53-620DB8C53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4869160"/>
            <a:ext cx="10945216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 no es el rey que el pueblo quería, “como los reyes de todas las demás naciones”.</a:t>
            </a:r>
          </a:p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 es el Rey que Dios ha provisto… y es ¡para Él!</a:t>
            </a:r>
            <a:endParaRPr lang="es-ES_tradnl" sz="3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48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9B514-E85F-FCD7-E438-4558883A1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erse, normal -  yellow frame - Rectangle 7">
            <a:extLst>
              <a:ext uri="{FF2B5EF4-FFF2-40B4-BE49-F238E27FC236}">
                <a16:creationId xmlns:a16="http://schemas.microsoft.com/office/drawing/2014/main" id="{D0B929B3-C430-4B5E-5A89-4B11BBFB32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492896"/>
            <a:ext cx="10945216" cy="2304256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Entonces el SEÑOR dijo a Samuel: 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“¿Hasta cuándo has de llorar por Saúl, habiéndolo yo desechado para que no reine sobre Israel? 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Llena de aceite el cuerno y ve; yo te enviaré a Isaí, de Belén, porque de entre sus hijos me he provisto de un rey.”</a:t>
            </a:r>
          </a:p>
        </p:txBody>
      </p:sp>
      <p:sp>
        <p:nvSpPr>
          <p:cNvPr id="3" name="Para 1 - Rectangle 35">
            <a:extLst>
              <a:ext uri="{FF2B5EF4-FFF2-40B4-BE49-F238E27FC236}">
                <a16:creationId xmlns:a16="http://schemas.microsoft.com/office/drawing/2014/main" id="{6FFBCC28-0169-C058-10F5-C1520BE466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980729"/>
            <a:ext cx="10945216" cy="100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0000"/>
              </a:lnSpc>
              <a:spcAft>
                <a:spcPts val="4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¡Pero la historia está lejos de haber terminado! Así que abran sus Biblias en el capítulo que ya leyeron varias veces ayer...</a:t>
            </a:r>
            <a:endParaRPr lang="es-ES_tradnl" sz="3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pitulo 15 - TextBox 5">
            <a:extLst>
              <a:ext uri="{FF2B5EF4-FFF2-40B4-BE49-F238E27FC236}">
                <a16:creationId xmlns:a16="http://schemas.microsoft.com/office/drawing/2014/main" id="{1FA05983-8F2C-61F1-911A-2B01E576BD9B}"/>
              </a:ext>
            </a:extLst>
          </p:cNvPr>
          <p:cNvSpPr txBox="1"/>
          <p:nvPr/>
        </p:nvSpPr>
        <p:spPr>
          <a:xfrm>
            <a:off x="623392" y="1836113"/>
            <a:ext cx="423866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kumimoji="1" lang="es-E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1 Samuel Capítulo 16.</a:t>
            </a:r>
            <a:endParaRPr kumimoji="1" lang="es-ES_tradnl" sz="32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Verse, normal -  yellow frame - Rectangle 7">
            <a:extLst>
              <a:ext uri="{FF2B5EF4-FFF2-40B4-BE49-F238E27FC236}">
                <a16:creationId xmlns:a16="http://schemas.microsoft.com/office/drawing/2014/main" id="{88A7F7A8-A25E-85F5-1E97-ECDB9DB9B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492896"/>
            <a:ext cx="10945216" cy="2304256"/>
          </a:xfrm>
          <a:prstGeom prst="rect">
            <a:avLst/>
          </a:prstGeom>
          <a:solidFill>
            <a:srgbClr val="333333"/>
          </a:solidFill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lIns="144000" tIns="108000" rIns="144000" bIns="108000"/>
          <a:lstStyle>
            <a:lvl1pPr algn="l"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190500" algn="l">
              <a:spcBef>
                <a:spcPct val="20000"/>
              </a:spcBef>
              <a:buClr>
                <a:schemeClr val="folHlink"/>
              </a:buClr>
              <a:buChar char="–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 algn="l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419" sz="2800" noProof="0" dirty="0">
                <a:solidFill>
                  <a:schemeClr val="bg1"/>
                </a:solidFill>
                <a:latin typeface="Arial" panose="020B0604020202020204" pitchFamily="34" charset="0"/>
              </a:rPr>
              <a:t>                                  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Entonces el SEÑOR dijo a Samuel: 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“¿Hasta cuándo has de llorar por Saúl, habiéndolo yo desechado para que no reine sobre Israel? </a:t>
            </a:r>
          </a:p>
          <a:p>
            <a:pPr algn="just">
              <a:lnSpc>
                <a:spcPct val="91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None/>
            </a:pP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Llena de aceite el cuerno y ve; yo te enviaré a Isaí, de Belén, porque de entre sus hijos </a:t>
            </a:r>
            <a:r>
              <a:rPr kumimoji="0" lang="es-ES" sz="2800" u="sng" dirty="0">
                <a:solidFill>
                  <a:srgbClr val="7DFFFF"/>
                </a:solidFill>
                <a:latin typeface="Arial" panose="020B0604020202020204" pitchFamily="34" charset="0"/>
              </a:rPr>
              <a:t>me he provisto</a:t>
            </a:r>
            <a:r>
              <a:rPr kumimoji="0" lang="es-ES" sz="2800" dirty="0">
                <a:solidFill>
                  <a:srgbClr val="7DFFFF"/>
                </a:solidFill>
                <a:latin typeface="Arial" panose="020B0604020202020204" pitchFamily="34" charset="0"/>
              </a:rPr>
              <a:t> de un rey</a:t>
            </a:r>
            <a:r>
              <a:rPr kumimoji="0" lang="es-ES" sz="2800" dirty="0">
                <a:solidFill>
                  <a:schemeClr val="bg1"/>
                </a:solidFill>
                <a:latin typeface="Arial" panose="020B0604020202020204" pitchFamily="34" charset="0"/>
              </a:rPr>
              <a:t>.”</a:t>
            </a:r>
          </a:p>
        </p:txBody>
      </p:sp>
      <p:sp>
        <p:nvSpPr>
          <p:cNvPr id="5" name="Verse ID - Rectangle 9">
            <a:extLst>
              <a:ext uri="{FF2B5EF4-FFF2-40B4-BE49-F238E27FC236}">
                <a16:creationId xmlns:a16="http://schemas.microsoft.com/office/drawing/2014/main" id="{3B9A007C-0E4F-A623-BC70-CDB05B7A52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2492896"/>
            <a:ext cx="3477967" cy="51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44000" tIns="90000" rIns="144000">
            <a:spAutoFit/>
          </a:bodyPr>
          <a:lstStyle>
            <a:lvl1pPr marL="482600" indent="-482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algn="l" defTabSz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5715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87000"/>
              </a:lnSpc>
              <a:spcAft>
                <a:spcPts val="200"/>
              </a:spcAft>
            </a:pPr>
            <a:r>
              <a:rPr lang="es-ES_tradnl" sz="2800" b="1" noProof="0" dirty="0">
                <a:solidFill>
                  <a:srgbClr val="FFFF66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</a:rPr>
              <a:t>1 Samuel 16:1 </a:t>
            </a:r>
            <a:r>
              <a:rPr lang="es-ES_tradnl" sz="2000" b="1" dirty="0">
                <a:solidFill>
                  <a:srgbClr val="FFFF00"/>
                </a:solidFill>
                <a:effectLst>
                  <a:outerShdw blurRad="38100" dist="50800" dir="3300000" algn="tl">
                    <a:schemeClr val="tx1">
                      <a:alpha val="70000"/>
                    </a:scheme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(RVA)</a:t>
            </a:r>
          </a:p>
        </p:txBody>
      </p:sp>
      <p:sp>
        <p:nvSpPr>
          <p:cNvPr id="6" name="Para 1 - Rectangle 35">
            <a:extLst>
              <a:ext uri="{FF2B5EF4-FFF2-40B4-BE49-F238E27FC236}">
                <a16:creationId xmlns:a16="http://schemas.microsoft.com/office/drawing/2014/main" id="{3A201A07-FD56-4C21-DDB1-66354A078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392" y="4869160"/>
            <a:ext cx="10945216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75000"/>
              <a:buFont typeface="Monotype Sorts" pitchFamily="2" charset="2"/>
              <a:defRPr kumimoji="1"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357188" indent="-242888">
              <a:spcBef>
                <a:spcPct val="20000"/>
              </a:spcBef>
              <a:buClr>
                <a:schemeClr val="folHlink"/>
              </a:buClr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Monotype Sorts" pitchFamily="2" charset="2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Monotype Sorts" pitchFamily="2" charset="2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Antes, Dios le había dado a Israel el tipo de rey que </a:t>
            </a:r>
            <a:r>
              <a:rPr lang="es-ES" sz="3100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ellos </a:t>
            </a: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querían. </a:t>
            </a:r>
          </a:p>
          <a:p>
            <a:pPr algn="just">
              <a:lnSpc>
                <a:spcPct val="87000"/>
              </a:lnSpc>
              <a:spcBef>
                <a:spcPts val="0"/>
              </a:spcBef>
              <a:spcAft>
                <a:spcPts val="300"/>
              </a:spcAft>
            </a:pP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Ahora les está dando el rey que </a:t>
            </a:r>
            <a:r>
              <a:rPr lang="es-ES" sz="3100" i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</a:t>
            </a:r>
            <a:r>
              <a:rPr lang="es-ES" sz="3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quiere.</a:t>
            </a:r>
            <a:endParaRPr lang="es-ES_tradnl" sz="3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06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theme/theme1.xml><?xml version="1.0" encoding="utf-8"?>
<a:theme xmlns:a="http://schemas.openxmlformats.org/drawingml/2006/main" name="Whirlpool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>
            <a:lumMod val="25000"/>
            <a:lumOff val="75000"/>
            <a:alpha val="5000"/>
          </a:schemeClr>
        </a:solidFill>
        <a:ln w="88900">
          <a:solidFill>
            <a:srgbClr val="FF9900"/>
          </a:solidFill>
        </a:ln>
        <a:effectLst>
          <a:outerShdw blurRad="50800" dist="50800" dir="3300000" algn="tl" rotWithShape="0">
            <a:prstClr val="black">
              <a:alpha val="70000"/>
            </a:prstClr>
          </a:outerShdw>
        </a:effectLst>
      </a:spPr>
      <a:bodyPr rtlCol="0" anchor="ctr"/>
      <a:lstStyle>
        <a:defPPr algn="ctr">
          <a:defRPr noProof="0" dirty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74768</TotalTime>
  <Words>8000</Words>
  <Application>Microsoft Office PowerPoint</Application>
  <PresentationFormat>Widescreen</PresentationFormat>
  <Paragraphs>684</Paragraphs>
  <Slides>67</Slides>
  <Notes>66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3" baseType="lpstr">
      <vt:lpstr>APPLE CHANCERY</vt:lpstr>
      <vt:lpstr>Aptos</vt:lpstr>
      <vt:lpstr>Arial</vt:lpstr>
      <vt:lpstr>Symbol</vt:lpstr>
      <vt:lpstr>Times New Roman</vt:lpstr>
      <vt:lpstr>Whirlpool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Digistar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Oración y Fe:</dc:title>
  <dc:creator>Stuart</dc:creator>
  <cp:lastModifiedBy>Stuart David Allsop C</cp:lastModifiedBy>
  <cp:revision>2511</cp:revision>
  <dcterms:created xsi:type="dcterms:W3CDTF">2004-02-17T04:13:14Z</dcterms:created>
  <dcterms:modified xsi:type="dcterms:W3CDTF">2025-10-13T04:02:50Z</dcterms:modified>
</cp:coreProperties>
</file>