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12192000" cy="6858000"/>
  <p:notesSz cx="6858000" cy="9144000"/>
  <p:defaultTextStyle>
    <a:defPPr>
      <a:defRPr lang="en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79"/>
  </p:normalViewPr>
  <p:slideViewPr>
    <p:cSldViewPr snapToGrid="0">
      <p:cViewPr varScale="1">
        <p:scale>
          <a:sx n="93" d="100"/>
          <a:sy n="93" d="100"/>
        </p:scale>
        <p:origin x="216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A003E-F59C-CF43-9B97-B0D681753A04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82BF3-FC65-B24D-AB01-D72540A4EF5D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44633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D82BF3-FC65-B24D-AB01-D72540A4EF5D}" type="slidenum">
              <a:rPr lang="en-CL" smtClean="0"/>
              <a:t>12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068524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C7EDB-4ABE-ED84-A433-85F9ECAFC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7D56D-0BCC-5094-083E-212176500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ABB3-E90B-D682-F32E-E967502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DB78D-3C13-920A-DB85-3DED65EA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D964B-323F-8838-C720-69876250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25724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41CD-D35C-15D1-7FC1-99AF03E0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48A3B-0D07-103B-A0AA-FCEA1B52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5D3A-E45D-B5BE-65BB-05FAC27D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718A5-48E1-B02F-E553-B34E59F9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A97D3-8C87-5690-7C4A-4092A496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87910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992DD-8855-63AC-DDB3-CE95C5618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18716-1607-D9AA-5312-F19BFD84D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4E99-5286-D84C-51E8-173DF3EB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EA7A4-BBA0-A460-9B87-3A47E800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ECF28-5FF6-60B8-F3AB-FDE2D399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53615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2D19-0FCD-0D05-E100-5C2D6D26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6CF7-D731-ED10-FC68-B5B67DE2A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0F08-FF73-EB4F-BDD0-8BCFA1EC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D921-6D1E-2955-6C75-072D7A05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C744-AB1D-D43F-3043-837DA64D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22760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DD43-BC2D-8477-63C6-09C8EA1D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DE3D3-6F9A-882D-D08A-07154EF60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960A7-AF46-46FE-7387-1780526F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981B6-3693-0AA2-97F2-28631FCA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29E0C-DA3B-7921-2D0C-8C42FA2F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587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9EF1-B703-70E1-8737-7A4DEA4F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9466A-5309-565B-95DB-5E8397AA3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9E43C-E6C0-F5A2-43B6-E702A2E8A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89827-C633-A6FE-B0A4-83D3D697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7B23C-3CD2-E84D-3C97-B5F3D5FC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DA1E-4DC4-8965-E838-908F13C7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95138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2315-B8B3-B890-153B-56A5DAD8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9354-7B4E-D895-703F-E0B889EE0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6E9ED-4C0E-4AC9-BFF4-8632CDB45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115A7-6FC8-7167-8AD7-8833283F0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8BA2F-2D55-BF46-DAC3-9326E6CA5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3CB5E-AEBA-7993-EC1D-235E1E60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0B6F4-EEC0-2B30-A732-916029B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4CC619-511D-FE73-033E-ECC7AC4E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15739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E862-9925-83EB-43BB-6F1293CC8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D39A7-48C7-12BD-AD1B-C75E9033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A708B-2566-94C1-E754-C34CDDC5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8AD26-4370-89F9-F152-8E7EE2C7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00481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274B8-3AE9-F499-E6E1-D195ECE5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7431E-6FD0-48CB-5C9C-590BF23F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F1824-C3C4-90AB-9A9D-6FEA292B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65002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DF6EF-FFE2-FAE2-13ED-D8F309317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EDDD-5A48-8F85-AF91-9C2180F2B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5B49E-9DEE-11C4-A171-9A2D6378E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4C700-C97D-56BE-B915-AD923079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B76AF-171E-7B2D-0BBC-69CD10C2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0CD8A-C772-6C9C-5F59-6B1A3DD9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4320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C008-FC50-6E6E-33FE-4FA89F06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B89A97-9DE5-4E7E-DBB5-EF90AD87E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47C96-4762-46D5-8D80-1BA5B3B30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D8E14-2529-52DA-AC5D-1E5A94324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C45E4-0A6B-55A2-8791-0400152B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1F551-4921-F998-8127-E7F56168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6115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5A50D-D26D-F188-63FB-5E134642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8FF6B-78CA-A29F-F701-88A68CEEE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B306-AD9B-03DE-78D6-68A4C1834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EB75-1E67-4541-A753-FD50DCA8D037}" type="datetimeFigureOut">
              <a:rPr lang="en-CL" smtClean="0"/>
              <a:t>02-11-25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7346A-5179-0DF1-6C71-7A3ABBB8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277CF-9AF3-62C6-9EED-662376375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1754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blegateway.com/passage/?search=Marcos%202%3A23-28&amp;version=RVR1960#fes-RVR1960-24289d" TargetMode="External"/><Relationship Id="rId3" Type="http://schemas.openxmlformats.org/officeDocument/2006/relationships/hyperlink" Target="https://www.biblegateway.com/passage/?search=Matt.12.1-Matt.12.8&amp;version=RVR1960" TargetMode="External"/><Relationship Id="rId7" Type="http://schemas.openxmlformats.org/officeDocument/2006/relationships/hyperlink" Target="https://www.biblegateway.com/passage/?search=Marcos%202%3A23-28&amp;version=RVR1960#fes-RVR1960-24289c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biblegateway.com/passage/?search=Marcos%202%3A23-28&amp;version=RVR1960#fes-RVR1960-24286b" TargetMode="External"/><Relationship Id="rId5" Type="http://schemas.openxmlformats.org/officeDocument/2006/relationships/hyperlink" Target="https://www.biblegateway.com/passage/?search=Marcos%202%3A23-28&amp;version=RVR1960#fes-RVR1960-24285a" TargetMode="External"/><Relationship Id="rId4" Type="http://schemas.openxmlformats.org/officeDocument/2006/relationships/hyperlink" Target="https://www.biblegateway.com/passage/?search=Luke.6.1-Luke.6.5&amp;version=RVR1960" TargetMode="External"/><Relationship Id="rId9" Type="http://schemas.openxmlformats.org/officeDocument/2006/relationships/hyperlink" Target="https://www.biblegateway.com/passage/?search=Marcos%202%3A23-28&amp;version=RVR1960#fes-RVR1960-24290e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Samuel%2021&amp;version=RVR1960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C7DACB-01A5-F6A5-0661-1B5DDACB9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282"/>
            <a:ext cx="10515600" cy="1037968"/>
          </a:xfrm>
        </p:spPr>
        <p:txBody>
          <a:bodyPr/>
          <a:lstStyle/>
          <a:p>
            <a:r>
              <a:rPr lang="en-CL" dirty="0"/>
              <a:t>			</a:t>
            </a:r>
            <a:r>
              <a:rPr lang="en-CL" sz="6000" b="1" i="1" dirty="0"/>
              <a:t>13a Clase Cap 20-21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F23D88-4AE5-7398-4E98-FF2D85888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827" y="1186250"/>
            <a:ext cx="10194324" cy="55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E54318-FE76-23B3-D12B-01C23B45D2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4127" y="257174"/>
            <a:ext cx="5700709" cy="610206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BFE73-01D7-A0B3-EABC-651B1CC6D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3" y="257175"/>
            <a:ext cx="5700711" cy="637222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  Samuel 20:35-36,39,41-42</a:t>
            </a:r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35 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Al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día,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salió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al campo, al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señalado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 David, y un muchacho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pequeño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36 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al muchacho: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Corre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busca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saetas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tirare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muchacho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iba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corriendo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tiraba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saeta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modo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pasara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allá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39 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entendió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muchacho;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solamente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David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entendían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lo que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trataba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41 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muchacho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ido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David del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lado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del sur, y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inclinó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veces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postrándose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hasta la tierra;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besándose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uno al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lloraron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uno con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y David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lloró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42 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David: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ambos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hemos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jurado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entre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descendencia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mi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descendencia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siempre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entró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ciudad.</a:t>
            </a:r>
            <a:endParaRPr lang="en-CL" sz="2800" dirty="0"/>
          </a:p>
        </p:txBody>
      </p:sp>
    </p:spTree>
    <p:extLst>
      <p:ext uri="{BB962C8B-B14F-4D97-AF65-F5344CB8AC3E}">
        <p14:creationId xmlns:p14="http://schemas.microsoft.com/office/powerpoint/2010/main" val="1216283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862F9D-4B00-DF81-63D6-BC4912387B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00800" y="263235"/>
            <a:ext cx="5527964" cy="633152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030EEF-FB49-0944-7562-2172B3C03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3236" y="263236"/>
            <a:ext cx="5347855" cy="6331528"/>
          </a:xfrm>
        </p:spPr>
        <p:txBody>
          <a:bodyPr>
            <a:normAutofit fontScale="92500" lnSpcReduction="20000"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…..</a:t>
            </a:r>
          </a:p>
          <a:p>
            <a:r>
              <a:rPr lang="en-US" sz="3200" dirty="0" err="1">
                <a:solidFill>
                  <a:srgbClr val="000000"/>
                </a:solidFill>
                <a:latin typeface="system-ui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cap 21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vemos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dos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destinos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donde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David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llegó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huyendo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Saúl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.</a:t>
            </a:r>
          </a:p>
          <a:p>
            <a:pPr algn="l"/>
            <a:endParaRPr lang="en-US" sz="32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21:1</a:t>
            </a: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Vino David a Nob,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 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sorprendió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encuentro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solo,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nadie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contigo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21:10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levantándose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presencia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Aquis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Gat.</a:t>
            </a:r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982812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059262-5E27-5EE2-BFD6-15EA8BD2F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4691" y="0"/>
            <a:ext cx="6359236" cy="6858000"/>
          </a:xfrm>
        </p:spPr>
        <p:txBody>
          <a:bodyPr>
            <a:noAutofit/>
          </a:bodyPr>
          <a:lstStyle/>
          <a:p>
            <a:pPr algn="l"/>
            <a:r>
              <a:rPr lang="en-US" sz="1800" b="1" i="0" dirty="0">
                <a:solidFill>
                  <a:srgbClr val="000000"/>
                </a:solidFill>
                <a:effectLst/>
                <a:latin typeface="system-ui"/>
              </a:rPr>
              <a:t>1 Samuel 21:1-2</a:t>
            </a:r>
          </a:p>
          <a:p>
            <a:pPr algn="l"/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Vino David a Nob, al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; y se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sorprendió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encuentro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vienes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solo, 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nadie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contigo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David al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: El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encomendó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asunto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y me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Nadie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sepa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alguna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asunto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a que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envío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y lo que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encomendado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les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señalé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criados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cierto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sz="2000" dirty="0"/>
          </a:p>
          <a:p>
            <a:pPr algn="l"/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1 Samuel 13:14</a:t>
            </a:r>
          </a:p>
          <a:p>
            <a:pPr algn="l"/>
            <a:r>
              <a:rPr lang="en-US" sz="20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duradero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se ha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buscado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conforme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 al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designado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para que sea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príncipe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pueblo,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no has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guardado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mandó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sz="2000" dirty="0"/>
          </a:p>
          <a:p>
            <a:r>
              <a:rPr lang="en-CL" sz="2000" dirty="0"/>
              <a:t>Tanto la palabra encomendó como designó vienen de la misma raíz del hebreo por lo que , probablemente, David al mencionar al rey no habla de Saúl, sino de Dios, en un juego de palabras , típico de la escritura hebrea, toda vez que Ahimelec significa El Rey o Dios es mi hermano. Por lo anterior en algunas versiones verán este pasaje la palabra rey con mayúscula.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9F20D443-C182-79E7-6A46-E2515B6C11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622473" y="457200"/>
            <a:ext cx="5292435" cy="6206834"/>
          </a:xfrm>
        </p:spPr>
      </p:pic>
    </p:spTree>
    <p:extLst>
      <p:ext uri="{BB962C8B-B14F-4D97-AF65-F5344CB8AC3E}">
        <p14:creationId xmlns:p14="http://schemas.microsoft.com/office/powerpoint/2010/main" val="806774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D1623A0-BD44-3E87-432F-DD700C4208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42364" y="374072"/>
            <a:ext cx="5638800" cy="630381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B9B7B-77B7-3BF8-9181-DC0CB477F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836" y="152399"/>
            <a:ext cx="5985164" cy="6525491"/>
          </a:xfrm>
        </p:spPr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Samuel 21:3,8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mano? Dame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cinco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panes, o lo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tengas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mano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o espada?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tomé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mano mi espada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armas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orden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apremiante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r>
              <a:rPr lang="en-CL" sz="2000" dirty="0"/>
              <a:t>Son dos cosas que David solicita al sacerdote, alimento y armas.</a:t>
            </a:r>
          </a:p>
          <a:p>
            <a:r>
              <a:rPr lang="en-CL" sz="2000" dirty="0"/>
              <a:t>Veamos el alimento…..</a:t>
            </a:r>
          </a:p>
        </p:txBody>
      </p:sp>
    </p:spTree>
    <p:extLst>
      <p:ext uri="{BB962C8B-B14F-4D97-AF65-F5344CB8AC3E}">
        <p14:creationId xmlns:p14="http://schemas.microsoft.com/office/powerpoint/2010/main" val="24053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D1623A0-BD44-3E87-432F-DD700C4208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42364" y="374072"/>
            <a:ext cx="5638800" cy="630381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B9B7B-77B7-3BF8-9181-DC0CB477F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836" y="152399"/>
            <a:ext cx="5985164" cy="6525491"/>
          </a:xfrm>
        </p:spPr>
        <p:txBody>
          <a:bodyPr/>
          <a:lstStyle/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1 Samuel 21:4-6</a:t>
            </a: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David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 No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tengo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común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la mano,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solamente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tengo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sagrado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daré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criados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guardado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lo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menos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verdad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estado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lejos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ayer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anteayer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salí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ya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vasos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eran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santos,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aunque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viaje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profano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; ¿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cuánto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serán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santos hoy sus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vasos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sagrado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panes de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proposición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cuales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habían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sido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quitados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presencia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poner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panes calientes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día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aquellos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quitados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2000" dirty="0"/>
          </a:p>
          <a:p>
            <a:pPr algn="l"/>
            <a:r>
              <a:rPr lang="en-CL" sz="2000" dirty="0"/>
              <a:t>Ex 19:14s, Lev 24:8s</a:t>
            </a:r>
          </a:p>
        </p:txBody>
      </p:sp>
    </p:spTree>
    <p:extLst>
      <p:ext uri="{BB962C8B-B14F-4D97-AF65-F5344CB8AC3E}">
        <p14:creationId xmlns:p14="http://schemas.microsoft.com/office/powerpoint/2010/main" val="514466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D1623A0-BD44-3E87-432F-DD700C4208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42364" y="374072"/>
            <a:ext cx="5638800" cy="630381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B9B7B-77B7-3BF8-9181-DC0CB477F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836" y="152399"/>
            <a:ext cx="5985164" cy="6525491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Marcos 2:23-28</a:t>
            </a:r>
          </a:p>
          <a:p>
            <a:pPr algn="l"/>
            <a:endParaRPr lang="en-US" sz="24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(</a:t>
            </a:r>
            <a:r>
              <a:rPr lang="en-US" sz="2400" b="1" i="0" u="none" strike="noStrike" dirty="0">
                <a:solidFill>
                  <a:srgbClr val="952004"/>
                </a:solidFill>
                <a:effectLst/>
                <a:latin typeface="system-ui"/>
                <a:hlinkClick r:id="rId3"/>
              </a:rPr>
              <a:t>Mt. 12.1-8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2400" b="1" i="0" u="none" strike="noStrike" dirty="0">
                <a:solidFill>
                  <a:srgbClr val="952004"/>
                </a:solidFill>
                <a:effectLst/>
                <a:latin typeface="system-ui"/>
                <a:hlinkClick r:id="rId4"/>
              </a:rPr>
              <a:t>Lc. 6.1-5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)</a:t>
            </a: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al pasar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sembrados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un día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reposo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2400" b="0" i="0" baseline="30000" dirty="0">
                <a:solidFill>
                  <a:srgbClr val="4A4A4A"/>
                </a:solidFill>
                <a:effectLst/>
                <a:latin typeface="system-ui"/>
                <a:hlinkClick r:id="rId5" tooltip="See footnote a"/>
              </a:rPr>
              <a:t>a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 sus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discípulos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andando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comenzaron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arrancar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espigas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fariseos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 Mira, ¿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hacen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día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reposo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2400" b="0" i="0" baseline="30000" dirty="0">
                <a:solidFill>
                  <a:srgbClr val="4A4A4A"/>
                </a:solidFill>
                <a:effectLst/>
                <a:latin typeface="system-ui"/>
                <a:hlinkClick r:id="rId6" tooltip="See footnote b"/>
              </a:rPr>
              <a:t>b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 lo que no 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lícito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Nunca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leísteis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tuvo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necesidad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sintió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hambre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con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entró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la casa de Dios,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siendo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sumo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comió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panes de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proposición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cuales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no 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lícito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comer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 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aun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con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El día de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reposo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2400" b="1" i="0" baseline="30000" dirty="0">
                <a:solidFill>
                  <a:srgbClr val="4A4A4A"/>
                </a:solidFill>
                <a:effectLst/>
                <a:latin typeface="system-ui"/>
                <a:hlinkClick r:id="rId7" tooltip="See footnote c"/>
              </a:rPr>
              <a:t>c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causa del hombre, y no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hombre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causa del día de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reposo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2400" b="0" i="0" baseline="30000" dirty="0">
                <a:solidFill>
                  <a:srgbClr val="4A4A4A"/>
                </a:solidFill>
                <a:effectLst/>
                <a:latin typeface="system-ui"/>
                <a:hlinkClick r:id="rId8" tooltip="See footnote d"/>
              </a:rPr>
              <a:t>d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Por tanto,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del Hombre 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aun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del día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reposo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2400" b="0" i="0" baseline="30000" dirty="0">
                <a:solidFill>
                  <a:srgbClr val="4A4A4A"/>
                </a:solidFill>
                <a:effectLst/>
                <a:latin typeface="system-ui"/>
                <a:hlinkClick r:id="rId9" tooltip="See footnote e"/>
              </a:rPr>
              <a:t>e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endParaRPr lang="en-US" sz="24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endParaRPr lang="en-CL" sz="2000" dirty="0"/>
          </a:p>
        </p:txBody>
      </p:sp>
    </p:spTree>
    <p:extLst>
      <p:ext uri="{BB962C8B-B14F-4D97-AF65-F5344CB8AC3E}">
        <p14:creationId xmlns:p14="http://schemas.microsoft.com/office/powerpoint/2010/main" val="3700255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D1623A0-BD44-3E87-432F-DD700C4208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42364" y="374072"/>
            <a:ext cx="5638800" cy="630381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B9B7B-77B7-3BF8-9181-DC0CB477F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836" y="152399"/>
            <a:ext cx="5985164" cy="6525491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000000"/>
                </a:solidFill>
                <a:effectLst/>
                <a:latin typeface="system-ui"/>
              </a:rPr>
              <a:t>1 Samuel 21:9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La espada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Goliat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filisteo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al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venciste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valle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Ela,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envuelta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 velo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detrás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efod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tomarla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tómala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hay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otra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dámela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br>
              <a:rPr lang="en-US" sz="2400" b="0" i="0" dirty="0">
                <a:solidFill>
                  <a:srgbClr val="4A4A4A"/>
                </a:solidFill>
                <a:effectLst/>
                <a:latin typeface="system-ui"/>
                <a:hlinkClick r:id="rId3" tooltip="View Full Chapter"/>
              </a:rPr>
            </a:br>
            <a:endParaRPr lang="en-US" sz="2400" dirty="0">
              <a:effectLst/>
            </a:endParaRPr>
          </a:p>
          <a:p>
            <a:pPr algn="l"/>
            <a:r>
              <a:rPr lang="en-CL" sz="2000" dirty="0"/>
              <a:t>Es interesante ver el arma de la cual se hace David, considerando el siguiente destino de David</a:t>
            </a:r>
          </a:p>
          <a:p>
            <a:pPr algn="l"/>
            <a:endParaRPr lang="en-CL" sz="2000" dirty="0"/>
          </a:p>
          <a:p>
            <a:pPr algn="l"/>
            <a:r>
              <a:rPr lang="en-CL" sz="4000" dirty="0">
                <a:solidFill>
                  <a:srgbClr val="00B05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637443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B9B7B-77B7-3BF8-9181-DC0CB477F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836" y="152399"/>
            <a:ext cx="6442364" cy="6525491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1 Samuel 21:10-12</a:t>
            </a:r>
          </a:p>
          <a:p>
            <a:pPr algn="l"/>
            <a:endParaRPr lang="en-US" sz="44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levantándose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día,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presencia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Aquis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Gat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Aquis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: ¿No es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David,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la tierra? ¿no es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quien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cantaban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danzas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:</a:t>
            </a:r>
          </a:p>
          <a:p>
            <a:pPr algn="l"/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a sus miles,</a:t>
            </a:r>
          </a:p>
          <a:p>
            <a:pPr algn="l"/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Y David a sus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miles?</a:t>
            </a:r>
          </a:p>
          <a:p>
            <a:pPr algn="l"/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          (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serio 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LBLA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)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palabras, 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tuvo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temor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Aquis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Gat.</a:t>
            </a:r>
          </a:p>
          <a:p>
            <a:endParaRPr lang="en-CL" sz="4000" dirty="0"/>
          </a:p>
          <a:p>
            <a:r>
              <a:rPr lang="en-CL" sz="4000" b="1" dirty="0"/>
              <a:t>1 Samuel 17:4</a:t>
            </a:r>
          </a:p>
        </p:txBody>
      </p:sp>
      <p:pic>
        <p:nvPicPr>
          <p:cNvPr id="14" name="Content Placeholder 8">
            <a:extLst>
              <a:ext uri="{FF2B5EF4-FFF2-40B4-BE49-F238E27FC236}">
                <a16:creationId xmlns:a16="http://schemas.microsoft.com/office/drawing/2014/main" id="{701827C3-FF5A-33C0-063D-BBE96DCF75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45382" y="152398"/>
            <a:ext cx="5735782" cy="6525491"/>
          </a:xfrm>
        </p:spPr>
      </p:pic>
    </p:spTree>
    <p:extLst>
      <p:ext uri="{BB962C8B-B14F-4D97-AF65-F5344CB8AC3E}">
        <p14:creationId xmlns:p14="http://schemas.microsoft.com/office/powerpoint/2010/main" val="657614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B9B7B-77B7-3BF8-9181-DC0CB477F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836" y="152399"/>
            <a:ext cx="6442364" cy="652549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1 Samuel 21:13-15</a:t>
            </a:r>
          </a:p>
          <a:p>
            <a:pPr algn="l"/>
            <a:endParaRPr lang="en-US" sz="44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cambió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comportarse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fingió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loco entre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 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escribía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portadas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las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puertas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dejaba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correr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la saliva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barba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Aquis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veis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hombre es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demente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; ¿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habéis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traído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¿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Acaso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faltan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locos, para que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hayáis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traído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hiciese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loco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? ¿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entrar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mi casa?</a:t>
            </a:r>
          </a:p>
          <a:p>
            <a:endParaRPr lang="en-CL" sz="4000" dirty="0">
              <a:solidFill>
                <a:srgbClr val="00B050"/>
              </a:solidFill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FBD1B88-B918-20F5-5C0E-321FD94023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16437" y="152398"/>
            <a:ext cx="5098472" cy="6525491"/>
          </a:xfrm>
        </p:spPr>
      </p:pic>
    </p:spTree>
    <p:extLst>
      <p:ext uri="{BB962C8B-B14F-4D97-AF65-F5344CB8AC3E}">
        <p14:creationId xmlns:p14="http://schemas.microsoft.com/office/powerpoint/2010/main" val="655053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94F88E-7099-F242-BC39-668C3369E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6" y="180108"/>
            <a:ext cx="11928764" cy="6483927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20:5-6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nueva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luna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 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acostumbro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sentarme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comer; mas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dejarás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me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esconda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campo hasta la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tarde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tercer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día.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Si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padre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hiciere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mención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dirás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Me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rogó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mucho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dejase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corriendo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Belén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ciudad,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familia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celebran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allá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sacrificio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anual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Que les llama la atención ?.............</a:t>
            </a:r>
          </a:p>
        </p:txBody>
      </p:sp>
    </p:spTree>
    <p:extLst>
      <p:ext uri="{BB962C8B-B14F-4D97-AF65-F5344CB8AC3E}">
        <p14:creationId xmlns:p14="http://schemas.microsoft.com/office/powerpoint/2010/main" val="2840322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01C34-D54A-9B76-AB69-3125A861B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207818"/>
            <a:ext cx="11887200" cy="6483927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20:1</a:t>
            </a:r>
          </a:p>
          <a:p>
            <a:pPr marL="0" indent="0" algn="l">
              <a:buNone/>
            </a:pP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Naiot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y vino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? ¿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Cuál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es mi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maldad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o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cuál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pecado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padre, para que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busque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sz="3200" dirty="0"/>
              <a:t>David se abre, muestra su interior. Claramente sabe lo que Dios esta haciendo pero no entiende tanta rabia de parte de Saúl.</a:t>
            </a:r>
          </a:p>
          <a:p>
            <a:pPr marL="0" indent="0">
              <a:buNone/>
            </a:pPr>
            <a:r>
              <a:rPr lang="en-CL" sz="3200" dirty="0"/>
              <a:t>Y todo lo anterior lo comparte con su amigo.</a:t>
            </a:r>
          </a:p>
        </p:txBody>
      </p:sp>
    </p:spTree>
    <p:extLst>
      <p:ext uri="{BB962C8B-B14F-4D97-AF65-F5344CB8AC3E}">
        <p14:creationId xmlns:p14="http://schemas.microsoft.com/office/powerpoint/2010/main" val="27458448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94F88E-7099-F242-BC39-668C3369E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6" y="180108"/>
            <a:ext cx="11928764" cy="6483927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Josué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2:3-5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Jericó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decir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Rahab: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hombres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entrado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espiar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tierra.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Pero la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tomado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dos hombres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escondido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verdad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hombres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vinieron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supe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dónde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eran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cerrar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puerta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oscuro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hombres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salieron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dónde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seguidlos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aprisa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alcanzaréis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Números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20:7-11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habló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Moisés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Toma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vara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reúne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congregación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Aarón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hermano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hablad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a la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peña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a vista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dará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agua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sacarás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aguas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peña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darás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beber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congregación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a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bestias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Moisés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vara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mandó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reunieron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Moisés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Aarón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congregación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peña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¡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Oíd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rebeldes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! ¿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hemos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salir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aguas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peña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alzó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Moisés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mano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golpeó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peña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vara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salieron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muchas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aguas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bebió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congregación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bestias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317320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94F88E-7099-F242-BC39-668C3369E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12482945" cy="6858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Génesis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37:28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pasaban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madianitas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mercaderes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José de la cisterna, y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trajeron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arriba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vendieron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ismaelitas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veinte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piezas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plata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José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Egipto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dirty="0">
              <a:solidFill>
                <a:srgbClr val="000000"/>
              </a:solidFill>
              <a:latin typeface="system-ui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pasó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……..?</a:t>
            </a:r>
          </a:p>
        </p:txBody>
      </p:sp>
    </p:spTree>
    <p:extLst>
      <p:ext uri="{BB962C8B-B14F-4D97-AF65-F5344CB8AC3E}">
        <p14:creationId xmlns:p14="http://schemas.microsoft.com/office/powerpoint/2010/main" val="3073199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94F88E-7099-F242-BC39-668C3369E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12482945" cy="685800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Génesis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37:28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pasaban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madianitas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mercaderes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José de la cisterna, y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trajeron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arriba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vendieron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ismaelitas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veinte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piezas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plata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José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Egipto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Génesis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50:20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pensasteis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mal contra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mas Dios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encaminó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bien,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vemos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hoy,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mantener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pueblo.</a:t>
            </a:r>
          </a:p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Génesis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50:20 LBLA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pensasteis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hacerme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mal,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Dios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tornó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 para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sucediera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system-ui"/>
              </a:rPr>
              <a:t>vemos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hoy, y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preservara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mucha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Génesis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50:20 NVI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verdad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ustedes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pensaron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hacerme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mal,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Dios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transformó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ese mal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lograr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que hoy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estamos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salvar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mucha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Dios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lleva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a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cabo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su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voluntad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y plan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eterno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pese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a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nosotros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mismo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y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pese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a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nuestro</a:t>
            </a:r>
            <a:r>
              <a:rPr lang="en-US" sz="3200" b="0" i="1" dirty="0">
                <a:solidFill>
                  <a:srgbClr val="00B050"/>
                </a:solidFill>
                <a:effectLst/>
                <a:latin typeface="system-ui"/>
              </a:rPr>
              <a:t> </a:t>
            </a:r>
            <a:r>
              <a:rPr lang="en-US" sz="3200" b="0" i="1" dirty="0" err="1">
                <a:solidFill>
                  <a:srgbClr val="00B050"/>
                </a:solidFill>
                <a:effectLst/>
                <a:latin typeface="system-ui"/>
              </a:rPr>
              <a:t>pecado</a:t>
            </a:r>
            <a:endParaRPr lang="en-US" sz="3200" b="0" i="1" dirty="0">
              <a:solidFill>
                <a:srgbClr val="00B05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2310658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D4D2AD6D-4D1E-27C2-42FB-0B42F7F42FA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539" r="539"/>
          <a:stretch>
            <a:fillRect/>
          </a:stretch>
        </p:blipFill>
        <p:spPr>
          <a:xfrm>
            <a:off x="5735638" y="249238"/>
            <a:ext cx="6262687" cy="633095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84424B3-1EE4-3814-5098-F5C792C90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3964" y="249383"/>
            <a:ext cx="5029200" cy="6331526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20:4,14-15,17,41-42</a:t>
            </a:r>
          </a:p>
          <a:p>
            <a:pPr algn="l"/>
            <a:r>
              <a:rPr lang="en-US" sz="20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a David: Lo que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deseare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alma,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haré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r>
              <a:rPr lang="en-US" sz="20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viviere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harás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conmigo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misericordia de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para que no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muera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y no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apartarás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misericordia de mi casa para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siempre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cortado uno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uno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enemigos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de David de la tierra, no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dejes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sea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quitado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de la casa de David.</a:t>
            </a:r>
          </a:p>
          <a:p>
            <a:r>
              <a:rPr lang="en-US" sz="20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jurar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otra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vez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r>
              <a:rPr lang="en-US" sz="2000" b="1" i="0" baseline="30000" dirty="0">
                <a:solidFill>
                  <a:srgbClr val="000000"/>
                </a:solidFill>
                <a:effectLst/>
                <a:latin typeface="system-ui"/>
              </a:rPr>
              <a:t>41 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muchacho se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ido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se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David del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lado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del sur, y se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inclinó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veces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postrándose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hasta la tierra; 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besándose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uno al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lloraron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uno con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; y David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lloró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system-ui"/>
              </a:rPr>
              <a:t>42 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a David: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Vete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ambos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hemos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jurado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esté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entre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descendencia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y mi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descendencia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siempre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y se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entró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 la ciudad.</a:t>
            </a:r>
            <a:endParaRPr lang="en-CL" sz="2000" dirty="0"/>
          </a:p>
        </p:txBody>
      </p:sp>
    </p:spTree>
    <p:extLst>
      <p:ext uri="{BB962C8B-B14F-4D97-AF65-F5344CB8AC3E}">
        <p14:creationId xmlns:p14="http://schemas.microsoft.com/office/powerpoint/2010/main" val="1210326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D8957-9EFB-3105-5469-0BFE34833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171450"/>
            <a:ext cx="11844338" cy="6543675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Juan 15:13-14</a:t>
            </a:r>
          </a:p>
          <a:p>
            <a:pPr marL="0" indent="0" algn="l">
              <a:buNone/>
            </a:pPr>
            <a:endParaRPr lang="en-US" sz="3500" b="1" i="0" baseline="3000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r>
              <a:rPr lang="en-US" sz="46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Nadie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tiene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mayor amor que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, que uno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ponga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sus amigos. </a:t>
            </a:r>
            <a:r>
              <a:rPr lang="en-US" sz="46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sois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mis amigos,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hacéis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mando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sz="4600" dirty="0">
              <a:solidFill>
                <a:srgbClr val="000000"/>
              </a:solidFill>
              <a:latin typeface="system-ui"/>
            </a:endParaRPr>
          </a:p>
          <a:p>
            <a:pPr marL="0" indent="0" algn="l">
              <a:buNone/>
            </a:pP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Jesús se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presenta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nuestro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amigo,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dando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tener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amistad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con El,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pasa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voluntad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. Por lo anterior, no hay mayor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amistad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que la que se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establece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creyentes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siempre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voluntad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de Dios prima.</a:t>
            </a:r>
          </a:p>
          <a:p>
            <a:pPr marL="0" indent="0">
              <a:buNone/>
            </a:pPr>
            <a:endParaRPr lang="en-US" sz="46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Una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amistad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alguien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cristiano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prohibida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escritura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debemos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entender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que ,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tarde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o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temprano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llegaremos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a un punto de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divergencia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, un punto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coincidiremos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. Si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cedo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y me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alejo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voluntad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de Dios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aquella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600" b="0" i="0" dirty="0" err="1">
                <a:solidFill>
                  <a:srgbClr val="000000"/>
                </a:solidFill>
                <a:effectLst/>
                <a:latin typeface="system-ui"/>
              </a:rPr>
              <a:t>amistad</a:t>
            </a:r>
            <a:r>
              <a:rPr lang="en-US" sz="4600" b="0" i="0" dirty="0">
                <a:solidFill>
                  <a:srgbClr val="000000"/>
                </a:solidFill>
                <a:effectLst/>
                <a:latin typeface="system-ui"/>
              </a:rPr>
              <a:t> no es de Dios.</a:t>
            </a:r>
          </a:p>
          <a:p>
            <a:pPr marL="0" indent="0" algn="l">
              <a:buNone/>
            </a:pPr>
            <a:endParaRPr lang="en-US" dirty="0">
              <a:solidFill>
                <a:srgbClr val="000000"/>
              </a:solidFill>
              <a:latin typeface="system-ui"/>
            </a:endParaRPr>
          </a:p>
          <a:p>
            <a:pPr marL="0" indent="0" algn="l">
              <a:buNone/>
            </a:pPr>
            <a:endParaRPr lang="en-US" b="1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endParaRPr lang="en-US" b="1" dirty="0">
              <a:solidFill>
                <a:srgbClr val="000000"/>
              </a:solidFill>
              <a:latin typeface="system-ui"/>
            </a:endParaRPr>
          </a:p>
          <a:p>
            <a:pPr marL="0" indent="0" algn="l">
              <a:buNone/>
            </a:pPr>
            <a:endParaRPr lang="en-US" b="1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Proverbios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17:17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458559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E54318-FE76-23B3-D12B-01C23B45D2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4127" y="257174"/>
            <a:ext cx="5700709" cy="610206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BFE73-01D7-A0B3-EABC-651B1CC6D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3" y="257175"/>
            <a:ext cx="5700711" cy="637222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20:2-5</a:t>
            </a:r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morirás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mi padre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grande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pequeña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que no me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descubra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me ha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encubrir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padre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asunto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jurar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Tu padre sabe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claramente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hallado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gracia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sepa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para que no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entristezca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ciertamente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alma,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apenas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hay un paso entre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muerte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David: Lo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deseare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alma,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nueva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 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acostumbro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sentarme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comer; mas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dejarás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esconda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campo hasta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tarde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tercer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189750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85B82D2-F846-587F-41B9-DD541E5E6C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90655" y="166255"/>
            <a:ext cx="7148945" cy="6511636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1C97A8-033A-1033-C83D-5F3F4DA0D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" y="166255"/>
            <a:ext cx="4619625" cy="651163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Números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28:11-14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comienzo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meses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ofreceréis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holocausto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dos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becerros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vacada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un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carnero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corderos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año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sin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defecto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décimas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flor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harina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amasada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aceite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ofrenda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becerro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dos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décimas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flor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harina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amasada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aceite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ofrenda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carnero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décima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flor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harina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amasada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aceite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ofrenda que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ofrecerá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cordero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holocausto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olor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grato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ofrenda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encendida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libaciones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vino, medio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becerro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tercera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carnero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cuarta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cordero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Este 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holocausto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meses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año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97156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E54318-FE76-23B3-D12B-01C23B45D2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4127" y="257174"/>
            <a:ext cx="5700709" cy="610206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BFE73-01D7-A0B3-EABC-651B1CC6D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3" y="257175"/>
            <a:ext cx="5700711" cy="637222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Samuel 20:19-22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días,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descenderás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vendrás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escondido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ocurrió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esperarás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junto a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piedra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Ezel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tiraré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saetas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ejercitándome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blanco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enviaré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criado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diciéndole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busca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saetas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dijere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criado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saetas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tómalas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vendrás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nada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malo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hay,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dijere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muchacho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saetas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allá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enviado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353320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F8FD316-223B-EE4F-A552-27E7FE667A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74326" y="166255"/>
            <a:ext cx="6068291" cy="652549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5FD8C-F657-7196-E191-93890042E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" y="166255"/>
            <a:ext cx="5306291" cy="652549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20:25,27-28,30-31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sentó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silla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solía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asiento junto a la pared,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sentó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Abner al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lado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David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quedó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vacío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Al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siguiente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día,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segundo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día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nueva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luna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asiento de David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quedó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vacío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¿Por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no ha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comer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hoy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ayer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</a:p>
          <a:p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David me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pidió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encarecidamente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le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dejase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ir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Belén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30 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encendió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ira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perversa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rebelde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¿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acaso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has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elegido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confusión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tuya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confusión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vergüenza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madre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31 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viviere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tierra,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estarás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firme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Envía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tráemelo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ha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morir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endParaRPr lang="en-CL" sz="2800" dirty="0"/>
          </a:p>
        </p:txBody>
      </p:sp>
    </p:spTree>
    <p:extLst>
      <p:ext uri="{BB962C8B-B14F-4D97-AF65-F5344CB8AC3E}">
        <p14:creationId xmlns:p14="http://schemas.microsoft.com/office/powerpoint/2010/main" val="2251038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F8FD316-223B-EE4F-A552-27E7FE667A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74326" y="166255"/>
            <a:ext cx="6068291" cy="652549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5FD8C-F657-7196-E191-93890042E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" y="166255"/>
            <a:ext cx="5306291" cy="6525490"/>
          </a:xfrm>
        </p:spPr>
        <p:txBody>
          <a:bodyPr>
            <a:normAutofit/>
          </a:bodyPr>
          <a:lstStyle/>
          <a:p>
            <a:pPr algn="l"/>
            <a:endParaRPr lang="en-US" sz="14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1400" b="1" i="0" dirty="0">
                <a:solidFill>
                  <a:srgbClr val="000000"/>
                </a:solidFill>
                <a:effectLst/>
                <a:latin typeface="system-ui"/>
              </a:rPr>
              <a:t>1 Samuel 20:32-33</a:t>
            </a:r>
          </a:p>
          <a:p>
            <a:pPr algn="l"/>
            <a:endParaRPr lang="en-US" sz="3200" b="1" i="0" baseline="3000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32 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padre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¿Por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morirá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33 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arrojó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herirlo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entendió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padre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resuelto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matar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David.</a:t>
            </a:r>
          </a:p>
          <a:p>
            <a:pPr algn="l"/>
            <a:endParaRPr lang="en-CL" sz="2800" dirty="0"/>
          </a:p>
        </p:txBody>
      </p:sp>
    </p:spTree>
    <p:extLst>
      <p:ext uri="{BB962C8B-B14F-4D97-AF65-F5344CB8AC3E}">
        <p14:creationId xmlns:p14="http://schemas.microsoft.com/office/powerpoint/2010/main" val="1773967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2228</TotalTime>
  <Words>2815</Words>
  <Application>Microsoft Macintosh PowerPoint</Application>
  <PresentationFormat>Widescreen</PresentationFormat>
  <Paragraphs>113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system-ui</vt:lpstr>
      <vt:lpstr>Office Theme</vt:lpstr>
      <vt:lpstr>   13a Clase Cap 20-21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2da Clase Cap 1y2</dc:title>
  <dc:creator>Microsoft Office User</dc:creator>
  <cp:lastModifiedBy>Microsoft Office User</cp:lastModifiedBy>
  <cp:revision>38</cp:revision>
  <dcterms:created xsi:type="dcterms:W3CDTF">2025-08-13T00:03:31Z</dcterms:created>
  <dcterms:modified xsi:type="dcterms:W3CDTF">2025-11-02T11:46:42Z</dcterms:modified>
</cp:coreProperties>
</file>