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1" r:id="rId36"/>
    <p:sldId id="290" r:id="rId37"/>
    <p:sldId id="292" r:id="rId38"/>
    <p:sldId id="294" r:id="rId39"/>
  </p:sldIdLst>
  <p:sldSz cx="12192000" cy="6858000"/>
  <p:notesSz cx="6858000" cy="9144000"/>
  <p:defaultTextStyle>
    <a:defPPr>
      <a:defRPr lang="en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990"/>
    <p:restoredTop sz="94679"/>
  </p:normalViewPr>
  <p:slideViewPr>
    <p:cSldViewPr snapToGrid="0">
      <p:cViewPr varScale="1">
        <p:scale>
          <a:sx n="61" d="100"/>
          <a:sy n="61" d="100"/>
        </p:scale>
        <p:origin x="224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A003E-F59C-CF43-9B97-B0D681753A04}" type="datetimeFigureOut">
              <a:rPr lang="en-CL" smtClean="0"/>
              <a:t>15-11-25</a:t>
            </a:fld>
            <a:endParaRPr lang="en-C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D82BF3-FC65-B24D-AB01-D72540A4EF5D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2446338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C7EDB-4ABE-ED84-A433-85F9ECAFC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97D56D-0BCC-5094-083E-2121765001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3ABB3-E90B-D682-F32E-E96750275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15-11-25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DB78D-3C13-920A-DB85-3DED65EA2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D964B-323F-8838-C720-69876250A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257240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941CD-D35C-15D1-7FC1-99AF03E0F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548A3B-0D07-103B-A0AA-FCEA1B529A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005D3A-E45D-B5BE-65BB-05FAC27D3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15-11-25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718A5-48E1-B02F-E553-B34E59F9B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A97D3-8C87-5690-7C4A-4092A4962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879104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6992DD-8855-63AC-DDB3-CE95C56187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B18716-1607-D9AA-5312-F19BFD84D3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A4E99-5286-D84C-51E8-173DF3EB6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15-11-25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EA7A4-BBA0-A460-9B87-3A47E8009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ECF28-5FF6-60B8-F3AB-FDE2D3990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1536151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E2D19-0FCD-0D05-E100-5C2D6D264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26CF7-D731-ED10-FC68-B5B67DE2A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290F08-FF73-EB4F-BDD0-8BCFA1ECB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15-11-25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1D921-6D1E-2955-6C75-072D7A055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2EC744-AB1D-D43F-3043-837DA64D1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2227600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ADD43-BC2D-8477-63C6-09C8EA1DF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1DE3D3-6F9A-882D-D08A-07154EF60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960A7-AF46-46FE-7387-1780526F7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15-11-25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981B6-3693-0AA2-97F2-28631FCA8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29E0C-DA3B-7921-2D0C-8C42FA2FA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587411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79EF1-B703-70E1-8737-7A4DEA4F1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9466A-5309-565B-95DB-5E8397AA3A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09E43C-E6C0-F5A2-43B6-E702A2E8A9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B89827-C633-A6FE-B0A4-83D3D6972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15-11-25</a:t>
            </a:fld>
            <a:endParaRPr lang="en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87B23C-3CD2-E84D-3C97-B5F3D5FCD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A9DA1E-4DC4-8965-E838-908F13C78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1951383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A2315-B8B3-B890-153B-56A5DAD8B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99354-7B4E-D895-703F-E0B889EE0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46E9ED-4C0E-4AC9-BFF4-8632CDB451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A115A7-6FC8-7167-8AD7-8833283F0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28BA2F-2D55-BF46-DAC3-9326E6CA57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93CB5E-AEBA-7993-EC1D-235E1E609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15-11-25</a:t>
            </a:fld>
            <a:endParaRPr lang="en-C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E0B6F4-EEC0-2B30-A732-916029BE0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4CC619-511D-FE73-033E-ECC7AC4EA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157392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1E862-9925-83EB-43BB-6F1293CC8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5D39A7-48C7-12BD-AD1B-C75E90335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15-11-25</a:t>
            </a:fld>
            <a:endParaRPr lang="en-C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8A708B-2566-94C1-E754-C34CDDC58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08AD26-4370-89F9-F152-8E7EE2C7D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004817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B274B8-3AE9-F499-E6E1-D195ECE5D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15-11-25</a:t>
            </a:fld>
            <a:endParaRPr lang="en-C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C7431E-6FD0-48CB-5C9C-590BF23F7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8F1824-C3C4-90AB-9A9D-6FEA292B0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650023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DF6EF-FFE2-FAE2-13ED-D8F309317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BEDDD-5A48-8F85-AF91-9C2180F2B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35B49E-9DEE-11C4-A171-9A2D6378E3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A4C700-C97D-56BE-B915-AD923079B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15-11-25</a:t>
            </a:fld>
            <a:endParaRPr lang="en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4B76AF-171E-7B2D-0BBC-69CD10C28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00CD8A-C772-6C9C-5F59-6B1A3DD9A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443208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DC008-FC50-6E6E-33FE-4FA89F067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B89A97-9DE5-4E7E-DBB5-EF90AD87EF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347C96-4762-46D5-8D80-1BA5B3B302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7D8E14-2529-52DA-AC5D-1E5A94324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15-11-25</a:t>
            </a:fld>
            <a:endParaRPr lang="en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C45E4-0A6B-55A2-8791-0400152B6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91F551-4921-F998-8127-E7F56168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1611583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F5A50D-D26D-F188-63FB-5E134642C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78FF6B-78CA-A29F-F701-88A68CEEE9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7B306-AD9B-03DE-78D6-68A4C18343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4EB75-1E67-4541-A753-FD50DCA8D037}" type="datetimeFigureOut">
              <a:rPr lang="en-CL" smtClean="0"/>
              <a:t>15-11-25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F7346A-5179-0DF1-6C71-7A3ABBB86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3277CF-9AF3-62C6-9EED-6623763751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41754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hyperlink" Target="https://www.biblegateway.com/passage/?search=1%20Samuel%2025&amp;version=RVR1960" TargetMode="External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hyperlink" Target="https://www.biblegateway.com/passage/?search=1%20Samuel%2025%3A25-31&amp;version=RVR1960#fes-RVR1960-7887a" TargetMode="External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hyperlink" Target="https://www.biblegateway.com/passage/?search=1%20Samuel%2025&amp;version=RVR1960" TargetMode="External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hyperlink" Target="https://www.biblegateway.com/passage/?search=1%20Samuel%2025&amp;version=RVR1960" TargetMode="External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hyperlink" Target="https://www.biblegateway.com/passage/?search=1%20Samuel%2025&amp;version=RVR1960" TargetMode="External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hyperlink" Target="https://www.biblegateway.com/passage/?search=1%20Samuel%2025&amp;version=RVR1960" TargetMode="External"/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hyperlink" Target="https://www.biblegateway.com/passage/?search=1%20Samuel%2025&amp;version=RVR1960" TargetMode="External"/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hyperlink" Target="https://www.biblegateway.com/passage/?search=1%20Samuel%2025&amp;version=RVR1960" TargetMode="Externa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1%20Samuel%2024%3A3&amp;version=LBLA#fes-LBLA-7843a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www.biblegateway.com/passage/?search=1%20Samuel%2024&amp;version=LBLA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hyperlink" Target="https://www.biblegateway.com/passage/?search=1%20Samuel%2025&amp;version=RVR1960" TargetMode="External"/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hyperlink" Target="https://www.biblegateway.com/passage/?search=1%20Samuel%2025&amp;version=RVR1960" TargetMode="External"/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G%C3%A9nesis%204%3A6-8&amp;version=LBLA#fes-LBLA-87b" TargetMode="External"/><Relationship Id="rId2" Type="http://schemas.openxmlformats.org/officeDocument/2006/relationships/hyperlink" Target="https://www.biblegateway.com/passage/?search=G%C3%A9nesis%204%3A6-8&amp;version=LBLA#fes-LBLA-87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iblegateway.com/passage/?search=G%C3%A9nesis%204%3A6-8&amp;version=LBLA#fes-LBLA-88c" TargetMode="Externa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G%C3%A9nesis%2039%3A7-9&amp;version=LBLA#fes-LBLA-1158b" TargetMode="External"/><Relationship Id="rId2" Type="http://schemas.openxmlformats.org/officeDocument/2006/relationships/hyperlink" Target="https://www.biblegateway.com/passage/?search=G%C3%A9nesis%2039%3A7-9&amp;version=LBLA#fes-LBLA-1157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biblegateway.com/passage/?search=G%C3%A9nesis%2039%3A7-9&amp;version=LBLA#fes-LBLA-1159d" TargetMode="External"/><Relationship Id="rId4" Type="http://schemas.openxmlformats.org/officeDocument/2006/relationships/hyperlink" Target="https://www.biblegateway.com/passage/?search=G%C3%A9nesis%2039%3A7-9&amp;version=LBLA#fes-LBLA-1158c" TargetMode="Externa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Isa%C3%ADas%2035&amp;version=RVR1960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www.biblegateway.com/passage/?search=1%20Samuel%2024&amp;version=LBLA" TargetMode="Externa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www.biblegateway.com/passage/?search=1%20Samuel%2024&amp;version=LBLA" TargetMode="Externa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www.biblegateway.com/passage/?search=1%20Samuel%2024&amp;version=LBLA" TargetMode="Externa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0C7DACB-01A5-F6A5-0661-1B5DDACB9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282"/>
            <a:ext cx="10515600" cy="1037968"/>
          </a:xfrm>
        </p:spPr>
        <p:txBody>
          <a:bodyPr/>
          <a:lstStyle/>
          <a:p>
            <a:r>
              <a:rPr lang="en-CL" dirty="0"/>
              <a:t>			</a:t>
            </a:r>
            <a:r>
              <a:rPr lang="en-CL" sz="6000" b="1" i="1" dirty="0"/>
              <a:t>15a Clase Cap 24-26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AF23D88-4AE5-7398-4E98-FF2D858883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3827" y="1186250"/>
            <a:ext cx="10194324" cy="5523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745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 Samuel 26:1-4</a:t>
            </a:r>
          </a:p>
          <a:p>
            <a:pPr algn="l"/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26 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Vinieron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zifeos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Gabaa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¿No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David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escondido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collado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Haquila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al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oriente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desierto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?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levantó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descendió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desierto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Zif,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llevando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consigo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tres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mil hombres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escogidos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de Israel, para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buscar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David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desierto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Zif.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acampó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collado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Haquila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oriente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desierto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junto al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camino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David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desierto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entendió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seguía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desierto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4 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David,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tanto,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envió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espías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supo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certeza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venido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endParaRPr lang="en-CL" sz="2800" dirty="0"/>
          </a:p>
        </p:txBody>
      </p:sp>
      <p:pic>
        <p:nvPicPr>
          <p:cNvPr id="10" name="Picture Placeholder 9">
            <a:extLst>
              <a:ext uri="{FF2B5EF4-FFF2-40B4-BE49-F238E27FC236}">
                <a16:creationId xmlns:a16="http://schemas.microsoft.com/office/drawing/2014/main" id="{26DF2387-3429-3FCC-1D13-D634C7A08C4C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26687" r="26687"/>
          <a:stretch>
            <a:fillRect/>
          </a:stretch>
        </p:blipFill>
        <p:spPr>
          <a:xfrm>
            <a:off x="6273800" y="234950"/>
            <a:ext cx="5707063" cy="6376988"/>
          </a:xfrm>
        </p:spPr>
      </p:pic>
    </p:spTree>
    <p:extLst>
      <p:ext uri="{BB962C8B-B14F-4D97-AF65-F5344CB8AC3E}">
        <p14:creationId xmlns:p14="http://schemas.microsoft.com/office/powerpoint/2010/main" val="4092100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 Samuel 26:5-7</a:t>
            </a:r>
          </a:p>
          <a:p>
            <a:pPr algn="l"/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5 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levantó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David, y 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vino al sitio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donde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acampado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miró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David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lugar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donde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dormían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Abner ( 14:50 )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Ner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general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ejército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durmiendo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campamento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pueblo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acampado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derredor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6 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David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Ahimelec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heteo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Abisai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Sarvia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hermano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Joab: ¿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Quién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descenderá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conmigo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campamento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?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Abisai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descenderé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contigo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David,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Abisai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fueron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noche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ejército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y he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tendido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durmiendo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campamento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lanza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clavada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tierra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cabecera; y Abner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ejército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estaban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tendidos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alrededor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endParaRPr lang="en-CL" sz="2800" dirty="0"/>
          </a:p>
        </p:txBody>
      </p:sp>
      <p:pic>
        <p:nvPicPr>
          <p:cNvPr id="10" name="Picture Placeholder 9">
            <a:extLst>
              <a:ext uri="{FF2B5EF4-FFF2-40B4-BE49-F238E27FC236}">
                <a16:creationId xmlns:a16="http://schemas.microsoft.com/office/drawing/2014/main" id="{26DF2387-3429-3FCC-1D13-D634C7A08C4C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26687" r="26687"/>
          <a:stretch>
            <a:fillRect/>
          </a:stretch>
        </p:blipFill>
        <p:spPr>
          <a:xfrm>
            <a:off x="6273800" y="234950"/>
            <a:ext cx="5707063" cy="6376988"/>
          </a:xfrm>
        </p:spPr>
      </p:pic>
    </p:spTree>
    <p:extLst>
      <p:ext uri="{BB962C8B-B14F-4D97-AF65-F5344CB8AC3E}">
        <p14:creationId xmlns:p14="http://schemas.microsoft.com/office/powerpoint/2010/main" val="60879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 Samuel 26:8-11</a:t>
            </a:r>
          </a:p>
          <a:p>
            <a:pPr algn="l"/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Abisai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David: Hoy ha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entregado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Dios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enemigo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mano;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déjame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que le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hiera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con la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lanza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, y lo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enclavaré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la tierra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de un golpe, y no le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daré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segundo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golpe.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David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Abisai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No le mates;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¿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quién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extenderá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mano contra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ungido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será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inocente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?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10 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además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David: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Vive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no lo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hiriere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día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llegue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para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muera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descendiendo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batalla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perezca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11 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guárdeme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extender mi mano contra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ungido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Pero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toma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lanza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cabecera, y la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vasija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agua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vámonos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endParaRPr lang="en-CL" sz="2800" dirty="0"/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5C902866-4D10-7640-10FA-ABAE0A8FEF73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3155" r="3155"/>
          <a:stretch>
            <a:fillRect/>
          </a:stretch>
        </p:blipFill>
        <p:spPr>
          <a:xfrm>
            <a:off x="6400800" y="234950"/>
            <a:ext cx="4954588" cy="6376988"/>
          </a:xfrm>
        </p:spPr>
      </p:pic>
    </p:spTree>
    <p:extLst>
      <p:ext uri="{BB962C8B-B14F-4D97-AF65-F5344CB8AC3E}">
        <p14:creationId xmlns:p14="http://schemas.microsoft.com/office/powerpoint/2010/main" val="32169419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 Samuel 26:12-14</a:t>
            </a:r>
          </a:p>
          <a:p>
            <a:pPr algn="l"/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12 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llevó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David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lanza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vasija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agua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la cabecera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fueron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y 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hubo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nadie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viese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entendiese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velase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dormían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un profundo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sueño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enviado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caído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13 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pasó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David al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opuesto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puso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cumbre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del monte a lo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lejos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habiendo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gran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distancia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entre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14 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voces David al pueblo, y a Abner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Ner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¿No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respondes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Abner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?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Abner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¿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Quién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eres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gritas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?</a:t>
            </a:r>
          </a:p>
          <a:p>
            <a:pPr algn="l"/>
            <a:endParaRPr lang="en-CL" sz="2800" dirty="0"/>
          </a:p>
        </p:txBody>
      </p:sp>
      <p:pic>
        <p:nvPicPr>
          <p:cNvPr id="15" name="Picture Placeholder 14">
            <a:extLst>
              <a:ext uri="{FF2B5EF4-FFF2-40B4-BE49-F238E27FC236}">
                <a16:creationId xmlns:a16="http://schemas.microsoft.com/office/drawing/2014/main" id="{C43A39BB-0E93-4972-A7C3-7BE29E61EC6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28719" r="28719"/>
          <a:stretch>
            <a:fillRect/>
          </a:stretch>
        </p:blipFill>
        <p:spPr>
          <a:xfrm>
            <a:off x="6330950" y="234950"/>
            <a:ext cx="5462588" cy="6376988"/>
          </a:xfrm>
        </p:spPr>
      </p:pic>
    </p:spTree>
    <p:extLst>
      <p:ext uri="{BB962C8B-B14F-4D97-AF65-F5344CB8AC3E}">
        <p14:creationId xmlns:p14="http://schemas.microsoft.com/office/powerpoint/2010/main" val="3514343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 Samuel 26:14-16</a:t>
            </a:r>
          </a:p>
          <a:p>
            <a:pPr algn="l"/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14 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voces David al pueblo, y a Abner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Ner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¿No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respondes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Abner?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Abner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¿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Quién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eres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gritas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?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15 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David a Abner: ¿No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eres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un hombre? ¿y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quién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hay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Israel? ¿Por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no has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guardado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?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uno del pueblo ha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entrado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matar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16 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has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hecho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bien.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Vive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sois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dignos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muerte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habéis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guardado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vuestro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, al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ungido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 Mira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dónde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lanza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vasija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agua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cabecera.</a:t>
            </a:r>
          </a:p>
          <a:p>
            <a:pPr algn="l"/>
            <a:endParaRPr lang="en-CL" sz="2800" dirty="0"/>
          </a:p>
        </p:txBody>
      </p:sp>
      <p:pic>
        <p:nvPicPr>
          <p:cNvPr id="15" name="Picture Placeholder 14">
            <a:extLst>
              <a:ext uri="{FF2B5EF4-FFF2-40B4-BE49-F238E27FC236}">
                <a16:creationId xmlns:a16="http://schemas.microsoft.com/office/drawing/2014/main" id="{C43A39BB-0E93-4972-A7C3-7BE29E61EC6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28719" r="28719"/>
          <a:stretch>
            <a:fillRect/>
          </a:stretch>
        </p:blipFill>
        <p:spPr>
          <a:xfrm>
            <a:off x="6330950" y="234950"/>
            <a:ext cx="5462588" cy="6376988"/>
          </a:xfrm>
        </p:spPr>
      </p:pic>
    </p:spTree>
    <p:extLst>
      <p:ext uri="{BB962C8B-B14F-4D97-AF65-F5344CB8AC3E}">
        <p14:creationId xmlns:p14="http://schemas.microsoft.com/office/powerpoint/2010/main" val="9609867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 Samuel 26:17-20</a:t>
            </a:r>
          </a:p>
          <a:p>
            <a:pPr algn="l"/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17 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conociendo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voz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David,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¿No es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voz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mío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David? Y David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Mi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voz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es,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mío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18 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¿Por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persigue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mi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siervo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? ¿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hecho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? ¿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mal hay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mi mano?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19 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Ruego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mi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oiga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las palabras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siervo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Si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incita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acepte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la ofrenda; mas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si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fueren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de hombres,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malditos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sean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presencia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me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han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arrojado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hoy para que no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tenga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parte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heredad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sirve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dioses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ajenos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20 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caiga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mi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sangre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tierra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salido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Israel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buscar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pulga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quien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persigue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perdiz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montes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endParaRPr lang="en-CL" sz="2800" dirty="0"/>
          </a:p>
        </p:txBody>
      </p:sp>
      <p:pic>
        <p:nvPicPr>
          <p:cNvPr id="15" name="Picture Placeholder 14">
            <a:extLst>
              <a:ext uri="{FF2B5EF4-FFF2-40B4-BE49-F238E27FC236}">
                <a16:creationId xmlns:a16="http://schemas.microsoft.com/office/drawing/2014/main" id="{C43A39BB-0E93-4972-A7C3-7BE29E61EC6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28719" r="28719"/>
          <a:stretch>
            <a:fillRect/>
          </a:stretch>
        </p:blipFill>
        <p:spPr>
          <a:xfrm>
            <a:off x="6330950" y="234950"/>
            <a:ext cx="5462588" cy="6376988"/>
          </a:xfrm>
        </p:spPr>
      </p:pic>
    </p:spTree>
    <p:extLst>
      <p:ext uri="{BB962C8B-B14F-4D97-AF65-F5344CB8AC3E}">
        <p14:creationId xmlns:p14="http://schemas.microsoft.com/office/powerpoint/2010/main" val="29003923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 Samuel 26:21-25</a:t>
            </a:r>
          </a:p>
          <a:p>
            <a:pPr algn="l"/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21 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He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pecado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vuélvete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mío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David, que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ningún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mal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haré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más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mi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estimada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preciosa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hoy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ojos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 He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hecho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neciamente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he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errado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gran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manera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22</a:t>
            </a:r>
            <a:r>
              <a:rPr lang="en-US" sz="3200" i="0" baseline="3000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200" i="0" dirty="0">
                <a:solidFill>
                  <a:srgbClr val="000000"/>
                </a:solidFill>
                <a:effectLst/>
                <a:latin typeface="system-ui"/>
              </a:rPr>
              <a:t>Y David </a:t>
            </a:r>
            <a:r>
              <a:rPr lang="en-US" sz="320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320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20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He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lanza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pase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acá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uno de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criados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tómela</a:t>
            </a:r>
            <a:r>
              <a:rPr lang="en-US" sz="320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23 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pague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cada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uno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justicia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lealtad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entregado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hoy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mi mano, mas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quise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extender mi mano contra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ungido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24 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he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estimada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preciosa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hoy a mis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ojos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sea mi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ojos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me libre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toda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aflicción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25 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David: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Bendito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eres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mío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David; 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sin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duda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emprenderás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cosas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grandes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prevalecerás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David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camino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volvió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lugar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endParaRPr lang="en-CL" sz="2800" dirty="0"/>
          </a:p>
        </p:txBody>
      </p:sp>
      <p:pic>
        <p:nvPicPr>
          <p:cNvPr id="15" name="Picture Placeholder 14">
            <a:extLst>
              <a:ext uri="{FF2B5EF4-FFF2-40B4-BE49-F238E27FC236}">
                <a16:creationId xmlns:a16="http://schemas.microsoft.com/office/drawing/2014/main" id="{C43A39BB-0E93-4972-A7C3-7BE29E61EC6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28719" r="28719"/>
          <a:stretch>
            <a:fillRect/>
          </a:stretch>
        </p:blipFill>
        <p:spPr>
          <a:xfrm>
            <a:off x="6330950" y="234950"/>
            <a:ext cx="5462588" cy="6376988"/>
          </a:xfrm>
        </p:spPr>
      </p:pic>
    </p:spTree>
    <p:extLst>
      <p:ext uri="{BB962C8B-B14F-4D97-AF65-F5344CB8AC3E}">
        <p14:creationId xmlns:p14="http://schemas.microsoft.com/office/powerpoint/2010/main" val="36537760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/>
          </a:bodyPr>
          <a:lstStyle/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 Samuel 25:1-2</a:t>
            </a:r>
          </a:p>
          <a:p>
            <a:pPr algn="l"/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25 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Murió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Samuel, y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juntó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Israel, y lo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lloraron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lo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sepultaron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casa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Ramá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levantó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David y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desierto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Parán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Maón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un hombre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tenía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hacienda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Carmel,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cual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era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muy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rico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tenía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tres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mil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ovejas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mil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cabras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aconteció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esquilando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ovejas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Carmel.</a:t>
            </a:r>
          </a:p>
          <a:p>
            <a:pPr algn="l"/>
            <a:endParaRPr lang="en-CL" sz="2800" dirty="0"/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55912670-63B4-F83D-AB6E-5433B4C214EA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3859" r="3859"/>
          <a:stretch>
            <a:fillRect/>
          </a:stretch>
        </p:blipFill>
        <p:spPr>
          <a:xfrm>
            <a:off x="6096000" y="234950"/>
            <a:ext cx="5884863" cy="6376988"/>
          </a:xfrm>
        </p:spPr>
      </p:pic>
    </p:spTree>
    <p:extLst>
      <p:ext uri="{BB962C8B-B14F-4D97-AF65-F5344CB8AC3E}">
        <p14:creationId xmlns:p14="http://schemas.microsoft.com/office/powerpoint/2010/main" val="2164693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/>
          </a:bodyPr>
          <a:lstStyle/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 Samuel 25:3</a:t>
            </a:r>
          </a:p>
          <a:p>
            <a:pPr algn="l"/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aquel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varón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llamaba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Nabal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Abigail. Era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aquella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buen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entendimiento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de hermosa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apariencia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pero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hombre era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duro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de malas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obras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y era del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linaje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Caleb.</a:t>
            </a:r>
          </a:p>
          <a:p>
            <a:pPr algn="l"/>
            <a:endParaRPr lang="en-CL" sz="2800" dirty="0"/>
          </a:p>
          <a:p>
            <a:pPr algn="l"/>
            <a:r>
              <a:rPr lang="en-CL" sz="2800" dirty="0"/>
              <a:t>Nabal: insensato, necio</a:t>
            </a:r>
          </a:p>
          <a:p>
            <a:pPr algn="l"/>
            <a:r>
              <a:rPr lang="en-CL" sz="2800" dirty="0"/>
              <a:t>Abigail: Mi padre es el gozo.</a:t>
            </a:r>
          </a:p>
          <a:p>
            <a:pPr algn="l"/>
            <a:r>
              <a:rPr lang="en-CL" sz="2800" dirty="0"/>
              <a:t>Caleb: juego de palabras, misma raíz de  	 la palabra perro.</a:t>
            </a:r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55912670-63B4-F83D-AB6E-5433B4C214EA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3859" r="3859"/>
          <a:stretch>
            <a:fillRect/>
          </a:stretch>
        </p:blipFill>
        <p:spPr>
          <a:xfrm>
            <a:off x="6096000" y="234950"/>
            <a:ext cx="5884863" cy="6376988"/>
          </a:xfrm>
        </p:spPr>
      </p:pic>
    </p:spTree>
    <p:extLst>
      <p:ext uri="{BB962C8B-B14F-4D97-AF65-F5344CB8AC3E}">
        <p14:creationId xmlns:p14="http://schemas.microsoft.com/office/powerpoint/2010/main" val="25954996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 Samuel 25:4-8</a:t>
            </a:r>
          </a:p>
          <a:p>
            <a:pPr algn="l"/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4 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oyó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David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desierto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Nabal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esquilaba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ovejas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5 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envió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David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diez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jóvenes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les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Subid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Carmel e id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Nabal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saludadle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mi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nombre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6 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decidle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Sea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paz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paz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familia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paz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cuanto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tienes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He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sabido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tienes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esquiladores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tus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pastores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han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estado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nosotros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;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no les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tratamos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mal,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les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faltó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nada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tiempo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Carmel.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Pregunta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criados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dirán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Hallen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tanto,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jóvenes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gracia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ojos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hemos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venido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buen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día;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ruego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des lo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tuvieres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mano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David.</a:t>
            </a:r>
          </a:p>
          <a:p>
            <a:pPr algn="l"/>
            <a:endParaRPr lang="en-CL" sz="2800" dirty="0"/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55912670-63B4-F83D-AB6E-5433B4C214EA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3859" r="3859"/>
          <a:stretch>
            <a:fillRect/>
          </a:stretch>
        </p:blipFill>
        <p:spPr>
          <a:xfrm>
            <a:off x="6096000" y="234950"/>
            <a:ext cx="5884863" cy="6376988"/>
          </a:xfrm>
        </p:spPr>
      </p:pic>
    </p:spTree>
    <p:extLst>
      <p:ext uri="{BB962C8B-B14F-4D97-AF65-F5344CB8AC3E}">
        <p14:creationId xmlns:p14="http://schemas.microsoft.com/office/powerpoint/2010/main" val="1557671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>
            <a:extLst>
              <a:ext uri="{FF2B5EF4-FFF2-40B4-BE49-F238E27FC236}">
                <a16:creationId xmlns:a16="http://schemas.microsoft.com/office/drawing/2014/main" id="{07C58495-4E36-0FB2-462B-73AB325469E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27011" r="27011"/>
          <a:stretch>
            <a:fillRect/>
          </a:stretch>
        </p:blipFill>
        <p:spPr>
          <a:xfrm>
            <a:off x="6353175" y="234950"/>
            <a:ext cx="5627688" cy="6376988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/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Samuel 24:1-3</a:t>
            </a:r>
          </a:p>
          <a:p>
            <a:pPr algn="l"/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24 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volvió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perseguir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le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dieron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aviso,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: He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David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desierto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-gadi. </a:t>
            </a:r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2 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tomando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tres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mil hombres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escogidos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Israel,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busca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David y de sus hombres,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cumbres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peñascos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las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cabras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monteses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llegó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un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redil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ovejas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camino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donde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cueva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entró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ella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cubrir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sus pies; y David y sus hombres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estaban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sentados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rincones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la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cueva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4838803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1 Samuel 25:9-12</a:t>
            </a:r>
          </a:p>
          <a:p>
            <a:pPr algn="l"/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llegaron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jóvenes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enviados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David,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dijeron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Nabal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todas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estas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palabras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nombre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de David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callaron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10 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Nabal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jóvenes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enviados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David,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: ¿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Quién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es David, 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quién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es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Isaí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?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Muchos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hay hoy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huyen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sus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señores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11 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¿He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tomar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mi pan, mi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agua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la carne que he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preparado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para mis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esquiladores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darla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hombres que no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sé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dónde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son?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12 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jóvenes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enviado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David se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volvieron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camino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vinieron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dijeron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a David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todas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estas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palabras.</a:t>
            </a:r>
          </a:p>
          <a:p>
            <a:pPr algn="l"/>
            <a:endParaRPr lang="en-US" sz="3200" b="0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endParaRPr lang="en-CL" sz="2800" dirty="0"/>
          </a:p>
        </p:txBody>
      </p:sp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147AEE37-50E7-4597-73BD-8F00C84137C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1891" r="11891"/>
          <a:stretch>
            <a:fillRect/>
          </a:stretch>
        </p:blipFill>
        <p:spPr>
          <a:xfrm>
            <a:off x="6096000" y="987425"/>
            <a:ext cx="5884863" cy="4873625"/>
          </a:xfrm>
        </p:spPr>
      </p:pic>
    </p:spTree>
    <p:extLst>
      <p:ext uri="{BB962C8B-B14F-4D97-AF65-F5344CB8AC3E}">
        <p14:creationId xmlns:p14="http://schemas.microsoft.com/office/powerpoint/2010/main" val="17204849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 fontScale="40000" lnSpcReduction="20000"/>
          </a:bodyPr>
          <a:lstStyle/>
          <a:p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600" b="1" dirty="0">
                <a:solidFill>
                  <a:srgbClr val="000000"/>
                </a:solidFill>
                <a:effectLst/>
                <a:latin typeface="system-ui"/>
              </a:rPr>
              <a:t>1 Samuel 25:13-17</a:t>
            </a:r>
          </a:p>
          <a:p>
            <a:pPr algn="l"/>
            <a:r>
              <a:rPr lang="en-US" sz="6000" b="1" i="0" baseline="30000" dirty="0">
                <a:solidFill>
                  <a:srgbClr val="000000"/>
                </a:solidFill>
                <a:effectLst/>
                <a:latin typeface="system-ui"/>
              </a:rPr>
              <a:t>13 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David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a sus hombres: </a:t>
            </a:r>
            <a:r>
              <a:rPr lang="en-US" sz="6000" b="1" i="0" dirty="0" err="1">
                <a:solidFill>
                  <a:srgbClr val="000000"/>
                </a:solidFill>
                <a:effectLst/>
                <a:latin typeface="system-ui"/>
              </a:rPr>
              <a:t>Cíñase</a:t>
            </a:r>
            <a:r>
              <a:rPr lang="en-US" sz="6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1" i="0" dirty="0" err="1">
                <a:solidFill>
                  <a:srgbClr val="000000"/>
                </a:solidFill>
                <a:effectLst/>
                <a:latin typeface="system-ui"/>
              </a:rPr>
              <a:t>cada</a:t>
            </a:r>
            <a:r>
              <a:rPr lang="en-US" sz="6000" b="1" i="0" dirty="0">
                <a:solidFill>
                  <a:srgbClr val="000000"/>
                </a:solidFill>
                <a:effectLst/>
                <a:latin typeface="system-ui"/>
              </a:rPr>
              <a:t> uno </a:t>
            </a:r>
            <a:r>
              <a:rPr lang="en-US" sz="6000" b="1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6000" b="1" i="0" dirty="0">
                <a:solidFill>
                  <a:srgbClr val="000000"/>
                </a:solidFill>
                <a:effectLst/>
                <a:latin typeface="system-ui"/>
              </a:rPr>
              <a:t> espada.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Y se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ciñó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cada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uno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espada y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David se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ciñó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espada; y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subieron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tras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David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cuatrocientos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hombres, y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dejaron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doscientos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bagaje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r>
              <a:rPr lang="en-US" sz="6000" b="1" i="0" baseline="30000" dirty="0">
                <a:solidFill>
                  <a:srgbClr val="000000"/>
                </a:solidFill>
                <a:effectLst/>
                <a:latin typeface="system-ui"/>
              </a:rPr>
              <a:t>14 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Pero uno de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criados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dio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aviso a Abigail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Nabal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: He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David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envió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mensajeros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desierto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saludasen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nuestro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amo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ha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zaherido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6000" b="1" i="0" baseline="30000" dirty="0">
                <a:solidFill>
                  <a:srgbClr val="000000"/>
                </a:solidFill>
                <a:effectLst/>
                <a:latin typeface="system-ui"/>
              </a:rPr>
              <a:t>15 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aquellos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hombres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han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sido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muy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buenos con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nosotros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nunca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nos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trataron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mal,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nos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faltó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nada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tiempo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anduvimos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estábamos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campo. </a:t>
            </a:r>
            <a:r>
              <a:rPr lang="en-US" sz="6000" b="1" i="0" baseline="30000" dirty="0">
                <a:solidFill>
                  <a:srgbClr val="000000"/>
                </a:solidFill>
                <a:effectLst/>
                <a:latin typeface="system-ui"/>
              </a:rPr>
              <a:t>16 </a:t>
            </a:r>
            <a:r>
              <a:rPr lang="en-US" sz="6000" b="1" i="0" dirty="0" err="1">
                <a:solidFill>
                  <a:srgbClr val="000000"/>
                </a:solidFill>
                <a:effectLst/>
                <a:latin typeface="system-ui"/>
              </a:rPr>
              <a:t>Muro</a:t>
            </a:r>
            <a:r>
              <a:rPr lang="en-US" sz="6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1" i="0" dirty="0" err="1">
                <a:solidFill>
                  <a:srgbClr val="000000"/>
                </a:solidFill>
                <a:effectLst/>
                <a:latin typeface="system-ui"/>
              </a:rPr>
              <a:t>fueron</a:t>
            </a:r>
            <a:r>
              <a:rPr lang="en-US" sz="6000" b="1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sz="6000" b="1" i="0" dirty="0" err="1">
                <a:solidFill>
                  <a:srgbClr val="000000"/>
                </a:solidFill>
                <a:effectLst/>
                <a:latin typeface="system-ui"/>
              </a:rPr>
              <a:t>nosotros</a:t>
            </a:r>
            <a:r>
              <a:rPr lang="en-US" sz="6000" b="1" i="0" dirty="0">
                <a:solidFill>
                  <a:srgbClr val="000000"/>
                </a:solidFill>
                <a:effectLst/>
                <a:latin typeface="system-ui"/>
              </a:rPr>
              <a:t> de día y de </a:t>
            </a:r>
            <a:r>
              <a:rPr lang="en-US" sz="6000" b="1" i="0" dirty="0" err="1">
                <a:solidFill>
                  <a:srgbClr val="000000"/>
                </a:solidFill>
                <a:effectLst/>
                <a:latin typeface="system-ui"/>
              </a:rPr>
              <a:t>noche</a:t>
            </a:r>
            <a:r>
              <a:rPr lang="en-US" sz="6000" b="1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6000" b="1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6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1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6000" b="1" i="0" dirty="0">
                <a:solidFill>
                  <a:srgbClr val="000000"/>
                </a:solidFill>
                <a:effectLst/>
                <a:latin typeface="system-ui"/>
              </a:rPr>
              <a:t> días que </a:t>
            </a:r>
            <a:r>
              <a:rPr lang="en-US" sz="6000" b="1" i="0" dirty="0" err="1">
                <a:solidFill>
                  <a:srgbClr val="000000"/>
                </a:solidFill>
                <a:effectLst/>
                <a:latin typeface="system-ui"/>
              </a:rPr>
              <a:t>hemos</a:t>
            </a:r>
            <a:r>
              <a:rPr lang="en-US" sz="6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1" i="0" dirty="0" err="1">
                <a:solidFill>
                  <a:srgbClr val="000000"/>
                </a:solidFill>
                <a:effectLst/>
                <a:latin typeface="system-ui"/>
              </a:rPr>
              <a:t>estado</a:t>
            </a:r>
            <a:r>
              <a:rPr lang="en-US" sz="6000" b="1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6000" b="1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6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1" i="0" dirty="0" err="1">
                <a:solidFill>
                  <a:srgbClr val="000000"/>
                </a:solidFill>
                <a:effectLst/>
                <a:latin typeface="system-ui"/>
              </a:rPr>
              <a:t>apacentando</a:t>
            </a:r>
            <a:r>
              <a:rPr lang="en-US" sz="6000" b="1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6000" b="1" i="0" dirty="0" err="1">
                <a:solidFill>
                  <a:srgbClr val="000000"/>
                </a:solidFill>
                <a:effectLst/>
                <a:latin typeface="system-ui"/>
              </a:rPr>
              <a:t>ovejas</a:t>
            </a:r>
            <a:r>
              <a:rPr lang="en-US" sz="6000" b="1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6000" b="1" i="0" baseline="30000" dirty="0">
                <a:solidFill>
                  <a:srgbClr val="000000"/>
                </a:solidFill>
                <a:effectLst/>
                <a:latin typeface="system-ui"/>
              </a:rPr>
              <a:t>17 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reflexiona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ve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lo que has de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hacer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mal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ya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resuelto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nuestro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amo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y contra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toda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casa;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es un hombre tan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perverso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, que no hay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quien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pueda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000" b="0" i="0" dirty="0" err="1">
                <a:solidFill>
                  <a:srgbClr val="000000"/>
                </a:solidFill>
                <a:effectLst/>
                <a:latin typeface="system-ui"/>
              </a:rPr>
              <a:t>hablarle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br>
              <a:rPr lang="en-US" sz="3600" b="0" i="0" dirty="0">
                <a:solidFill>
                  <a:srgbClr val="4A4A4A"/>
                </a:solidFill>
                <a:effectLst/>
                <a:latin typeface="system-ui"/>
                <a:hlinkClick r:id="rId2" tooltip="View Full Chapter"/>
              </a:rPr>
            </a:br>
            <a:endParaRPr lang="en-US" sz="3600" dirty="0">
              <a:effectLst/>
            </a:endParaRPr>
          </a:p>
          <a:p>
            <a:pPr algn="l"/>
            <a:endParaRPr lang="en-CL" sz="2800" dirty="0"/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7ECD8908-3522-701A-45BF-E94EBAE4BA83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l="14611" r="14611"/>
          <a:stretch>
            <a:fillRect/>
          </a:stretch>
        </p:blipFill>
        <p:spPr>
          <a:xfrm>
            <a:off x="6096000" y="246063"/>
            <a:ext cx="5884863" cy="6365875"/>
          </a:xfrm>
        </p:spPr>
      </p:pic>
    </p:spTree>
    <p:extLst>
      <p:ext uri="{BB962C8B-B14F-4D97-AF65-F5344CB8AC3E}">
        <p14:creationId xmlns:p14="http://schemas.microsoft.com/office/powerpoint/2010/main" val="24338016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 1 Samuel 25:18-24</a:t>
            </a:r>
          </a:p>
          <a:p>
            <a:pPr algn="l"/>
            <a:r>
              <a:rPr lang="en-US" sz="4000" b="1" i="0" baseline="30000" dirty="0">
                <a:solidFill>
                  <a:srgbClr val="000000"/>
                </a:solidFill>
                <a:effectLst/>
                <a:latin typeface="system-ui"/>
              </a:rPr>
              <a:t>18 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Abigail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tomó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luego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doscientos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panes, dos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cueros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de vino,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cinco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ovejas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guisadas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cinco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medidas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grano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tostado,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cien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racimos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uvas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pasas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doscientos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panes de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higos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secos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y lo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cargó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asnos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4000" b="1" i="0" baseline="30000" dirty="0">
                <a:solidFill>
                  <a:srgbClr val="000000"/>
                </a:solidFill>
                <a:effectLst/>
                <a:latin typeface="system-ui"/>
              </a:rPr>
              <a:t>19 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a sus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criados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: Id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seguiré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luego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; y nada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declaró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marido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Nabal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4000" b="1" i="0" baseline="30000" dirty="0">
                <a:solidFill>
                  <a:srgbClr val="000000"/>
                </a:solidFill>
                <a:effectLst/>
                <a:latin typeface="system-ui"/>
              </a:rPr>
              <a:t>20 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montando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un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asno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descendió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parte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secreta del monte; y he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David y sus hombres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venían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frente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ella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ella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les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salió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encuentro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4000" b="1" i="0" baseline="30000" dirty="0">
                <a:solidFill>
                  <a:srgbClr val="000000"/>
                </a:solidFill>
                <a:effectLst/>
                <a:latin typeface="system-ui"/>
              </a:rPr>
              <a:t>21 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Y David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dicho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Ciertamente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vano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he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guardado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lo que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este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tiene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desierto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, sin que nada le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haya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faltado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cuanto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es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suyo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me ha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vuelto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mal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bien. </a:t>
            </a:r>
            <a:r>
              <a:rPr lang="en-US" sz="4000" b="1" i="0" baseline="30000" dirty="0">
                <a:solidFill>
                  <a:srgbClr val="000000"/>
                </a:solidFill>
                <a:effectLst/>
                <a:latin typeface="system-ui"/>
              </a:rPr>
              <a:t>22 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haga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Dios a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enemigos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de David y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aun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les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añada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, que de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mañana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, de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lo que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fuere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suyo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no he de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dejar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un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varón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r>
              <a:rPr lang="en-US" sz="4000" b="1" i="0" baseline="30000" dirty="0">
                <a:solidFill>
                  <a:srgbClr val="000000"/>
                </a:solidFill>
                <a:effectLst/>
                <a:latin typeface="system-ui"/>
              </a:rPr>
              <a:t>23 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Abigail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vio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a David, se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bajó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prontamente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asno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postrándose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rostro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de David, se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inclinó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a tierra;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4000" b="1" i="0" baseline="30000" dirty="0">
                <a:solidFill>
                  <a:srgbClr val="000000"/>
                </a:solidFill>
                <a:effectLst/>
                <a:latin typeface="system-ui"/>
              </a:rPr>
              <a:t>24 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y se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echó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a sus pies, 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mío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sea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pecado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; mas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ruego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permitas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sierva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hable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tus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oídos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escucha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las palabras de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sierva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endParaRPr lang="en-US" sz="3600" dirty="0">
              <a:effectLst/>
            </a:endParaRPr>
          </a:p>
          <a:p>
            <a:pPr algn="l"/>
            <a:endParaRPr lang="en-CL" sz="2800" dirty="0"/>
          </a:p>
        </p:txBody>
      </p:sp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402FA81E-BDC2-B991-E39F-EFDE92E7B2E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7594" r="17594"/>
          <a:stretch>
            <a:fillRect/>
          </a:stretch>
        </p:blipFill>
        <p:spPr>
          <a:xfrm>
            <a:off x="6442075" y="234950"/>
            <a:ext cx="5538788" cy="6262688"/>
          </a:xfrm>
        </p:spPr>
      </p:pic>
    </p:spTree>
    <p:extLst>
      <p:ext uri="{BB962C8B-B14F-4D97-AF65-F5344CB8AC3E}">
        <p14:creationId xmlns:p14="http://schemas.microsoft.com/office/powerpoint/2010/main" val="18820827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1 Samuel 25:25-31</a:t>
            </a:r>
          </a:p>
          <a:p>
            <a:pPr algn="l"/>
            <a:r>
              <a:rPr lang="en-US" sz="5100" b="1" i="0" baseline="30000" dirty="0">
                <a:solidFill>
                  <a:srgbClr val="000000"/>
                </a:solidFill>
                <a:effectLst/>
                <a:latin typeface="system-ui"/>
              </a:rPr>
              <a:t>25 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No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haga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caso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mi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de ese hombre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perverso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, de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Nabal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conforme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nombre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es.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se llama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Nabal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  <a:r>
              <a:rPr lang="en-US" sz="5100" b="0" i="0" baseline="30000" dirty="0">
                <a:solidFill>
                  <a:srgbClr val="000000"/>
                </a:solidFill>
                <a:effectLst/>
                <a:latin typeface="system-ui"/>
              </a:rPr>
              <a:t>[</a:t>
            </a:r>
            <a:r>
              <a:rPr lang="en-US" sz="5100" b="0" i="0" baseline="30000" dirty="0">
                <a:solidFill>
                  <a:srgbClr val="4A4A4A"/>
                </a:solidFill>
                <a:effectLst/>
                <a:latin typeface="system-ui"/>
                <a:hlinkClick r:id="rId2" tooltip="See footnote a"/>
              </a:rPr>
              <a:t>a</a:t>
            </a:r>
            <a:r>
              <a:rPr lang="en-US" sz="5100" b="0" i="0" baseline="30000" dirty="0">
                <a:solidFill>
                  <a:srgbClr val="000000"/>
                </a:solidFill>
                <a:effectLst/>
                <a:latin typeface="system-ui"/>
              </a:rPr>
              <a:t>]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 y la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insensatez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; mas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sierva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no vi a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jóvenes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enviaste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5100" b="1" i="0" baseline="30000" dirty="0">
                <a:solidFill>
                  <a:srgbClr val="000000"/>
                </a:solidFill>
                <a:effectLst/>
                <a:latin typeface="system-ui"/>
              </a:rPr>
              <a:t>26 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mío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vive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vive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alma, que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ha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impedido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venir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derramar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sangre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vengarte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propia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mano. Sean,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Nabal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tus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enemigos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procuran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mal contra mi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5100" b="1" i="0" baseline="30000" dirty="0">
                <a:solidFill>
                  <a:srgbClr val="000000"/>
                </a:solidFill>
                <a:effectLst/>
                <a:latin typeface="system-ui"/>
              </a:rPr>
              <a:t>27 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este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presente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sierva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ha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traído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a mi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, sea dado a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hombres que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siguen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a mi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5100" b="1" i="0" baseline="30000" dirty="0">
                <a:solidFill>
                  <a:srgbClr val="000000"/>
                </a:solidFill>
                <a:effectLst/>
                <a:latin typeface="system-ui"/>
              </a:rPr>
              <a:t>28 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ruego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perdones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sierva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esta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ofensa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cierto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hará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casa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estable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a mi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cuanto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mi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pelea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batallas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, y mal no se ha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hallado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tus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días. </a:t>
            </a:r>
            <a:r>
              <a:rPr lang="en-US" sz="5100" b="1" i="0" baseline="30000" dirty="0">
                <a:solidFill>
                  <a:srgbClr val="000000"/>
                </a:solidFill>
                <a:effectLst/>
                <a:latin typeface="system-ui"/>
              </a:rPr>
              <a:t>29 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Aunque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alguien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haya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levantado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perseguirte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atentar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, con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, la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de mi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será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ligada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haz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viven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Dios, y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arrojará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tus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enemigos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medio de la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palma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honda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5100" b="1" i="0" baseline="30000" dirty="0">
                <a:solidFill>
                  <a:srgbClr val="000000"/>
                </a:solidFill>
                <a:effectLst/>
                <a:latin typeface="system-ui"/>
              </a:rPr>
              <a:t>30 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acontecerá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haga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con mi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conforme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bien que ha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hablado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establezca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príncipe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Israel, </a:t>
            </a:r>
            <a:r>
              <a:rPr lang="en-US" sz="5100" b="1" i="0" baseline="30000" dirty="0">
                <a:solidFill>
                  <a:srgbClr val="000000"/>
                </a:solidFill>
                <a:effectLst/>
                <a:latin typeface="system-ui"/>
              </a:rPr>
              <a:t>31 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mío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, no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tendrás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motivo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pena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remordimientos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haber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derramado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sangre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sin causa, o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haberte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vengado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mismo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Guárdese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, mi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haga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bien a mi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acuérdate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sierva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endParaRPr lang="en-US" sz="3600" dirty="0">
              <a:effectLst/>
            </a:endParaRPr>
          </a:p>
          <a:p>
            <a:pPr algn="l"/>
            <a:endParaRPr lang="en-CL" sz="2800" dirty="0"/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5FBC1C35-4C7A-6AA5-A196-637852CAFF95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t="7838" b="7838"/>
          <a:stretch>
            <a:fillRect/>
          </a:stretch>
        </p:blipFill>
        <p:spPr>
          <a:xfrm>
            <a:off x="6096000" y="246063"/>
            <a:ext cx="5884863" cy="6365875"/>
          </a:xfrm>
        </p:spPr>
      </p:pic>
    </p:spTree>
    <p:extLst>
      <p:ext uri="{BB962C8B-B14F-4D97-AF65-F5344CB8AC3E}">
        <p14:creationId xmlns:p14="http://schemas.microsoft.com/office/powerpoint/2010/main" val="9223629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 fontScale="55000" lnSpcReduction="20000"/>
          </a:bodyPr>
          <a:lstStyle/>
          <a:p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4000" b="1" dirty="0">
                <a:solidFill>
                  <a:srgbClr val="000000"/>
                </a:solidFill>
                <a:effectLst/>
                <a:latin typeface="system-ui"/>
              </a:rPr>
              <a:t>1 Samuel 25:32-35</a:t>
            </a:r>
          </a:p>
          <a:p>
            <a:pPr algn="l"/>
            <a:r>
              <a:rPr lang="en-US" sz="5100" b="1" i="0" baseline="30000" dirty="0">
                <a:solidFill>
                  <a:srgbClr val="000000"/>
                </a:solidFill>
                <a:effectLst/>
                <a:latin typeface="system-ui"/>
              </a:rPr>
              <a:t>32 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David a Abigail: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Bendito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sea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Dios de Israel, que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envió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para que hoy me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encontrases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5100" b="1" i="0" baseline="30000" dirty="0">
                <a:solidFill>
                  <a:srgbClr val="000000"/>
                </a:solidFill>
                <a:effectLst/>
                <a:latin typeface="system-ui"/>
              </a:rPr>
              <a:t>33 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bendito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sea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razonamiento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bendita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, que me has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estorbado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hoy de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ir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derramar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sangre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y a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vengarme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mi </a:t>
            </a:r>
            <a:r>
              <a:rPr lang="en-US" sz="5100" b="1" i="0" dirty="0" err="1">
                <a:solidFill>
                  <a:srgbClr val="000000"/>
                </a:solidFill>
                <a:effectLst/>
                <a:latin typeface="system-ui"/>
              </a:rPr>
              <a:t>propia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 mano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5100" b="1" i="0" baseline="30000" dirty="0">
                <a:solidFill>
                  <a:srgbClr val="000000"/>
                </a:solidFill>
                <a:effectLst/>
                <a:latin typeface="system-ui"/>
              </a:rPr>
              <a:t>34 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vive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Dios de Israel que me ha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defendido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hacerte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mal, que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si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hubieras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dado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prisa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venir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a mi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encuentro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, de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mañana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no le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hubiera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quedado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Nabal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un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varón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5100" b="1" i="0" baseline="30000" dirty="0">
                <a:solidFill>
                  <a:srgbClr val="000000"/>
                </a:solidFill>
                <a:effectLst/>
                <a:latin typeface="system-ui"/>
              </a:rPr>
              <a:t>35 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recibió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David de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mano lo que le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traído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, y le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Sube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paz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casa, y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mira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que he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oído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voz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he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tenido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respeto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( he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concedido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petición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LBLA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).</a:t>
            </a:r>
          </a:p>
          <a:p>
            <a:br>
              <a:rPr lang="en-US" sz="4000" b="0" i="0" dirty="0">
                <a:solidFill>
                  <a:srgbClr val="4A4A4A"/>
                </a:solidFill>
                <a:effectLst/>
                <a:latin typeface="system-ui"/>
                <a:hlinkClick r:id="rId2" tooltip="View Full Chapter"/>
              </a:rPr>
            </a:br>
            <a:endParaRPr lang="en-US" sz="4000" dirty="0">
              <a:effectLst/>
            </a:endParaRPr>
          </a:p>
          <a:p>
            <a:pPr algn="l"/>
            <a:endParaRPr lang="en-US" sz="3600" dirty="0">
              <a:effectLst/>
            </a:endParaRPr>
          </a:p>
          <a:p>
            <a:pPr algn="l"/>
            <a:endParaRPr lang="en-CL" sz="2800" dirty="0"/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5FBC1C35-4C7A-6AA5-A196-637852CAFF95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t="7838" b="7838"/>
          <a:stretch>
            <a:fillRect/>
          </a:stretch>
        </p:blipFill>
        <p:spPr>
          <a:xfrm>
            <a:off x="6096000" y="246063"/>
            <a:ext cx="5884863" cy="6365875"/>
          </a:xfrm>
        </p:spPr>
      </p:pic>
    </p:spTree>
    <p:extLst>
      <p:ext uri="{BB962C8B-B14F-4D97-AF65-F5344CB8AC3E}">
        <p14:creationId xmlns:p14="http://schemas.microsoft.com/office/powerpoint/2010/main" val="23172174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 fontScale="77500" lnSpcReduction="20000"/>
          </a:bodyPr>
          <a:lstStyle/>
          <a:p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4000" b="1" dirty="0">
                <a:solidFill>
                  <a:srgbClr val="000000"/>
                </a:solidFill>
                <a:effectLst/>
                <a:latin typeface="system-ui"/>
              </a:rPr>
              <a:t>1 Samuel 25:36-38</a:t>
            </a:r>
          </a:p>
          <a:p>
            <a:pPr algn="l"/>
            <a:r>
              <a:rPr lang="en-US" sz="4000" b="1" i="0" baseline="30000" dirty="0">
                <a:solidFill>
                  <a:srgbClr val="000000"/>
                </a:solidFill>
                <a:effectLst/>
                <a:latin typeface="system-ui"/>
              </a:rPr>
              <a:t>36 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Y Abigail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volvió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Nabal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y he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tenía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banquete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casa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banquete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corazón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Nabal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alegre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completamente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ebrio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cual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ella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no le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declaró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cosa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alguna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hasta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día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siguiente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4000" b="1" i="0" baseline="30000" dirty="0">
                <a:solidFill>
                  <a:srgbClr val="000000"/>
                </a:solidFill>
                <a:effectLst/>
                <a:latin typeface="system-ui"/>
              </a:rPr>
              <a:t>37 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Pero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mañana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ya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Nabal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se le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habían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pasado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efectos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del vino, le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refirió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estas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cosas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desmayó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corazón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y se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quedó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piedra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4000" b="1" i="0" baseline="30000" dirty="0">
                <a:solidFill>
                  <a:srgbClr val="000000"/>
                </a:solidFill>
                <a:effectLst/>
                <a:latin typeface="system-ui"/>
              </a:rPr>
              <a:t>38 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diez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días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después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hirió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Nabal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murió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br>
              <a:rPr lang="en-US" sz="4000" b="0" i="0" dirty="0">
                <a:solidFill>
                  <a:srgbClr val="4A4A4A"/>
                </a:solidFill>
                <a:effectLst/>
                <a:latin typeface="system-ui"/>
                <a:hlinkClick r:id="rId2" tooltip="View Full Chapter"/>
              </a:rPr>
            </a:br>
            <a:endParaRPr lang="en-US" sz="4000" dirty="0">
              <a:effectLst/>
            </a:endParaRPr>
          </a:p>
          <a:p>
            <a:endParaRPr lang="en-US" sz="3600" dirty="0">
              <a:effectLst/>
            </a:endParaRPr>
          </a:p>
          <a:p>
            <a:pPr algn="l"/>
            <a:endParaRPr lang="en-CL" sz="2800" dirty="0"/>
          </a:p>
        </p:txBody>
      </p:sp>
      <p:pic>
        <p:nvPicPr>
          <p:cNvPr id="15" name="Picture Placeholder 14">
            <a:extLst>
              <a:ext uri="{FF2B5EF4-FFF2-40B4-BE49-F238E27FC236}">
                <a16:creationId xmlns:a16="http://schemas.microsoft.com/office/drawing/2014/main" id="{3D7DFDD5-888D-DCF6-8BAE-365C7419862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l="12007" r="12007"/>
          <a:stretch>
            <a:fillRect/>
          </a:stretch>
        </p:blipFill>
        <p:spPr>
          <a:xfrm>
            <a:off x="6096000" y="457200"/>
            <a:ext cx="5884984" cy="6154613"/>
          </a:xfrm>
        </p:spPr>
      </p:pic>
    </p:spTree>
    <p:extLst>
      <p:ext uri="{BB962C8B-B14F-4D97-AF65-F5344CB8AC3E}">
        <p14:creationId xmlns:p14="http://schemas.microsoft.com/office/powerpoint/2010/main" val="33195448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7200" b="1" i="0" dirty="0">
                <a:solidFill>
                  <a:srgbClr val="000000"/>
                </a:solidFill>
                <a:effectLst/>
                <a:latin typeface="system-ui"/>
              </a:rPr>
              <a:t>1 Samuel 25:39-42</a:t>
            </a:r>
          </a:p>
          <a:p>
            <a:pPr algn="l"/>
            <a:endParaRPr lang="en-US" sz="7200" b="1" i="0" baseline="3000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39 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Luego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que David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oyó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Nabal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muerto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Bendito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sea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que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juzgó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la causa de mi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afrenta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recibida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mano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Nabal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y ha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preservado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del mal 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siervo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ha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vuelto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maldad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Nabal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propia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cabeza.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Después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envió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David 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hablar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con Abigail, para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tomarla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40 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David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vinieron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 Abigail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Carmel,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hablaron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ella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: David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nos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ha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enviado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para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tomarte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41 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ella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levantó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inclinó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rostro a tierra,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: He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sierva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que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será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sierva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lavar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pies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mi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42 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levantándose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luego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Abigail con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cinco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doncellas que le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servían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montó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un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asno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siguió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mensajeros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David, 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br>
              <a:rPr lang="en-US" sz="4000" b="0" i="0" dirty="0">
                <a:solidFill>
                  <a:srgbClr val="4A4A4A"/>
                </a:solidFill>
                <a:effectLst/>
                <a:latin typeface="system-ui"/>
                <a:hlinkClick r:id="rId2" tooltip="View Full Chapter"/>
              </a:rPr>
            </a:br>
            <a:endParaRPr lang="en-US" sz="4000" dirty="0">
              <a:effectLst/>
            </a:endParaRPr>
          </a:p>
          <a:p>
            <a:r>
              <a:rPr lang="en-US" sz="20300" dirty="0">
                <a:solidFill>
                  <a:srgbClr val="FF0000"/>
                </a:solidFill>
                <a:effectLst/>
              </a:rPr>
              <a:t>*</a:t>
            </a:r>
          </a:p>
          <a:p>
            <a:pPr algn="l"/>
            <a:endParaRPr lang="en-CL" sz="2800" dirty="0"/>
          </a:p>
        </p:txBody>
      </p:sp>
      <p:pic>
        <p:nvPicPr>
          <p:cNvPr id="15" name="Picture Placeholder 14">
            <a:extLst>
              <a:ext uri="{FF2B5EF4-FFF2-40B4-BE49-F238E27FC236}">
                <a16:creationId xmlns:a16="http://schemas.microsoft.com/office/drawing/2014/main" id="{3D7DFDD5-888D-DCF6-8BAE-365C7419862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l="12007" r="12007"/>
          <a:stretch>
            <a:fillRect/>
          </a:stretch>
        </p:blipFill>
        <p:spPr>
          <a:xfrm>
            <a:off x="6096000" y="457200"/>
            <a:ext cx="5884984" cy="6154613"/>
          </a:xfrm>
        </p:spPr>
      </p:pic>
    </p:spTree>
    <p:extLst>
      <p:ext uri="{BB962C8B-B14F-4D97-AF65-F5344CB8AC3E}">
        <p14:creationId xmlns:p14="http://schemas.microsoft.com/office/powerpoint/2010/main" val="7089955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 fontScale="55000" lnSpcReduction="20000"/>
          </a:bodyPr>
          <a:lstStyle/>
          <a:p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4400" b="1" dirty="0">
                <a:solidFill>
                  <a:srgbClr val="000000"/>
                </a:solidFill>
                <a:effectLst/>
                <a:latin typeface="system-ui"/>
              </a:rPr>
              <a:t>1 Samuel 25:43-44</a:t>
            </a:r>
          </a:p>
          <a:p>
            <a:pPr algn="l"/>
            <a:r>
              <a:rPr lang="en-US" sz="6200" b="1" i="0" baseline="30000" dirty="0">
                <a:solidFill>
                  <a:srgbClr val="000000"/>
                </a:solidFill>
                <a:effectLst/>
                <a:latin typeface="system-ui"/>
              </a:rPr>
              <a:t>43 </a:t>
            </a:r>
            <a:r>
              <a:rPr lang="en-US" sz="6200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sz="6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200" b="0" i="0" dirty="0" err="1">
                <a:solidFill>
                  <a:srgbClr val="000000"/>
                </a:solidFill>
                <a:effectLst/>
                <a:latin typeface="system-ui"/>
              </a:rPr>
              <a:t>tomó</a:t>
            </a:r>
            <a:r>
              <a:rPr lang="en-US" sz="6200" b="0" i="0" dirty="0">
                <a:solidFill>
                  <a:srgbClr val="000000"/>
                </a:solidFill>
                <a:effectLst/>
                <a:latin typeface="system-ui"/>
              </a:rPr>
              <a:t> David a </a:t>
            </a:r>
            <a:r>
              <a:rPr lang="en-US" sz="6200" b="0" i="0" dirty="0" err="1">
                <a:solidFill>
                  <a:srgbClr val="000000"/>
                </a:solidFill>
                <a:effectLst/>
                <a:latin typeface="system-ui"/>
              </a:rPr>
              <a:t>Ahinoam</a:t>
            </a:r>
            <a:r>
              <a:rPr lang="en-US" sz="6200" b="0" i="0" dirty="0">
                <a:solidFill>
                  <a:srgbClr val="000000"/>
                </a:solidFill>
                <a:effectLst/>
                <a:latin typeface="system-ui"/>
              </a:rPr>
              <a:t> de Jezreel, y ambas </a:t>
            </a:r>
            <a:r>
              <a:rPr lang="en-US" sz="6200" b="0" i="0" dirty="0" err="1">
                <a:solidFill>
                  <a:srgbClr val="000000"/>
                </a:solidFill>
                <a:effectLst/>
                <a:latin typeface="system-ui"/>
              </a:rPr>
              <a:t>fueron</a:t>
            </a:r>
            <a:r>
              <a:rPr lang="en-US" sz="62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6200" b="0" i="0" dirty="0" err="1">
                <a:solidFill>
                  <a:srgbClr val="000000"/>
                </a:solidFill>
                <a:effectLst/>
                <a:latin typeface="system-ui"/>
              </a:rPr>
              <a:t>mujeres</a:t>
            </a:r>
            <a:r>
              <a:rPr lang="en-US" sz="6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6200" b="1" i="0" baseline="30000" dirty="0">
                <a:solidFill>
                  <a:srgbClr val="000000"/>
                </a:solidFill>
                <a:effectLst/>
                <a:latin typeface="system-ui"/>
              </a:rPr>
              <a:t>44 </a:t>
            </a:r>
            <a:r>
              <a:rPr lang="en-US" sz="62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6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6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2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6200" b="0" i="0" dirty="0">
                <a:solidFill>
                  <a:srgbClr val="000000"/>
                </a:solidFill>
                <a:effectLst/>
                <a:latin typeface="system-ui"/>
              </a:rPr>
              <a:t> dado a </a:t>
            </a:r>
            <a:r>
              <a:rPr lang="en-US" sz="6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6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200" b="0" i="0" dirty="0" err="1">
                <a:solidFill>
                  <a:srgbClr val="000000"/>
                </a:solidFill>
                <a:effectLst/>
                <a:latin typeface="system-ui"/>
              </a:rPr>
              <a:t>hija</a:t>
            </a:r>
            <a:r>
              <a:rPr lang="en-US" sz="6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200" b="0" i="0" dirty="0" err="1">
                <a:solidFill>
                  <a:srgbClr val="000000"/>
                </a:solidFill>
                <a:effectLst/>
                <a:latin typeface="system-ui"/>
              </a:rPr>
              <a:t>Mical</a:t>
            </a:r>
            <a:r>
              <a:rPr lang="en-US" sz="6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200" b="0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sz="6200" b="0" i="0" dirty="0">
                <a:solidFill>
                  <a:srgbClr val="000000"/>
                </a:solidFill>
                <a:effectLst/>
                <a:latin typeface="system-ui"/>
              </a:rPr>
              <a:t> de David a </a:t>
            </a:r>
            <a:r>
              <a:rPr lang="en-US" sz="6200" b="0" i="0" dirty="0" err="1">
                <a:solidFill>
                  <a:srgbClr val="000000"/>
                </a:solidFill>
                <a:effectLst/>
                <a:latin typeface="system-ui"/>
              </a:rPr>
              <a:t>Palti</a:t>
            </a:r>
            <a:r>
              <a:rPr lang="en-US" sz="6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2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6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6200" b="0" i="0" dirty="0" err="1">
                <a:solidFill>
                  <a:srgbClr val="000000"/>
                </a:solidFill>
                <a:effectLst/>
                <a:latin typeface="system-ui"/>
              </a:rPr>
              <a:t>Lais</a:t>
            </a:r>
            <a:r>
              <a:rPr lang="en-US" sz="6200" b="0" i="0" dirty="0">
                <a:solidFill>
                  <a:srgbClr val="000000"/>
                </a:solidFill>
                <a:effectLst/>
                <a:latin typeface="system-ui"/>
              </a:rPr>
              <a:t>, que era de </a:t>
            </a:r>
            <a:r>
              <a:rPr lang="en-US" sz="6200" b="0" i="0" dirty="0" err="1">
                <a:solidFill>
                  <a:srgbClr val="000000"/>
                </a:solidFill>
                <a:effectLst/>
                <a:latin typeface="system-ui"/>
              </a:rPr>
              <a:t>Galim</a:t>
            </a:r>
            <a:r>
              <a:rPr lang="en-US" sz="6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endParaRPr lang="en-US" sz="4400" b="0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endParaRPr lang="en-US" sz="4400" dirty="0">
              <a:solidFill>
                <a:srgbClr val="000000"/>
              </a:solidFill>
              <a:latin typeface="system-ui"/>
            </a:endParaRPr>
          </a:p>
          <a:p>
            <a:pPr algn="l"/>
            <a:endParaRPr lang="en-US" sz="4400" b="0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Veamos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algunos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puntos….</a:t>
            </a:r>
          </a:p>
          <a:p>
            <a:endParaRPr lang="en-US" sz="4400" b="0" i="0" dirty="0">
              <a:solidFill>
                <a:srgbClr val="4A4A4A"/>
              </a:solidFill>
              <a:effectLst/>
              <a:latin typeface="system-ui"/>
              <a:hlinkClick r:id="rId2" tooltip="View Full Chapter"/>
            </a:endParaRPr>
          </a:p>
          <a:p>
            <a:br>
              <a:rPr lang="en-US" sz="4400" b="0" i="0" dirty="0">
                <a:solidFill>
                  <a:srgbClr val="4A4A4A"/>
                </a:solidFill>
                <a:effectLst/>
                <a:latin typeface="system-ui"/>
                <a:hlinkClick r:id="rId2" tooltip="View Full Chapter"/>
              </a:rPr>
            </a:br>
            <a:endParaRPr lang="en-US" sz="4400" dirty="0">
              <a:effectLst/>
            </a:endParaRPr>
          </a:p>
          <a:p>
            <a:pPr algn="l"/>
            <a:br>
              <a:rPr lang="en-US" sz="4000" b="0" i="0" dirty="0">
                <a:solidFill>
                  <a:srgbClr val="4A4A4A"/>
                </a:solidFill>
                <a:effectLst/>
                <a:latin typeface="system-ui"/>
                <a:hlinkClick r:id="rId2" tooltip="View Full Chapter"/>
              </a:rPr>
            </a:br>
            <a:endParaRPr lang="en-US" sz="4000" dirty="0">
              <a:effectLst/>
            </a:endParaRPr>
          </a:p>
          <a:p>
            <a:endParaRPr lang="en-US" sz="3600" dirty="0">
              <a:effectLst/>
            </a:endParaRPr>
          </a:p>
          <a:p>
            <a:pPr algn="l"/>
            <a:endParaRPr lang="en-CL" sz="2800" dirty="0"/>
          </a:p>
        </p:txBody>
      </p:sp>
      <p:pic>
        <p:nvPicPr>
          <p:cNvPr id="15" name="Picture Placeholder 14">
            <a:extLst>
              <a:ext uri="{FF2B5EF4-FFF2-40B4-BE49-F238E27FC236}">
                <a16:creationId xmlns:a16="http://schemas.microsoft.com/office/drawing/2014/main" id="{3D7DFDD5-888D-DCF6-8BAE-365C7419862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l="12007" r="12007"/>
          <a:stretch>
            <a:fillRect/>
          </a:stretch>
        </p:blipFill>
        <p:spPr>
          <a:xfrm>
            <a:off x="6096000" y="457200"/>
            <a:ext cx="5884984" cy="6154613"/>
          </a:xfrm>
        </p:spPr>
      </p:pic>
    </p:spTree>
    <p:extLst>
      <p:ext uri="{BB962C8B-B14F-4D97-AF65-F5344CB8AC3E}">
        <p14:creationId xmlns:p14="http://schemas.microsoft.com/office/powerpoint/2010/main" val="30643494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 fontScale="25000" lnSpcReduction="20000"/>
          </a:bodyPr>
          <a:lstStyle/>
          <a:p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8800" b="1" dirty="0">
                <a:solidFill>
                  <a:srgbClr val="000000"/>
                </a:solidFill>
                <a:effectLst/>
                <a:latin typeface="system-ui"/>
              </a:rPr>
              <a:t>1 Samuel 25:43-44</a:t>
            </a:r>
          </a:p>
          <a:p>
            <a:pPr algn="l"/>
            <a:r>
              <a:rPr lang="en-US" sz="8800" b="1" i="0" baseline="30000" dirty="0">
                <a:solidFill>
                  <a:srgbClr val="000000"/>
                </a:solidFill>
                <a:effectLst/>
                <a:latin typeface="system-ui"/>
              </a:rPr>
              <a:t>43 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tomó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(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tomado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1" i="0" dirty="0">
                <a:solidFill>
                  <a:srgbClr val="000000"/>
                </a:solidFill>
                <a:effectLst/>
                <a:latin typeface="system-ui"/>
              </a:rPr>
              <a:t>LBLA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) David a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Ahinoam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de Jezreel, y ambas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fueron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mujeres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</a:p>
          <a:p>
            <a:pPr algn="l"/>
            <a:endParaRPr lang="en-US" sz="8800" dirty="0">
              <a:solidFill>
                <a:srgbClr val="000000"/>
              </a:solidFill>
              <a:latin typeface="system-ui"/>
            </a:endParaRPr>
          </a:p>
          <a:p>
            <a:pPr algn="l"/>
            <a:r>
              <a:rPr lang="en-US" sz="8800" dirty="0">
                <a:solidFill>
                  <a:srgbClr val="000000"/>
                </a:solidFill>
                <a:latin typeface="system-ui"/>
              </a:rPr>
              <a:t>La LBLA y la NVI </a:t>
            </a:r>
            <a:r>
              <a:rPr lang="en-US" sz="8800" dirty="0" err="1">
                <a:solidFill>
                  <a:srgbClr val="000000"/>
                </a:solidFill>
                <a:latin typeface="system-ui"/>
              </a:rPr>
              <a:t>traducen</a:t>
            </a:r>
            <a:r>
              <a:rPr lang="en-US" sz="8800" dirty="0">
                <a:solidFill>
                  <a:srgbClr val="000000"/>
                </a:solidFill>
                <a:latin typeface="system-ui"/>
              </a:rPr>
              <a:t> que </a:t>
            </a:r>
            <a:r>
              <a:rPr lang="en-US" sz="8800" dirty="0" err="1">
                <a:solidFill>
                  <a:srgbClr val="000000"/>
                </a:solidFill>
                <a:latin typeface="system-ui"/>
              </a:rPr>
              <a:t>ya</a:t>
            </a:r>
            <a:r>
              <a:rPr lang="en-US" sz="8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8800" dirty="0" err="1">
                <a:solidFill>
                  <a:srgbClr val="000000"/>
                </a:solidFill>
                <a:latin typeface="system-ui"/>
              </a:rPr>
              <a:t>había</a:t>
            </a:r>
            <a:r>
              <a:rPr lang="en-US" sz="8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8800" dirty="0" err="1">
                <a:solidFill>
                  <a:srgbClr val="000000"/>
                </a:solidFill>
                <a:latin typeface="system-ui"/>
              </a:rPr>
              <a:t>tomado</a:t>
            </a:r>
            <a:r>
              <a:rPr lang="en-US" sz="8800" dirty="0">
                <a:solidFill>
                  <a:srgbClr val="000000"/>
                </a:solidFill>
                <a:latin typeface="system-ui"/>
              </a:rPr>
              <a:t> a </a:t>
            </a:r>
            <a:r>
              <a:rPr lang="en-US" sz="8800" dirty="0" err="1">
                <a:solidFill>
                  <a:srgbClr val="000000"/>
                </a:solidFill>
                <a:latin typeface="system-ui"/>
              </a:rPr>
              <a:t>Ahinoam</a:t>
            </a:r>
            <a:r>
              <a:rPr lang="en-US" sz="8800" dirty="0">
                <a:solidFill>
                  <a:srgbClr val="000000"/>
                </a:solidFill>
                <a:latin typeface="system-ui"/>
              </a:rPr>
              <a:t>.</a:t>
            </a:r>
          </a:p>
          <a:p>
            <a:pPr algn="l"/>
            <a:endParaRPr lang="en-US" sz="8800" b="0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8800" b="1" i="0" dirty="0">
                <a:solidFill>
                  <a:srgbClr val="000000"/>
                </a:solidFill>
                <a:effectLst/>
                <a:latin typeface="system-ui"/>
              </a:rPr>
              <a:t>1 Samuel 14:50</a:t>
            </a:r>
          </a:p>
          <a:p>
            <a:pPr algn="l"/>
            <a:r>
              <a:rPr lang="en-US" sz="8800" b="1" i="0" baseline="30000" dirty="0">
                <a:solidFill>
                  <a:srgbClr val="000000"/>
                </a:solidFill>
                <a:effectLst/>
                <a:latin typeface="system-ui"/>
              </a:rPr>
              <a:t>50 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nombre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de la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era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Ahinoam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hija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Ahimaas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</a:p>
          <a:p>
            <a:pPr algn="l"/>
            <a:r>
              <a:rPr lang="en-US" sz="8800" b="1" i="0" dirty="0">
                <a:solidFill>
                  <a:srgbClr val="000000"/>
                </a:solidFill>
                <a:effectLst/>
                <a:latin typeface="system-ui"/>
              </a:rPr>
              <a:t>2 Samuel 12:7-8</a:t>
            </a:r>
          </a:p>
          <a:p>
            <a:pPr algn="l"/>
            <a:r>
              <a:rPr lang="en-US" sz="8800" b="1" i="0" baseline="3000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Natán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a David: Tú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eres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aquel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hombre.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ha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dicho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, Dios de Israel: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ungí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Israel, y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libré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de la mano de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, </a:t>
            </a:r>
            <a:r>
              <a:rPr lang="en-US" sz="8800" b="1" i="0" baseline="3000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en-US" sz="8800" b="1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8800" b="1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8800" b="1" i="0" dirty="0">
                <a:solidFill>
                  <a:srgbClr val="000000"/>
                </a:solidFill>
                <a:effectLst/>
                <a:latin typeface="system-ui"/>
              </a:rPr>
              <a:t> di la casa de </a:t>
            </a:r>
            <a:r>
              <a:rPr lang="en-US" sz="8800" b="1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8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1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8800" b="1" i="0" dirty="0">
                <a:solidFill>
                  <a:srgbClr val="000000"/>
                </a:solidFill>
                <a:effectLst/>
                <a:latin typeface="system-ui"/>
              </a:rPr>
              <a:t>, y las </a:t>
            </a:r>
            <a:r>
              <a:rPr lang="en-US" sz="8800" b="1" i="0" dirty="0" err="1">
                <a:solidFill>
                  <a:srgbClr val="000000"/>
                </a:solidFill>
                <a:effectLst/>
                <a:latin typeface="system-ui"/>
              </a:rPr>
              <a:t>mujeres</a:t>
            </a:r>
            <a:r>
              <a:rPr lang="en-US" sz="88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8800" b="1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8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1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8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1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8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1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8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1" i="0" dirty="0" err="1">
                <a:solidFill>
                  <a:srgbClr val="000000"/>
                </a:solidFill>
                <a:effectLst/>
                <a:latin typeface="system-ui"/>
              </a:rPr>
              <a:t>seno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además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di la casa de Israel y de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Judá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si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esto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fuera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poco,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habría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añadido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mucho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más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endParaRPr lang="en-US" sz="4400" b="0" i="0" dirty="0">
              <a:solidFill>
                <a:srgbClr val="4A4A4A"/>
              </a:solidFill>
              <a:effectLst/>
              <a:latin typeface="system-ui"/>
              <a:hlinkClick r:id="rId2" tooltip="View Full Chapter"/>
            </a:endParaRPr>
          </a:p>
          <a:p>
            <a:br>
              <a:rPr lang="en-US" sz="4400" b="0" i="0" dirty="0">
                <a:solidFill>
                  <a:srgbClr val="4A4A4A"/>
                </a:solidFill>
                <a:effectLst/>
                <a:latin typeface="system-ui"/>
                <a:hlinkClick r:id="rId2" tooltip="View Full Chapter"/>
              </a:rPr>
            </a:br>
            <a:endParaRPr lang="en-US" sz="4400" dirty="0">
              <a:effectLst/>
            </a:endParaRPr>
          </a:p>
          <a:p>
            <a:pPr algn="l"/>
            <a:br>
              <a:rPr lang="en-US" sz="4000" b="0" i="0" dirty="0">
                <a:solidFill>
                  <a:srgbClr val="4A4A4A"/>
                </a:solidFill>
                <a:effectLst/>
                <a:latin typeface="system-ui"/>
                <a:hlinkClick r:id="rId2" tooltip="View Full Chapter"/>
              </a:rPr>
            </a:br>
            <a:endParaRPr lang="en-US" sz="4000" dirty="0">
              <a:effectLst/>
            </a:endParaRPr>
          </a:p>
          <a:p>
            <a:endParaRPr lang="en-US" sz="3600" dirty="0">
              <a:effectLst/>
            </a:endParaRPr>
          </a:p>
          <a:p>
            <a:pPr algn="l"/>
            <a:endParaRPr lang="en-CL" sz="2800" dirty="0"/>
          </a:p>
        </p:txBody>
      </p:sp>
      <p:pic>
        <p:nvPicPr>
          <p:cNvPr id="15" name="Picture Placeholder 14">
            <a:extLst>
              <a:ext uri="{FF2B5EF4-FFF2-40B4-BE49-F238E27FC236}">
                <a16:creationId xmlns:a16="http://schemas.microsoft.com/office/drawing/2014/main" id="{3D7DFDD5-888D-DCF6-8BAE-365C7419862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l="12007" r="12007"/>
          <a:stretch>
            <a:fillRect/>
          </a:stretch>
        </p:blipFill>
        <p:spPr>
          <a:xfrm>
            <a:off x="6096000" y="457200"/>
            <a:ext cx="5884984" cy="6154613"/>
          </a:xfrm>
        </p:spPr>
      </p:pic>
    </p:spTree>
    <p:extLst>
      <p:ext uri="{BB962C8B-B14F-4D97-AF65-F5344CB8AC3E}">
        <p14:creationId xmlns:p14="http://schemas.microsoft.com/office/powerpoint/2010/main" val="34806597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20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3200" i="0" dirty="0">
                <a:solidFill>
                  <a:srgbClr val="000000"/>
                </a:solidFill>
                <a:effectLst/>
                <a:latin typeface="system-ui"/>
              </a:rPr>
              <a:t> indica que David </a:t>
            </a:r>
            <a:r>
              <a:rPr lang="en-US" sz="3200" i="0" dirty="0" err="1">
                <a:solidFill>
                  <a:srgbClr val="000000"/>
                </a:solidFill>
                <a:effectLst/>
                <a:latin typeface="system-ui"/>
              </a:rPr>
              <a:t>tenía</a:t>
            </a:r>
            <a:r>
              <a:rPr lang="en-US" sz="32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sz="3200" i="0" dirty="0">
                <a:solidFill>
                  <a:srgbClr val="000000"/>
                </a:solidFill>
                <a:effectLst/>
                <a:latin typeface="system-ui"/>
              </a:rPr>
              <a:t> a la </a:t>
            </a:r>
            <a:r>
              <a:rPr lang="en-US" sz="3200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sz="320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i="0" dirty="0" err="1">
                <a:solidFill>
                  <a:srgbClr val="000000"/>
                </a:solidFill>
                <a:effectLst/>
                <a:latin typeface="system-ui"/>
              </a:rPr>
              <a:t>Saùl</a:t>
            </a:r>
            <a:r>
              <a:rPr lang="en-US" sz="320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  <a:endParaRPr lang="en-US" sz="4400" i="0" dirty="0">
              <a:solidFill>
                <a:srgbClr val="4A4A4A"/>
              </a:solidFill>
              <a:effectLst/>
              <a:latin typeface="system-ui"/>
              <a:hlinkClick r:id="rId2" tooltip="View Full Chapter"/>
            </a:endParaRPr>
          </a:p>
          <a:p>
            <a:pPr algn="l"/>
            <a:br>
              <a:rPr lang="en-US" sz="4400" b="0" i="0" dirty="0">
                <a:solidFill>
                  <a:srgbClr val="4A4A4A"/>
                </a:solidFill>
                <a:effectLst/>
                <a:latin typeface="system-ui"/>
                <a:hlinkClick r:id="rId2" tooltip="View Full Chapter"/>
              </a:rPr>
            </a:br>
            <a:r>
              <a:rPr lang="en-US" sz="5100" b="1" i="0" dirty="0">
                <a:solidFill>
                  <a:srgbClr val="000000"/>
                </a:solidFill>
                <a:effectLst/>
                <a:latin typeface="system-ui"/>
              </a:rPr>
              <a:t>1 Samuel 25:44</a:t>
            </a:r>
          </a:p>
          <a:p>
            <a:pPr algn="l"/>
            <a:r>
              <a:rPr lang="en-US" sz="5100" b="1" i="0" baseline="30000" dirty="0">
                <a:solidFill>
                  <a:srgbClr val="000000"/>
                </a:solidFill>
                <a:effectLst/>
                <a:latin typeface="system-ui"/>
              </a:rPr>
              <a:t>44 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dado a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hija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Mical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de David a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Palti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Lais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, que era de </a:t>
            </a:r>
            <a:r>
              <a:rPr lang="en-US" sz="5100" b="0" i="0" dirty="0" err="1">
                <a:solidFill>
                  <a:srgbClr val="000000"/>
                </a:solidFill>
                <a:effectLst/>
                <a:latin typeface="system-ui"/>
              </a:rPr>
              <a:t>Galim</a:t>
            </a:r>
            <a:r>
              <a:rPr lang="en-US" sz="51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endParaRPr lang="en-US" sz="4400" dirty="0">
              <a:effectLst/>
            </a:endParaRPr>
          </a:p>
          <a:p>
            <a:r>
              <a:rPr lang="en-US" sz="4400" dirty="0" err="1"/>
              <a:t>Muy</a:t>
            </a:r>
            <a:r>
              <a:rPr lang="en-US" sz="4400" dirty="0"/>
              <a:t> </a:t>
            </a:r>
            <a:r>
              <a:rPr lang="en-US" sz="4400" dirty="0" err="1"/>
              <a:t>probablemente</a:t>
            </a:r>
            <a:r>
              <a:rPr lang="en-US" sz="4400" dirty="0"/>
              <a:t> </a:t>
            </a:r>
            <a:r>
              <a:rPr lang="en-US" sz="4400" dirty="0" err="1"/>
              <a:t>Saùl</a:t>
            </a:r>
            <a:r>
              <a:rPr lang="en-US" sz="4400" dirty="0"/>
              <a:t>, </a:t>
            </a:r>
            <a:r>
              <a:rPr lang="en-US" sz="4400" dirty="0" err="1"/>
              <a:t>dando</a:t>
            </a:r>
            <a:r>
              <a:rPr lang="en-US" sz="4400" dirty="0"/>
              <a:t> </a:t>
            </a:r>
            <a:r>
              <a:rPr lang="en-US" sz="4400" dirty="0" err="1"/>
              <a:t>por</a:t>
            </a:r>
            <a:r>
              <a:rPr lang="en-US" sz="4400" dirty="0"/>
              <a:t> </a:t>
            </a:r>
            <a:r>
              <a:rPr lang="en-US" sz="4400" dirty="0" err="1"/>
              <a:t>hecho</a:t>
            </a:r>
            <a:r>
              <a:rPr lang="en-US" sz="4400" dirty="0"/>
              <a:t> que </a:t>
            </a:r>
            <a:r>
              <a:rPr lang="en-US" sz="4400" dirty="0" err="1"/>
              <a:t>mataría</a:t>
            </a:r>
            <a:r>
              <a:rPr lang="en-US" sz="4400" dirty="0"/>
              <a:t> a David y que </a:t>
            </a:r>
            <a:r>
              <a:rPr lang="en-US" sz="4400" dirty="0" err="1"/>
              <a:t>Mical</a:t>
            </a:r>
            <a:r>
              <a:rPr lang="en-US" sz="4400" dirty="0"/>
              <a:t> </a:t>
            </a:r>
            <a:r>
              <a:rPr lang="en-US" sz="4400" dirty="0" err="1"/>
              <a:t>estaba</a:t>
            </a:r>
            <a:r>
              <a:rPr lang="en-US" sz="4400" dirty="0"/>
              <a:t> de </a:t>
            </a:r>
            <a:r>
              <a:rPr lang="en-US" sz="4400" dirty="0" err="1"/>
              <a:t>lado</a:t>
            </a:r>
            <a:r>
              <a:rPr lang="en-US" sz="4400" dirty="0"/>
              <a:t> de David, la </a:t>
            </a:r>
            <a:r>
              <a:rPr lang="en-US" sz="4400" dirty="0" err="1"/>
              <a:t>entregó</a:t>
            </a:r>
            <a:r>
              <a:rPr lang="en-US" sz="4400" dirty="0"/>
              <a:t> a </a:t>
            </a:r>
            <a:r>
              <a:rPr lang="en-US" sz="4400" dirty="0" err="1"/>
              <a:t>otro</a:t>
            </a:r>
            <a:r>
              <a:rPr lang="en-US" sz="4400" dirty="0"/>
              <a:t> </a:t>
            </a:r>
            <a:r>
              <a:rPr lang="en-US" sz="4400" dirty="0" err="1"/>
              <a:t>varón</a:t>
            </a:r>
            <a:r>
              <a:rPr lang="en-US" sz="4400" dirty="0"/>
              <a:t>.</a:t>
            </a:r>
            <a:endParaRPr lang="en-US" sz="4400" dirty="0">
              <a:effectLst/>
            </a:endParaRPr>
          </a:p>
          <a:p>
            <a:pPr algn="l"/>
            <a:br>
              <a:rPr lang="en-US" sz="4000" b="0" i="0" dirty="0">
                <a:solidFill>
                  <a:srgbClr val="4A4A4A"/>
                </a:solidFill>
                <a:effectLst/>
                <a:latin typeface="system-ui"/>
                <a:hlinkClick r:id="rId2" tooltip="View Full Chapter"/>
              </a:rPr>
            </a:br>
            <a:endParaRPr lang="en-US" sz="4000" dirty="0">
              <a:effectLst/>
            </a:endParaRPr>
          </a:p>
          <a:p>
            <a:endParaRPr lang="en-US" sz="3600" dirty="0">
              <a:effectLst/>
            </a:endParaRPr>
          </a:p>
          <a:p>
            <a:pPr algn="l"/>
            <a:endParaRPr lang="en-CL" sz="2800" dirty="0"/>
          </a:p>
        </p:txBody>
      </p:sp>
      <p:pic>
        <p:nvPicPr>
          <p:cNvPr id="15" name="Picture Placeholder 14">
            <a:extLst>
              <a:ext uri="{FF2B5EF4-FFF2-40B4-BE49-F238E27FC236}">
                <a16:creationId xmlns:a16="http://schemas.microsoft.com/office/drawing/2014/main" id="{3D7DFDD5-888D-DCF6-8BAE-365C7419862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l="12007" r="12007"/>
          <a:stretch>
            <a:fillRect/>
          </a:stretch>
        </p:blipFill>
        <p:spPr>
          <a:xfrm>
            <a:off x="6096000" y="457200"/>
            <a:ext cx="5884984" cy="6154613"/>
          </a:xfrm>
        </p:spPr>
      </p:pic>
    </p:spTree>
    <p:extLst>
      <p:ext uri="{BB962C8B-B14F-4D97-AF65-F5344CB8AC3E}">
        <p14:creationId xmlns:p14="http://schemas.microsoft.com/office/powerpoint/2010/main" val="978203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>
            <a:extLst>
              <a:ext uri="{FF2B5EF4-FFF2-40B4-BE49-F238E27FC236}">
                <a16:creationId xmlns:a16="http://schemas.microsoft.com/office/drawing/2014/main" id="{07C58495-4E36-0FB2-462B-73AB325469E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27011" r="27011"/>
          <a:stretch>
            <a:fillRect/>
          </a:stretch>
        </p:blipFill>
        <p:spPr>
          <a:xfrm>
            <a:off x="6353175" y="234950"/>
            <a:ext cx="5627688" cy="6376988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1 Samuel 24:3</a:t>
            </a:r>
          </a:p>
          <a:p>
            <a:pPr algn="l"/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llegó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un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redil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ovejas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camino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donde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cueva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entró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ella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para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cubrir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sus pies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; y David y sus hombres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estaban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sentados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rincones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la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cueva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endParaRPr lang="en-CL" dirty="0"/>
          </a:p>
          <a:p>
            <a:r>
              <a:rPr lang="en-US" sz="2800" b="1" dirty="0">
                <a:solidFill>
                  <a:srgbClr val="000000"/>
                </a:solidFill>
                <a:effectLst/>
                <a:latin typeface="system-ui"/>
              </a:rPr>
              <a:t>1 Samuel 24:3</a:t>
            </a:r>
          </a:p>
          <a:p>
            <a:r>
              <a:rPr lang="en-US" sz="2800" b="0" dirty="0">
                <a:solidFill>
                  <a:srgbClr val="000000"/>
                </a:solidFill>
                <a:effectLst/>
                <a:latin typeface="system-ui"/>
              </a:rPr>
              <a:t>LBLA</a:t>
            </a:r>
          </a:p>
          <a:p>
            <a:pPr algn="l"/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Llegó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unos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rediles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ovejas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camino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donde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2800" b="0" i="1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cueva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entró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2800" b="0" i="1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1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1" dirty="0" err="1">
                <a:solidFill>
                  <a:srgbClr val="000000"/>
                </a:solidFill>
                <a:effectLst/>
                <a:latin typeface="system-ui"/>
              </a:rPr>
              <a:t>ella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 para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hacer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necesidades</a:t>
            </a:r>
            <a:r>
              <a:rPr lang="en-US" sz="2800" b="0" i="0" baseline="30000" dirty="0">
                <a:solidFill>
                  <a:srgbClr val="000000"/>
                </a:solidFill>
                <a:effectLst/>
                <a:latin typeface="system-ui"/>
              </a:rPr>
              <a:t>[</a:t>
            </a:r>
            <a:r>
              <a:rPr lang="en-US" sz="2800" b="0" i="0" baseline="30000" dirty="0">
                <a:solidFill>
                  <a:srgbClr val="4A4A4A"/>
                </a:solidFill>
                <a:effectLst/>
                <a:latin typeface="system-ui"/>
                <a:hlinkClick r:id="rId3" tooltip="See footnote a"/>
              </a:rPr>
              <a:t>a</a:t>
            </a:r>
            <a:r>
              <a:rPr lang="en-US" sz="2800" b="0" i="0" baseline="30000" dirty="0">
                <a:solidFill>
                  <a:srgbClr val="000000"/>
                </a:solidFill>
                <a:effectLst/>
                <a:latin typeface="system-ui"/>
              </a:rPr>
              <a:t>]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 Y David y sus hombres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estaban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sentados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rincones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la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cueva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br>
              <a:rPr lang="en-US" b="0" i="0" dirty="0">
                <a:solidFill>
                  <a:srgbClr val="4A4A4A"/>
                </a:solidFill>
                <a:effectLst/>
                <a:latin typeface="system-ui"/>
                <a:hlinkClick r:id="rId4" tooltip="View Full Chapter"/>
              </a:rPr>
            </a:br>
            <a:endParaRPr lang="en-US" dirty="0">
              <a:effectLst/>
            </a:endParaRPr>
          </a:p>
          <a:p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22143487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/>
          </a:bodyPr>
          <a:lstStyle/>
          <a:p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br>
              <a:rPr lang="en-US" sz="4000" b="0" i="0" dirty="0">
                <a:solidFill>
                  <a:srgbClr val="4A4A4A"/>
                </a:solidFill>
                <a:effectLst/>
                <a:latin typeface="system-ui"/>
                <a:hlinkClick r:id="rId2" tooltip="View Full Chapter"/>
              </a:rPr>
            </a:br>
            <a:endParaRPr lang="en-US" sz="4000" dirty="0">
              <a:effectLst/>
            </a:endParaRPr>
          </a:p>
          <a:p>
            <a:endParaRPr lang="en-US" sz="3600" dirty="0">
              <a:effectLst/>
            </a:endParaRPr>
          </a:p>
          <a:p>
            <a:pPr algn="l"/>
            <a:endParaRPr lang="en-CL" sz="2800" dirty="0"/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4ADADFE4-D714-0CC6-9488-E9F1A09D5195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l="10319" r="10319"/>
          <a:stretch>
            <a:fillRect/>
          </a:stretch>
        </p:blipFill>
        <p:spPr>
          <a:xfrm>
            <a:off x="6634163" y="234950"/>
            <a:ext cx="5060950" cy="6376988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E28C5B9-CBA4-3A08-2F52-512233EB2C2D}"/>
              </a:ext>
            </a:extLst>
          </p:cNvPr>
          <p:cNvSpPr txBox="1"/>
          <p:nvPr/>
        </p:nvSpPr>
        <p:spPr>
          <a:xfrm>
            <a:off x="211016" y="464234"/>
            <a:ext cx="6231987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L" sz="2800" dirty="0"/>
              <a:t>Según la institución divina, el matrimonio consiste en un hombre y una mujer ( Gen 2:24 ). Cristo confirma lo anterior ( Mat 19:4-6 ).</a:t>
            </a:r>
          </a:p>
          <a:p>
            <a:r>
              <a:rPr lang="en-CL" sz="2800" dirty="0"/>
              <a:t>La Biblia no condena directamente la poligamia del AT, si describe abiertamente los efectos malignos de esta práctica, como, p.e., en </a:t>
            </a:r>
            <a:r>
              <a:rPr lang="en-CL" sz="2800" b="1" dirty="0"/>
              <a:t>Jacob</a:t>
            </a:r>
            <a:r>
              <a:rPr lang="en-CL" sz="2800" dirty="0"/>
              <a:t> ( Gen 35:22, 37:18-28 ), </a:t>
            </a:r>
            <a:r>
              <a:rPr lang="en-CL" sz="2800" b="1" dirty="0"/>
              <a:t>David</a:t>
            </a:r>
            <a:r>
              <a:rPr lang="en-CL" sz="2800" dirty="0"/>
              <a:t> ( 2 Samuel 13:1-29, 15:1ss ), y , especialmente, </a:t>
            </a:r>
            <a:r>
              <a:rPr lang="en-CL" sz="2800" b="1" dirty="0"/>
              <a:t>Salomón</a:t>
            </a:r>
            <a:r>
              <a:rPr lang="en-CL" sz="2800" dirty="0"/>
              <a:t> ( 1 Reyes 11:1-12 ).</a:t>
            </a:r>
          </a:p>
          <a:p>
            <a:r>
              <a:rPr lang="en-CL" sz="2800" dirty="0"/>
              <a:t>Por lo tanto las Escrituras enfatizan los malos resultados de esta práctica.</a:t>
            </a:r>
          </a:p>
        </p:txBody>
      </p:sp>
    </p:spTree>
    <p:extLst>
      <p:ext uri="{BB962C8B-B14F-4D97-AF65-F5344CB8AC3E}">
        <p14:creationId xmlns:p14="http://schemas.microsoft.com/office/powerpoint/2010/main" val="14134557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4832039" cy="6377353"/>
          </a:xfrm>
        </p:spPr>
        <p:txBody>
          <a:bodyPr>
            <a:normAutofit/>
          </a:bodyPr>
          <a:lstStyle/>
          <a:p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br>
              <a:rPr lang="en-US" sz="4000" b="0" i="0" dirty="0">
                <a:solidFill>
                  <a:srgbClr val="4A4A4A"/>
                </a:solidFill>
                <a:effectLst/>
                <a:latin typeface="system-ui"/>
                <a:hlinkClick r:id="rId2" tooltip="View Full Chapter"/>
              </a:rPr>
            </a:br>
            <a:endParaRPr lang="en-US" sz="4000" dirty="0">
              <a:effectLst/>
            </a:endParaRPr>
          </a:p>
          <a:p>
            <a:endParaRPr lang="en-US" sz="3600" dirty="0">
              <a:effectLst/>
            </a:endParaRPr>
          </a:p>
          <a:p>
            <a:pPr algn="l"/>
            <a:endParaRPr lang="en-CL" sz="2800" dirty="0"/>
          </a:p>
        </p:txBody>
      </p:sp>
      <p:pic>
        <p:nvPicPr>
          <p:cNvPr id="12" name="Picture Placeholder 11">
            <a:extLst>
              <a:ext uri="{FF2B5EF4-FFF2-40B4-BE49-F238E27FC236}">
                <a16:creationId xmlns:a16="http://schemas.microsoft.com/office/drawing/2014/main" id="{F51D4EA5-FCFA-C22C-3B48-004386E8196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l="6860" r="6860"/>
          <a:stretch>
            <a:fillRect/>
          </a:stretch>
        </p:blipFill>
        <p:spPr>
          <a:xfrm>
            <a:off x="5183188" y="246063"/>
            <a:ext cx="6797675" cy="6365875"/>
          </a:xfr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E4FE9E1-3AEC-AFB6-95A1-43BBB83D2C43}"/>
              </a:ext>
            </a:extLst>
          </p:cNvPr>
          <p:cNvSpPr txBox="1"/>
          <p:nvPr/>
        </p:nvSpPr>
        <p:spPr>
          <a:xfrm>
            <a:off x="665018" y="692727"/>
            <a:ext cx="437803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L" sz="4000" dirty="0"/>
          </a:p>
          <a:p>
            <a:endParaRPr lang="en-CL" sz="4000" dirty="0"/>
          </a:p>
          <a:p>
            <a:endParaRPr lang="en-CL" sz="4000" dirty="0"/>
          </a:p>
          <a:p>
            <a:r>
              <a:rPr lang="en-CL" sz="4000" dirty="0"/>
              <a:t>Veamos un par de puntos interesantes </a:t>
            </a:r>
          </a:p>
          <a:p>
            <a:r>
              <a:rPr lang="en-US" sz="4000" dirty="0"/>
              <a:t>a </a:t>
            </a:r>
            <a:r>
              <a:rPr lang="en-US" sz="4000" dirty="0" err="1"/>
              <a:t>partir</a:t>
            </a:r>
            <a:r>
              <a:rPr lang="en-US" sz="4000" dirty="0"/>
              <a:t> d</a:t>
            </a:r>
            <a:r>
              <a:rPr lang="en-CL" sz="4000" dirty="0"/>
              <a:t>e lo que hemos revisado.</a:t>
            </a:r>
          </a:p>
        </p:txBody>
      </p:sp>
    </p:spTree>
    <p:extLst>
      <p:ext uri="{BB962C8B-B14F-4D97-AF65-F5344CB8AC3E}">
        <p14:creationId xmlns:p14="http://schemas.microsoft.com/office/powerpoint/2010/main" val="22476069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F8A939-03A0-4EC8-CF6B-3E8F5CEE8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673" y="263236"/>
            <a:ext cx="11734800" cy="6317673"/>
          </a:xfrm>
        </p:spPr>
        <p:txBody>
          <a:bodyPr/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25:29-31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29 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Aunque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alguien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haya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levantado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para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perseguirte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atentar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con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mi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será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ligada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haz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viven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Dios, y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arrojará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tus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enemigos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medio de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palma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honda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30 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acontecerá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haga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con mi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conforme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bien que ha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hablado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establezca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príncipe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Israel,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31 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mío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no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tendrás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motivo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pena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remordimientos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haber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derramado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sangre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sin causa, 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haberte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vengado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mismo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Guárdese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, mi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haga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bien a mi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acuérdate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sierva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r>
              <a:rPr lang="en-CL" dirty="0"/>
              <a:t>Aunque se levante injusticia contra nosotros, no somos nosotros mismo los que debemos “ hacer justicia “, es Dios quien ve, juzga y actúa, según su designio.</a:t>
            </a:r>
          </a:p>
          <a:p>
            <a:pPr marL="0" indent="0">
              <a:buNone/>
            </a:pPr>
            <a:r>
              <a:rPr lang="en-CL" dirty="0"/>
              <a:t>El vers. 31 dice  “guárdese”, no caigas en pecado respondiendo a una injusticia.</a:t>
            </a:r>
          </a:p>
          <a:p>
            <a:pPr marL="0" indent="0">
              <a:buNone/>
            </a:pPr>
            <a:r>
              <a:rPr lang="en-CL" dirty="0">
                <a:solidFill>
                  <a:srgbClr val="FF0000"/>
                </a:solidFill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35628542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F8A939-03A0-4EC8-CF6B-3E8F5CEE8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673" y="263236"/>
            <a:ext cx="11734800" cy="6317673"/>
          </a:xfrm>
        </p:spPr>
        <p:txBody>
          <a:bodyPr/>
          <a:lstStyle/>
          <a:p>
            <a:pPr marL="0" indent="0" algn="l">
              <a:buNone/>
            </a:pP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Deuteronomio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32:35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35 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Mía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es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venganza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 y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retribución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tiempo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pie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resbalará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</a:p>
          <a:p>
            <a:pPr marL="0" indent="0" algn="l">
              <a:buNone/>
            </a:pP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día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aflicción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cercano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lo que les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preparado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apresura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endParaRPr lang="en-US" dirty="0">
              <a:solidFill>
                <a:srgbClr val="000000"/>
              </a:solidFill>
              <a:latin typeface="system-ui"/>
            </a:endParaRPr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Lucas 9:54-56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54 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Viendo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discípulos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Jacobo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Juan,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dijeron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¿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quieres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mandemos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descienda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fuego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cielo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hizo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Elías,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consuma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?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55 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volviéndose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reprendió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Vosotros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sabéis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espíritu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sois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56 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del Hombre no ha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venido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perder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las almas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hombres,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sino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salvarlas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 Y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fueron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otra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aldea.</a:t>
            </a:r>
          </a:p>
          <a:p>
            <a:pPr marL="0" indent="0" algn="l">
              <a:buNone/>
            </a:pPr>
            <a:endParaRPr lang="en-US" b="0" i="0" dirty="0">
              <a:solidFill>
                <a:srgbClr val="000000"/>
              </a:solidFill>
              <a:effectLst/>
              <a:latin typeface="system-ui"/>
            </a:endParaRPr>
          </a:p>
          <a:p>
            <a:pPr marL="0" indent="0" algn="l">
              <a:buNone/>
            </a:pPr>
            <a:endParaRPr lang="en-C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50808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DDE0C-54B5-C1CD-B2D5-03EB9DAF9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109" y="249382"/>
            <a:ext cx="11817927" cy="6386945"/>
          </a:xfrm>
        </p:spPr>
        <p:txBody>
          <a:bodyPr/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24:3-4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llegó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un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redil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ovejas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camino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donde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cueva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entró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ella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cubrir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sus pies; y David y sus hombres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estaban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sentados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rincones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cueva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4 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hombres de David le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dijeron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He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día de que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He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entrego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enemigo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mano,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harás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pareciere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 Y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levantó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David,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calladamente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cortó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orilla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manto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26:7-8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David,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Abisai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fueron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noche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ejército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y he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tendido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durmiendo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campamento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lanza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clavada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tierra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cabecera; y Abner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ejército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estaban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tendidos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alrededor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Abisai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David: 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Hoy ha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entregado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Dios a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enemigo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mano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déjame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le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hiera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con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lanza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lo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enclavaré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 tierra de un golpe, y no le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daré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segundo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golpe.</a:t>
            </a: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8278217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0D0F4-E29E-7ADA-44EC-5D8319B32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255" y="249382"/>
            <a:ext cx="11804072" cy="6428509"/>
          </a:xfrm>
        </p:spPr>
        <p:txBody>
          <a:bodyPr/>
          <a:lstStyle/>
          <a:p>
            <a:pPr marL="0" indent="0">
              <a:buNone/>
            </a:pPr>
            <a:r>
              <a:rPr lang="en-CL" dirty="0"/>
              <a:t>Si David hubiera matado a Saúl en cualquiera de las dos oprtunidades que pudo hacerlo, sus problemas se hubieran solucionado, hubiera dejado de huir y hubiera asumido el reino de inmediato.</a:t>
            </a:r>
          </a:p>
          <a:p>
            <a:pPr marL="0" indent="0">
              <a:buNone/>
            </a:pPr>
            <a:r>
              <a:rPr lang="en-CL" dirty="0"/>
              <a:t>Pero no era la voluntad de Dios, ni Dios lo había ordenado.</a:t>
            </a:r>
          </a:p>
          <a:p>
            <a:pPr marL="0" indent="0">
              <a:buNone/>
            </a:pPr>
            <a:r>
              <a:rPr lang="en-CL" dirty="0"/>
              <a:t>La tentación y el pecado están siempre al acecho, esperando que uno atraviese la puerta y caiga en pecado.</a:t>
            </a:r>
          </a:p>
          <a:p>
            <a:pPr marL="0" indent="0" algn="l">
              <a:buNone/>
            </a:pP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Génesis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4:6-8 LBLA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6 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b="0" i="0" cap="small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Caín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¿Por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estás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enojado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se ha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demudado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semblante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?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haces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bien, ¿no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serás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aceptado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?</a:t>
            </a:r>
            <a:r>
              <a:rPr lang="en-US" b="0" i="0" baseline="30000" dirty="0">
                <a:solidFill>
                  <a:srgbClr val="000000"/>
                </a:solidFill>
                <a:effectLst/>
                <a:latin typeface="system-ui"/>
              </a:rPr>
              <a:t>[</a:t>
            </a:r>
            <a:r>
              <a:rPr lang="en-US" b="0" i="0" baseline="30000" dirty="0">
                <a:solidFill>
                  <a:srgbClr val="4A4A4A"/>
                </a:solidFill>
                <a:effectLst/>
                <a:latin typeface="system-ui"/>
                <a:hlinkClick r:id="rId2" tooltip="See footnote a"/>
              </a:rPr>
              <a:t>a</a:t>
            </a:r>
            <a:r>
              <a:rPr lang="en-US" b="0" i="0" baseline="30000" dirty="0">
                <a:solidFill>
                  <a:srgbClr val="000000"/>
                </a:solidFill>
                <a:effectLst/>
                <a:latin typeface="system-ui"/>
              </a:rPr>
              <a:t>]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 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si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haces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bien,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pecado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yace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a la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puerta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codicia</a:t>
            </a:r>
            <a:r>
              <a:rPr lang="en-US" b="0" i="0" baseline="30000" dirty="0">
                <a:solidFill>
                  <a:srgbClr val="000000"/>
                </a:solidFill>
                <a:effectLst/>
                <a:latin typeface="system-ui"/>
              </a:rPr>
              <a:t>[</a:t>
            </a:r>
            <a:r>
              <a:rPr lang="en-US" b="0" i="0" baseline="30000" dirty="0">
                <a:solidFill>
                  <a:srgbClr val="4A4A4A"/>
                </a:solidFill>
                <a:effectLst/>
                <a:latin typeface="system-ui"/>
                <a:hlinkClick r:id="rId3" tooltip="See footnote b"/>
              </a:rPr>
              <a:t>b</a:t>
            </a:r>
            <a:r>
              <a:rPr lang="en-US" b="0" i="0" baseline="30000" dirty="0">
                <a:solidFill>
                  <a:srgbClr val="000000"/>
                </a:solidFill>
                <a:effectLst/>
                <a:latin typeface="system-ui"/>
              </a:rPr>
              <a:t>]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pero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debes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dominarlo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Caín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hermano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Abel: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vayamos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al campo</a:t>
            </a:r>
            <a:r>
              <a:rPr lang="en-US" b="0" i="0" baseline="30000" dirty="0">
                <a:solidFill>
                  <a:srgbClr val="000000"/>
                </a:solidFill>
                <a:effectLst/>
                <a:latin typeface="system-ui"/>
              </a:rPr>
              <a:t>[</a:t>
            </a:r>
            <a:r>
              <a:rPr lang="en-US" b="0" i="0" baseline="30000" dirty="0">
                <a:solidFill>
                  <a:srgbClr val="4A4A4A"/>
                </a:solidFill>
                <a:effectLst/>
                <a:latin typeface="system-ui"/>
                <a:hlinkClick r:id="rId4" tooltip="See footnote c"/>
              </a:rPr>
              <a:t>c</a:t>
            </a:r>
            <a:r>
              <a:rPr lang="en-US" b="0" i="0" baseline="30000" dirty="0">
                <a:solidFill>
                  <a:srgbClr val="000000"/>
                </a:solidFill>
                <a:effectLst/>
                <a:latin typeface="system-ui"/>
              </a:rPr>
              <a:t>]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……</a:t>
            </a:r>
          </a:p>
          <a:p>
            <a:pPr marL="0" indent="0">
              <a:buNone/>
            </a:pPr>
            <a:r>
              <a:rPr lang="en-CL" b="1" dirty="0"/>
              <a:t>Santiago 1:13-15</a:t>
            </a:r>
          </a:p>
        </p:txBody>
      </p:sp>
    </p:spTree>
    <p:extLst>
      <p:ext uri="{BB962C8B-B14F-4D97-AF65-F5344CB8AC3E}">
        <p14:creationId xmlns:p14="http://schemas.microsoft.com/office/powerpoint/2010/main" val="16873680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DDE0C-54B5-C1CD-B2D5-03EB9DAF9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109" y="249382"/>
            <a:ext cx="11817927" cy="638694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Génesis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39:7-9 LBLA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Sucedió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después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cosas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amo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miró</a:t>
            </a:r>
            <a:r>
              <a:rPr lang="en-US" b="0" i="0" baseline="30000" dirty="0">
                <a:solidFill>
                  <a:srgbClr val="000000"/>
                </a:solidFill>
                <a:effectLst/>
                <a:latin typeface="system-ui"/>
              </a:rPr>
              <a:t>[</a:t>
            </a:r>
            <a:r>
              <a:rPr lang="en-US" b="0" i="0" baseline="30000" dirty="0">
                <a:solidFill>
                  <a:srgbClr val="4A4A4A"/>
                </a:solidFill>
                <a:effectLst/>
                <a:latin typeface="system-ui"/>
                <a:hlinkClick r:id="rId2" tooltip="See footnote a"/>
              </a:rPr>
              <a:t>a</a:t>
            </a:r>
            <a:r>
              <a:rPr lang="en-US" b="0" i="0" baseline="30000" dirty="0">
                <a:solidFill>
                  <a:srgbClr val="000000"/>
                </a:solidFill>
                <a:effectLst/>
                <a:latin typeface="system-ui"/>
              </a:rPr>
              <a:t>]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 a José con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deseo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 y </a:t>
            </a:r>
            <a:r>
              <a:rPr lang="en-US" b="0" i="1" dirty="0">
                <a:solidFill>
                  <a:srgbClr val="000000"/>
                </a:solidFill>
                <a:effectLst/>
                <a:latin typeface="system-ui"/>
              </a:rPr>
              <a:t>le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Acuéstate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conmigo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Pero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rehusó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 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amo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Estando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b="0" i="0" baseline="30000" dirty="0">
                <a:solidFill>
                  <a:srgbClr val="000000"/>
                </a:solidFill>
                <a:effectLst/>
                <a:latin typeface="system-ui"/>
              </a:rPr>
              <a:t>[</a:t>
            </a:r>
            <a:r>
              <a:rPr lang="en-US" b="0" i="0" baseline="30000" dirty="0">
                <a:solidFill>
                  <a:srgbClr val="4A4A4A"/>
                </a:solidFill>
                <a:effectLst/>
                <a:latin typeface="system-ui"/>
                <a:hlinkClick r:id="rId3" tooltip="See footnote b"/>
              </a:rPr>
              <a:t>b</a:t>
            </a:r>
            <a:r>
              <a:rPr lang="en-US" b="0" i="0" baseline="30000" dirty="0">
                <a:solidFill>
                  <a:srgbClr val="000000"/>
                </a:solidFill>
                <a:effectLst/>
                <a:latin typeface="system-ui"/>
              </a:rPr>
              <a:t>]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mi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amo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no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preocupa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nada</a:t>
            </a:r>
            <a:r>
              <a:rPr lang="en-US" b="0" i="0" baseline="30000" dirty="0">
                <a:solidFill>
                  <a:srgbClr val="000000"/>
                </a:solidFill>
                <a:effectLst/>
                <a:latin typeface="system-ui"/>
              </a:rPr>
              <a:t>[</a:t>
            </a:r>
            <a:r>
              <a:rPr lang="en-US" b="0" i="0" baseline="30000" dirty="0">
                <a:solidFill>
                  <a:srgbClr val="4A4A4A"/>
                </a:solidFill>
                <a:effectLst/>
                <a:latin typeface="system-ui"/>
                <a:hlinkClick r:id="rId4" tooltip="See footnote c"/>
              </a:rPr>
              <a:t>c</a:t>
            </a:r>
            <a:r>
              <a:rPr lang="en-US" b="0" i="0" baseline="30000" dirty="0">
                <a:solidFill>
                  <a:srgbClr val="000000"/>
                </a:solidFill>
                <a:effectLst/>
                <a:latin typeface="system-ui"/>
              </a:rPr>
              <a:t>]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 casa, y ha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puesto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mi mano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lo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posee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No hay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nadie</a:t>
            </a:r>
            <a:r>
              <a:rPr lang="en-US" b="0" i="0" baseline="30000" dirty="0">
                <a:solidFill>
                  <a:srgbClr val="000000"/>
                </a:solidFill>
                <a:effectLst/>
                <a:latin typeface="system-ui"/>
              </a:rPr>
              <a:t>[</a:t>
            </a:r>
            <a:r>
              <a:rPr lang="en-US" b="0" i="0" baseline="30000" dirty="0">
                <a:solidFill>
                  <a:srgbClr val="4A4A4A"/>
                </a:solidFill>
                <a:effectLst/>
                <a:latin typeface="system-ui"/>
                <a:hlinkClick r:id="rId5" tooltip="See footnote d"/>
              </a:rPr>
              <a:t>d</a:t>
            </a:r>
            <a:r>
              <a:rPr lang="en-US" b="0" i="0" baseline="30000" dirty="0">
                <a:solidFill>
                  <a:srgbClr val="000000"/>
                </a:solidFill>
                <a:effectLst/>
                <a:latin typeface="system-ui"/>
              </a:rPr>
              <a:t>]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más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grande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casa, y nada me ha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rehusado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excepto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eres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mujer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¿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Cómo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iba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hacer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esta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gran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maldad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pecar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contra Dios?</a:t>
            </a:r>
          </a:p>
          <a:p>
            <a:pPr marL="0" indent="0" algn="l">
              <a:buNone/>
            </a:pPr>
            <a:endParaRPr lang="en-US" b="1" dirty="0">
              <a:solidFill>
                <a:srgbClr val="000000"/>
              </a:solidFill>
              <a:latin typeface="system-ui"/>
            </a:endParaRPr>
          </a:p>
          <a:p>
            <a:pPr marL="0" indent="0" algn="l">
              <a:buNone/>
            </a:pP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Este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debe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ser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sentir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creyente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, no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querer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pecar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contra Dios y define la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lucha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diaria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creyente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agradar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a Dios con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toda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mi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i="0" dirty="0" err="1">
                <a:solidFill>
                  <a:srgbClr val="000000"/>
                </a:solidFill>
                <a:effectLst/>
                <a:latin typeface="system-ui"/>
              </a:rPr>
              <a:t>cada</a:t>
            </a:r>
            <a:r>
              <a:rPr lang="en-US" i="0" dirty="0">
                <a:solidFill>
                  <a:srgbClr val="000000"/>
                </a:solidFill>
                <a:effectLst/>
                <a:latin typeface="system-ui"/>
              </a:rPr>
              <a:t> día.( Rom 12:1 )</a:t>
            </a:r>
          </a:p>
          <a:p>
            <a:pPr marL="0" indent="0" algn="l">
              <a:buNone/>
            </a:pPr>
            <a:r>
              <a:rPr lang="en-CL" dirty="0"/>
              <a:t>Pero en esta lucha no estamos solos, el Espíritu Santo, el Consolador, el Paracletos, está con nosotros ( Juan 14:15-18, 26, 16:13 ).</a:t>
            </a:r>
          </a:p>
        </p:txBody>
      </p:sp>
    </p:spTree>
    <p:extLst>
      <p:ext uri="{BB962C8B-B14F-4D97-AF65-F5344CB8AC3E}">
        <p14:creationId xmlns:p14="http://schemas.microsoft.com/office/powerpoint/2010/main" val="33622782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DDE0C-54B5-C1CD-B2D5-03EB9DAF9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109" y="249382"/>
            <a:ext cx="11817927" cy="638694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5400" b="1" dirty="0" err="1">
                <a:solidFill>
                  <a:srgbClr val="000000"/>
                </a:solidFill>
                <a:effectLst/>
                <a:latin typeface="system-ui"/>
              </a:rPr>
              <a:t>Isaías</a:t>
            </a:r>
            <a:r>
              <a:rPr lang="en-US" sz="5400" b="1" dirty="0">
                <a:solidFill>
                  <a:srgbClr val="000000"/>
                </a:solidFill>
                <a:effectLst/>
                <a:latin typeface="system-ui"/>
              </a:rPr>
              <a:t> 35:8-9</a:t>
            </a:r>
          </a:p>
          <a:p>
            <a:pPr marL="0" indent="0">
              <a:buNone/>
            </a:pPr>
            <a:r>
              <a:rPr lang="en-US" sz="5400" b="1" i="0" baseline="3000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habrá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allí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calzada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camino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será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llamado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Camino de </a:t>
            </a:r>
            <a:r>
              <a:rPr lang="en-US" sz="5400" b="1" i="0" dirty="0" err="1">
                <a:solidFill>
                  <a:srgbClr val="000000"/>
                </a:solidFill>
                <a:effectLst/>
                <a:latin typeface="system-ui"/>
              </a:rPr>
              <a:t>Santidad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; no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pasará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inmundo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400" b="1" i="0" dirty="0" err="1">
                <a:solidFill>
                  <a:srgbClr val="000000"/>
                </a:solidFill>
                <a:effectLst/>
                <a:latin typeface="system-ui"/>
              </a:rPr>
              <a:t>sino</a:t>
            </a:r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5400" b="1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1" i="0" dirty="0" err="1">
                <a:solidFill>
                  <a:srgbClr val="000000"/>
                </a:solidFill>
                <a:effectLst/>
                <a:latin typeface="system-ui"/>
              </a:rPr>
              <a:t>mismo</a:t>
            </a:r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1" i="0" dirty="0" err="1">
                <a:solidFill>
                  <a:srgbClr val="000000"/>
                </a:solidFill>
                <a:effectLst/>
                <a:latin typeface="system-ui"/>
              </a:rPr>
              <a:t>estará</a:t>
            </a:r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5400" b="1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anduviere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este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camino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torpe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que sea, no se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extraviará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5400" b="1" i="0" baseline="3000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No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habrá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allí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león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fiera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subirá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allí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hallará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para que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caminen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redimidos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br>
              <a:rPr lang="en-US" b="0" i="0" dirty="0">
                <a:solidFill>
                  <a:srgbClr val="4A4A4A"/>
                </a:solidFill>
                <a:effectLst/>
                <a:latin typeface="system-ui"/>
                <a:hlinkClick r:id="rId2" tooltip="View Full Chapter"/>
              </a:rPr>
            </a:br>
            <a:endParaRPr lang="en-US" dirty="0">
              <a:effectLst/>
            </a:endParaRPr>
          </a:p>
          <a:p>
            <a:pPr marL="0" indent="0" algn="l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238085506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1E79A-09CE-0662-11B7-13DD107BF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255" y="249382"/>
            <a:ext cx="11776363" cy="63038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L" sz="8800" b="1" dirty="0">
                <a:latin typeface="Lucida Handwriting" panose="03010101010101010101" pitchFamily="66" charset="77"/>
              </a:rPr>
              <a:t>Leer los capítulos 27, 29 y 30 para el próximo Domingo.</a:t>
            </a:r>
          </a:p>
        </p:txBody>
      </p:sp>
    </p:spTree>
    <p:extLst>
      <p:ext uri="{BB962C8B-B14F-4D97-AF65-F5344CB8AC3E}">
        <p14:creationId xmlns:p14="http://schemas.microsoft.com/office/powerpoint/2010/main" val="859639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/>
          </a:bodyPr>
          <a:lstStyle/>
          <a:p>
            <a:pPr algn="l"/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1 Samuel 24:3-5</a:t>
            </a:r>
          </a:p>
          <a:p>
            <a:pPr algn="l"/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llegó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a un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redil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ovejas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camino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donde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cueva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entró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ella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cubrir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sus pies; y David y sus hombres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estaban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sentados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rincones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la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cueva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4 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hombres de David le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dijeron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: He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día de que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: He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entrego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enemigo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mano, 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harás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pareciere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. Y se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levantó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David, 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calladamente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cortó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orilla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manto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5 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Después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esto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turbó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corazón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David,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cortado la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orilla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manto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. ( la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conciencia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remordía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LBLA )</a:t>
            </a:r>
          </a:p>
          <a:p>
            <a:pPr algn="l"/>
            <a:r>
              <a:rPr lang="en-US" b="0" i="0" dirty="0">
                <a:solidFill>
                  <a:srgbClr val="4A4A4A"/>
                </a:solidFill>
                <a:effectLst/>
                <a:latin typeface="system-ui"/>
                <a:hlinkClick r:id="rId2" tooltip="View Full Chapter"/>
              </a:rPr>
              <a:t>1 SAMUEL 15:27-28</a:t>
            </a:r>
            <a:br>
              <a:rPr lang="en-US" b="0" i="0" dirty="0">
                <a:solidFill>
                  <a:srgbClr val="4A4A4A"/>
                </a:solidFill>
                <a:effectLst/>
                <a:latin typeface="system-ui"/>
                <a:hlinkClick r:id="rId2" tooltip="View Full Chapter"/>
              </a:rPr>
            </a:br>
            <a:endParaRPr lang="en-US" dirty="0">
              <a:effectLst/>
            </a:endParaRPr>
          </a:p>
          <a:p>
            <a:r>
              <a:rPr lang="en-CL" sz="2400" dirty="0"/>
              <a:t>Pero porque estaba turbado?</a:t>
            </a:r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2A14D30A-8A60-D3C2-F777-04F053D37281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t="615" b="615"/>
          <a:stretch>
            <a:fillRect/>
          </a:stretch>
        </p:blipFill>
        <p:spPr>
          <a:xfrm>
            <a:off x="6450013" y="234950"/>
            <a:ext cx="5530850" cy="6191250"/>
          </a:xfrm>
        </p:spPr>
      </p:pic>
    </p:spTree>
    <p:extLst>
      <p:ext uri="{BB962C8B-B14F-4D97-AF65-F5344CB8AC3E}">
        <p14:creationId xmlns:p14="http://schemas.microsoft.com/office/powerpoint/2010/main" val="608598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/>
          </a:bodyPr>
          <a:lstStyle/>
          <a:p>
            <a:pPr algn="l"/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Una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razón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que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presentan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algunos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textos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es que David se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arrepiente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pensando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que a El no le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gustaría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que le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pasara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algo similar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siendo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Rey….no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parece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ser la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razón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.</a:t>
            </a:r>
          </a:p>
          <a:p>
            <a:pPr algn="l"/>
            <a:r>
              <a:rPr lang="en-US" sz="2800" dirty="0" err="1">
                <a:solidFill>
                  <a:srgbClr val="000000"/>
                </a:solidFill>
                <a:latin typeface="system-ui"/>
              </a:rPr>
              <a:t>Otros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recuerdan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el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pasaje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del cap. 15:27s,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cuando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Saúl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rasga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el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manto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de Samuel,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quien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le dice que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así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es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quitado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su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reino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hablando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Saúl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.</a:t>
            </a:r>
          </a:p>
          <a:p>
            <a:pPr algn="l"/>
            <a:r>
              <a:rPr lang="en-US" sz="2800" dirty="0">
                <a:solidFill>
                  <a:srgbClr val="000000"/>
                </a:solidFill>
                <a:latin typeface="system-ui"/>
              </a:rPr>
              <a:t>Pero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el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mismo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texto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da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una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buena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explicación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….</a:t>
            </a:r>
          </a:p>
          <a:p>
            <a:pPr algn="l"/>
            <a:br>
              <a:rPr lang="en-US" b="0" i="0" dirty="0">
                <a:solidFill>
                  <a:srgbClr val="4A4A4A"/>
                </a:solidFill>
                <a:effectLst/>
                <a:latin typeface="system-ui"/>
                <a:hlinkClick r:id="rId2" tooltip="View Full Chapter"/>
              </a:rPr>
            </a:br>
            <a:endParaRPr lang="en-CL" sz="2400" dirty="0"/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2A14D30A-8A60-D3C2-F777-04F053D37281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t="615" b="615"/>
          <a:stretch>
            <a:fillRect/>
          </a:stretch>
        </p:blipFill>
        <p:spPr>
          <a:xfrm>
            <a:off x="6450013" y="234950"/>
            <a:ext cx="5530850" cy="6191250"/>
          </a:xfrm>
        </p:spPr>
      </p:pic>
    </p:spTree>
    <p:extLst>
      <p:ext uri="{BB962C8B-B14F-4D97-AF65-F5344CB8AC3E}">
        <p14:creationId xmlns:p14="http://schemas.microsoft.com/office/powerpoint/2010/main" val="1655171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/>
          </a:bodyPr>
          <a:lstStyle/>
          <a:p>
            <a:pPr algn="l"/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1 Samuel 24:5-7</a:t>
            </a:r>
          </a:p>
          <a:p>
            <a:pPr algn="l"/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5 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Después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esto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turbó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corazón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David,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cortado la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orilla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manto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6 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a sus hombres: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me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guarde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hacer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tal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cosa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contra mi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ungido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que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extienda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mi mano contra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es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ungido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reprimió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David a sus hombres con palabras, y no les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permitió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que se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levantasen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saliendo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la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cueva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siguió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camino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r>
              <a:rPr lang="en-US" sz="2800" dirty="0" err="1">
                <a:solidFill>
                  <a:srgbClr val="000000"/>
                </a:solidFill>
                <a:latin typeface="system-ui"/>
              </a:rPr>
              <a:t>Veamos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que dice </a:t>
            </a:r>
            <a:r>
              <a:rPr lang="en-US" sz="2800" b="1" dirty="0">
                <a:solidFill>
                  <a:srgbClr val="000000"/>
                </a:solidFill>
                <a:latin typeface="system-ui"/>
              </a:rPr>
              <a:t>1 Samuel 26:10-11</a:t>
            </a:r>
            <a:endParaRPr lang="en-US" sz="2800" b="1" i="0" dirty="0">
              <a:solidFill>
                <a:srgbClr val="000000"/>
              </a:solidFill>
              <a:effectLst/>
              <a:latin typeface="system-ui"/>
            </a:endParaRPr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2A14D30A-8A60-D3C2-F777-04F053D37281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615" b="615"/>
          <a:stretch>
            <a:fillRect/>
          </a:stretch>
        </p:blipFill>
        <p:spPr>
          <a:xfrm>
            <a:off x="6450013" y="234950"/>
            <a:ext cx="5530850" cy="6191250"/>
          </a:xfrm>
        </p:spPr>
      </p:pic>
    </p:spTree>
    <p:extLst>
      <p:ext uri="{BB962C8B-B14F-4D97-AF65-F5344CB8AC3E}">
        <p14:creationId xmlns:p14="http://schemas.microsoft.com/office/powerpoint/2010/main" val="588872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3800" b="1" i="0" dirty="0">
                <a:solidFill>
                  <a:srgbClr val="000000"/>
                </a:solidFill>
                <a:effectLst/>
                <a:latin typeface="system-ui"/>
              </a:rPr>
              <a:t>1 Samuel 26:10-11</a:t>
            </a:r>
          </a:p>
          <a:p>
            <a:pPr algn="l"/>
            <a:r>
              <a:rPr lang="en-US" sz="3800" b="1" i="0" baseline="30000" dirty="0">
                <a:solidFill>
                  <a:srgbClr val="000000"/>
                </a:solidFill>
                <a:effectLst/>
                <a:latin typeface="system-ui"/>
              </a:rPr>
              <a:t>10 </a:t>
            </a:r>
            <a:r>
              <a:rPr lang="en-US" sz="38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800" b="0" i="0" dirty="0" err="1">
                <a:solidFill>
                  <a:srgbClr val="000000"/>
                </a:solidFill>
                <a:effectLst/>
                <a:latin typeface="system-ui"/>
              </a:rPr>
              <a:t>además</a:t>
            </a:r>
            <a:r>
              <a:rPr lang="en-US" sz="3800" b="0" i="0" dirty="0">
                <a:solidFill>
                  <a:srgbClr val="000000"/>
                </a:solidFill>
                <a:effectLst/>
                <a:latin typeface="system-ui"/>
              </a:rPr>
              <a:t> David: </a:t>
            </a:r>
            <a:r>
              <a:rPr lang="en-US" sz="3800" b="0" i="0" dirty="0" err="1">
                <a:solidFill>
                  <a:srgbClr val="000000"/>
                </a:solidFill>
                <a:effectLst/>
                <a:latin typeface="system-ui"/>
              </a:rPr>
              <a:t>Vive</a:t>
            </a:r>
            <a:r>
              <a:rPr lang="en-US" sz="3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8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800" b="0" i="0" dirty="0">
                <a:solidFill>
                  <a:srgbClr val="000000"/>
                </a:solidFill>
                <a:effectLst/>
                <a:latin typeface="system-ui"/>
              </a:rPr>
              <a:t>, que </a:t>
            </a:r>
            <a:r>
              <a:rPr lang="en-US" sz="3800" b="0" i="0" dirty="0" err="1">
                <a:solidFill>
                  <a:srgbClr val="000000"/>
                </a:solidFill>
                <a:effectLst/>
                <a:latin typeface="system-ui"/>
              </a:rPr>
              <a:t>si</a:t>
            </a:r>
            <a:r>
              <a:rPr lang="en-US" sz="3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8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800" b="0" i="0" dirty="0">
                <a:solidFill>
                  <a:srgbClr val="000000"/>
                </a:solidFill>
                <a:effectLst/>
                <a:latin typeface="system-ui"/>
              </a:rPr>
              <a:t> no lo </a:t>
            </a:r>
            <a:r>
              <a:rPr lang="en-US" sz="3800" b="0" i="0" dirty="0" err="1">
                <a:solidFill>
                  <a:srgbClr val="000000"/>
                </a:solidFill>
                <a:effectLst/>
                <a:latin typeface="system-ui"/>
              </a:rPr>
              <a:t>hiriere</a:t>
            </a:r>
            <a:r>
              <a:rPr lang="en-US" sz="3800" b="0" i="0" dirty="0">
                <a:solidFill>
                  <a:srgbClr val="000000"/>
                </a:solidFill>
                <a:effectLst/>
                <a:latin typeface="system-ui"/>
              </a:rPr>
              <a:t>, o </a:t>
            </a:r>
            <a:r>
              <a:rPr lang="en-US" sz="38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800" b="0" i="0" dirty="0">
                <a:solidFill>
                  <a:srgbClr val="000000"/>
                </a:solidFill>
                <a:effectLst/>
                <a:latin typeface="system-ui"/>
              </a:rPr>
              <a:t> día </a:t>
            </a:r>
            <a:r>
              <a:rPr lang="en-US" sz="3800" b="0" i="0" dirty="0" err="1">
                <a:solidFill>
                  <a:srgbClr val="000000"/>
                </a:solidFill>
                <a:effectLst/>
                <a:latin typeface="system-ui"/>
              </a:rPr>
              <a:t>llegue</a:t>
            </a:r>
            <a:r>
              <a:rPr lang="en-US" sz="3800" b="0" i="0" dirty="0">
                <a:solidFill>
                  <a:srgbClr val="000000"/>
                </a:solidFill>
                <a:effectLst/>
                <a:latin typeface="system-ui"/>
              </a:rPr>
              <a:t> para que </a:t>
            </a:r>
            <a:r>
              <a:rPr lang="en-US" sz="3800" b="0" i="0" dirty="0" err="1">
                <a:solidFill>
                  <a:srgbClr val="000000"/>
                </a:solidFill>
                <a:effectLst/>
                <a:latin typeface="system-ui"/>
              </a:rPr>
              <a:t>muera</a:t>
            </a:r>
            <a:r>
              <a:rPr lang="en-US" sz="3800" b="0" i="0" dirty="0">
                <a:solidFill>
                  <a:srgbClr val="000000"/>
                </a:solidFill>
                <a:effectLst/>
                <a:latin typeface="system-ui"/>
              </a:rPr>
              <a:t>, o </a:t>
            </a:r>
            <a:r>
              <a:rPr lang="en-US" sz="3800" b="0" i="0" dirty="0" err="1">
                <a:solidFill>
                  <a:srgbClr val="000000"/>
                </a:solidFill>
                <a:effectLst/>
                <a:latin typeface="system-ui"/>
              </a:rPr>
              <a:t>descendiendo</a:t>
            </a:r>
            <a:r>
              <a:rPr lang="en-US" sz="3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800" b="0" i="0" dirty="0" err="1">
                <a:solidFill>
                  <a:srgbClr val="000000"/>
                </a:solidFill>
                <a:effectLst/>
                <a:latin typeface="system-ui"/>
              </a:rPr>
              <a:t>batalla</a:t>
            </a:r>
            <a:r>
              <a:rPr lang="en-US" sz="3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800" b="0" i="0" dirty="0" err="1">
                <a:solidFill>
                  <a:srgbClr val="000000"/>
                </a:solidFill>
                <a:effectLst/>
                <a:latin typeface="system-ui"/>
              </a:rPr>
              <a:t>perezca</a:t>
            </a:r>
            <a:r>
              <a:rPr lang="en-US" sz="3800" b="0" i="0" dirty="0">
                <a:solidFill>
                  <a:srgbClr val="000000"/>
                </a:solidFill>
                <a:effectLst/>
                <a:latin typeface="system-ui"/>
              </a:rPr>
              <a:t>, </a:t>
            </a:r>
            <a:r>
              <a:rPr lang="en-US" sz="3800" b="1" i="0" baseline="30000" dirty="0">
                <a:solidFill>
                  <a:srgbClr val="000000"/>
                </a:solidFill>
                <a:effectLst/>
                <a:latin typeface="system-ui"/>
              </a:rPr>
              <a:t>11 </a:t>
            </a:r>
            <a:r>
              <a:rPr lang="en-US" sz="3800" b="0" i="0" dirty="0" err="1">
                <a:solidFill>
                  <a:srgbClr val="000000"/>
                </a:solidFill>
                <a:effectLst/>
                <a:latin typeface="system-ui"/>
              </a:rPr>
              <a:t>guárdeme</a:t>
            </a:r>
            <a:r>
              <a:rPr lang="en-US" sz="3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8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800" b="0" i="0" dirty="0">
                <a:solidFill>
                  <a:srgbClr val="000000"/>
                </a:solidFill>
                <a:effectLst/>
                <a:latin typeface="system-ui"/>
              </a:rPr>
              <a:t> de extender mi mano contra </a:t>
            </a:r>
            <a:r>
              <a:rPr lang="en-US" sz="3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800" b="0" i="0" dirty="0" err="1">
                <a:solidFill>
                  <a:srgbClr val="000000"/>
                </a:solidFill>
                <a:effectLst/>
                <a:latin typeface="system-ui"/>
              </a:rPr>
              <a:t>ungido</a:t>
            </a:r>
            <a:r>
              <a:rPr lang="en-US" sz="3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8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800" b="0" i="0" dirty="0">
                <a:solidFill>
                  <a:srgbClr val="000000"/>
                </a:solidFill>
                <a:effectLst/>
                <a:latin typeface="system-ui"/>
              </a:rPr>
              <a:t>. Pero </a:t>
            </a:r>
            <a:r>
              <a:rPr lang="en-US" sz="3800" b="0" i="0" dirty="0" err="1">
                <a:solidFill>
                  <a:srgbClr val="000000"/>
                </a:solidFill>
                <a:effectLst/>
                <a:latin typeface="system-ui"/>
              </a:rPr>
              <a:t>toma</a:t>
            </a:r>
            <a:r>
              <a:rPr lang="en-US" sz="3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800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38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800" b="0" i="0" dirty="0" err="1">
                <a:solidFill>
                  <a:srgbClr val="000000"/>
                </a:solidFill>
                <a:effectLst/>
                <a:latin typeface="system-ui"/>
              </a:rPr>
              <a:t>lanza</a:t>
            </a:r>
            <a:r>
              <a:rPr lang="en-US" sz="38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800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sz="38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8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800" b="0" i="0" dirty="0">
                <a:solidFill>
                  <a:srgbClr val="000000"/>
                </a:solidFill>
                <a:effectLst/>
                <a:latin typeface="system-ui"/>
              </a:rPr>
              <a:t> cabecera, y la </a:t>
            </a:r>
            <a:r>
              <a:rPr lang="en-US" sz="3800" b="0" i="0" dirty="0" err="1">
                <a:solidFill>
                  <a:srgbClr val="000000"/>
                </a:solidFill>
                <a:effectLst/>
                <a:latin typeface="system-ui"/>
              </a:rPr>
              <a:t>vasija</a:t>
            </a:r>
            <a:r>
              <a:rPr lang="en-US" sz="3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800" b="0" i="0" dirty="0" err="1">
                <a:solidFill>
                  <a:srgbClr val="000000"/>
                </a:solidFill>
                <a:effectLst/>
                <a:latin typeface="system-ui"/>
              </a:rPr>
              <a:t>agua</a:t>
            </a:r>
            <a:r>
              <a:rPr lang="en-US" sz="38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800" b="0" i="0" dirty="0" err="1">
                <a:solidFill>
                  <a:srgbClr val="000000"/>
                </a:solidFill>
                <a:effectLst/>
                <a:latin typeface="system-ui"/>
              </a:rPr>
              <a:t>vámonos</a:t>
            </a:r>
            <a:r>
              <a:rPr lang="en-US" sz="38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endParaRPr lang="en-US" sz="3200" b="0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Si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ungió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aunque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haya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desechado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será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quien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determine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fin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habla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temor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parte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David.</a:t>
            </a:r>
          </a:p>
          <a:p>
            <a:pPr algn="l"/>
            <a:br>
              <a:rPr lang="en-US" sz="2800" b="0" i="0" dirty="0">
                <a:solidFill>
                  <a:srgbClr val="4A4A4A"/>
                </a:solidFill>
                <a:effectLst/>
                <a:latin typeface="system-ui"/>
                <a:hlinkClick r:id="rId2" tooltip="View Full Chapter"/>
              </a:rPr>
            </a:br>
            <a:endParaRPr lang="en-CL" sz="2800" dirty="0"/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2A14D30A-8A60-D3C2-F777-04F053D37281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t="615" b="615"/>
          <a:stretch>
            <a:fillRect/>
          </a:stretch>
        </p:blipFill>
        <p:spPr>
          <a:xfrm>
            <a:off x="6450013" y="234950"/>
            <a:ext cx="5530850" cy="6191250"/>
          </a:xfrm>
        </p:spPr>
      </p:pic>
    </p:spTree>
    <p:extLst>
      <p:ext uri="{BB962C8B-B14F-4D97-AF65-F5344CB8AC3E}">
        <p14:creationId xmlns:p14="http://schemas.microsoft.com/office/powerpoint/2010/main" val="3892065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US" sz="4400" b="1" i="0" dirty="0">
                <a:solidFill>
                  <a:srgbClr val="000000"/>
                </a:solidFill>
                <a:effectLst/>
                <a:latin typeface="system-ui"/>
              </a:rPr>
              <a:t>1 Samuel 24:8-13</a:t>
            </a:r>
          </a:p>
          <a:p>
            <a:pPr algn="l"/>
            <a:r>
              <a:rPr lang="en-US" sz="4400" b="1" i="0" baseline="3000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David se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levantó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después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saliendo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de la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cueva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dio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voces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detrás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: ¡Mi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! Y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miró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hacia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atrás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, David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inclinó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rostro a tierra, 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hizo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reverencia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4400" b="1" i="0" baseline="3000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David a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system-ui"/>
              </a:rPr>
              <a:t>¿Por </a:t>
            </a:r>
            <a:r>
              <a:rPr lang="en-US" sz="4400" b="1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1" i="0" dirty="0" err="1">
                <a:solidFill>
                  <a:srgbClr val="000000"/>
                </a:solidFill>
                <a:effectLst/>
                <a:latin typeface="system-ui"/>
              </a:rPr>
              <a:t>oyes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system-ui"/>
              </a:rPr>
              <a:t> las palabras de </a:t>
            </a:r>
            <a:r>
              <a:rPr lang="en-US" sz="4400" b="1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4400" b="1" i="0" dirty="0" err="1">
                <a:solidFill>
                  <a:srgbClr val="000000"/>
                </a:solidFill>
                <a:effectLst/>
                <a:latin typeface="system-ui"/>
              </a:rPr>
              <a:t>dicen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system-ui"/>
              </a:rPr>
              <a:t>: Mira que David </a:t>
            </a:r>
            <a:r>
              <a:rPr lang="en-US" sz="4400" b="1" i="0" dirty="0" err="1">
                <a:solidFill>
                  <a:srgbClr val="000000"/>
                </a:solidFill>
                <a:effectLst/>
                <a:latin typeface="system-ui"/>
              </a:rPr>
              <a:t>procura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1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system-ui"/>
              </a:rPr>
              <a:t> mal?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4400" b="1" i="0" baseline="30000" dirty="0">
                <a:solidFill>
                  <a:srgbClr val="000000"/>
                </a:solidFill>
                <a:effectLst/>
                <a:latin typeface="system-ui"/>
              </a:rPr>
              <a:t>10 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He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han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visto hoy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tus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ojos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cómo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ha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puesto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hoy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mis manos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cueva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; y me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dijeron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matase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pero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perdoné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dije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: No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extenderé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mi mano contra mi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es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ungido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4400" b="1" i="0" baseline="30000" dirty="0">
                <a:solidFill>
                  <a:srgbClr val="000000"/>
                </a:solidFill>
                <a:effectLst/>
                <a:latin typeface="system-ui"/>
              </a:rPr>
              <a:t>11 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mira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, padre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mío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mira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orilla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manto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mi mano;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corté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orilla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manto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, y no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maté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Conoce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ve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que no hay mal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traición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mi mano,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he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pecado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; sin embargo,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andas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a caza de mi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quitármela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4400" b="1" i="0" baseline="30000" dirty="0">
                <a:solidFill>
                  <a:srgbClr val="000000"/>
                </a:solidFill>
                <a:effectLst/>
                <a:latin typeface="system-ui"/>
              </a:rPr>
              <a:t>12 </a:t>
            </a:r>
            <a:r>
              <a:rPr lang="en-US" sz="4400" b="1" i="0" dirty="0" err="1">
                <a:solidFill>
                  <a:srgbClr val="000000"/>
                </a:solidFill>
                <a:effectLst/>
                <a:latin typeface="system-ui"/>
              </a:rPr>
              <a:t>Juzgue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system-ui"/>
              </a:rPr>
              <a:t> entre </a:t>
            </a:r>
            <a:r>
              <a:rPr lang="en-US" sz="4400" b="1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4400" b="1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4400" b="1" i="0" dirty="0" err="1">
                <a:solidFill>
                  <a:srgbClr val="000000"/>
                </a:solidFill>
                <a:effectLst/>
                <a:latin typeface="system-ui"/>
              </a:rPr>
              <a:t>véngueme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400" b="1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4400" b="1" i="0" dirty="0" err="1">
                <a:solidFill>
                  <a:srgbClr val="000000"/>
                </a:solidFill>
                <a:effectLst/>
                <a:latin typeface="system-ui"/>
              </a:rPr>
              <a:t>pero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system-ui"/>
              </a:rPr>
              <a:t> mi mano no </a:t>
            </a:r>
            <a:r>
              <a:rPr lang="en-US" sz="4400" b="1" i="0" dirty="0" err="1">
                <a:solidFill>
                  <a:srgbClr val="000000"/>
                </a:solidFill>
                <a:effectLst/>
                <a:latin typeface="system-ui"/>
              </a:rPr>
              <a:t>será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4400" b="1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4400" b="1" i="0" baseline="30000" dirty="0">
                <a:solidFill>
                  <a:srgbClr val="000000"/>
                </a:solidFill>
                <a:effectLst/>
                <a:latin typeface="system-ui"/>
              </a:rPr>
              <a:t>13 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Como dice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proverbio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antiguos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: De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impíos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saldrá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impiedad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4400" b="1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system-ui"/>
              </a:rPr>
              <a:t> que mi mano no </a:t>
            </a:r>
            <a:r>
              <a:rPr lang="en-US" sz="4400" b="1" i="0" dirty="0" err="1">
                <a:solidFill>
                  <a:srgbClr val="000000"/>
                </a:solidFill>
                <a:effectLst/>
                <a:latin typeface="system-ui"/>
              </a:rPr>
              <a:t>será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4400" b="1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sz="4400" b="1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endParaRPr lang="en-CL" sz="2800" dirty="0"/>
          </a:p>
        </p:txBody>
      </p:sp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F35FEEF1-86FF-0016-6052-729A6E99CE9E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20309" r="20309"/>
          <a:stretch>
            <a:fillRect/>
          </a:stretch>
        </p:blipFill>
        <p:spPr>
          <a:xfrm>
            <a:off x="6329363" y="234950"/>
            <a:ext cx="5651500" cy="6118225"/>
          </a:xfrm>
        </p:spPr>
      </p:pic>
    </p:spTree>
    <p:extLst>
      <p:ext uri="{BB962C8B-B14F-4D97-AF65-F5344CB8AC3E}">
        <p14:creationId xmlns:p14="http://schemas.microsoft.com/office/powerpoint/2010/main" val="1384449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145000-3C8A-B2FF-1FD7-12EE5CB41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1016" y="234461"/>
            <a:ext cx="5884984" cy="6377353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 Samuel 24:16-22</a:t>
            </a:r>
          </a:p>
          <a:p>
            <a:pPr algn="l"/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16 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aconteció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David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acabó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decir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palabras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¿No es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voz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tuya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mío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David?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alzó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voz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lloró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17 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a David: Más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justo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eres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me has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pagado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con bien,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habiéndote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pagado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con mal.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18 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Tú has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mostrado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hoy que has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hecho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conmigo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bien;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no me has dado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muerte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habiéndome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entregado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mano.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19 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¿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quién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hallará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enemigo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lo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dejará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ir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sano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salvo?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pague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con bien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lo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día has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hecho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conmigo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20 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entiendo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has de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reinar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, y que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reino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de Israel ha de ser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mano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firme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estable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21 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júrame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que no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destruirás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mi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descendencia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después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borrarás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mi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nombre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la casa de mi padre.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22 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David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juró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Y se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casa, y David y sus hombres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subieron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lugar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fuerte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endParaRPr lang="en-CL" sz="2800" dirty="0"/>
          </a:p>
        </p:txBody>
      </p:sp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F35FEEF1-86FF-0016-6052-729A6E99CE9E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20309" r="20309"/>
          <a:stretch>
            <a:fillRect/>
          </a:stretch>
        </p:blipFill>
        <p:spPr>
          <a:xfrm>
            <a:off x="6329363" y="234950"/>
            <a:ext cx="5651500" cy="6118225"/>
          </a:xfrm>
        </p:spPr>
      </p:pic>
    </p:spTree>
    <p:extLst>
      <p:ext uri="{BB962C8B-B14F-4D97-AF65-F5344CB8AC3E}">
        <p14:creationId xmlns:p14="http://schemas.microsoft.com/office/powerpoint/2010/main" val="3769419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2781</TotalTime>
  <Words>4945</Words>
  <Application>Microsoft Macintosh PowerPoint</Application>
  <PresentationFormat>Widescreen</PresentationFormat>
  <Paragraphs>148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Arial</vt:lpstr>
      <vt:lpstr>Calibri</vt:lpstr>
      <vt:lpstr>Calibri Light</vt:lpstr>
      <vt:lpstr>Lucida Handwriting</vt:lpstr>
      <vt:lpstr>system-ui</vt:lpstr>
      <vt:lpstr>Office Theme</vt:lpstr>
      <vt:lpstr>   15a Clase Cap 24-26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2da Clase Cap 1y2</dc:title>
  <dc:creator>Microsoft Office User</dc:creator>
  <cp:lastModifiedBy>Microsoft Office User</cp:lastModifiedBy>
  <cp:revision>50</cp:revision>
  <dcterms:created xsi:type="dcterms:W3CDTF">2025-08-13T00:03:31Z</dcterms:created>
  <dcterms:modified xsi:type="dcterms:W3CDTF">2025-11-16T01:04:27Z</dcterms:modified>
</cp:coreProperties>
</file>