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7" r:id="rId15"/>
    <p:sldId id="275" r:id="rId16"/>
    <p:sldId id="278" r:id="rId17"/>
    <p:sldId id="280" r:id="rId18"/>
    <p:sldId id="281" r:id="rId19"/>
    <p:sldId id="282" r:id="rId20"/>
    <p:sldId id="284" r:id="rId21"/>
  </p:sldIdLst>
  <p:sldSz cx="12192000" cy="6858000"/>
  <p:notesSz cx="6858000" cy="9144000"/>
  <p:defaultTextStyle>
    <a:defPPr>
      <a:defRPr lang="en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9"/>
    <p:restoredTop sz="94671"/>
  </p:normalViewPr>
  <p:slideViewPr>
    <p:cSldViewPr snapToGrid="0">
      <p:cViewPr varScale="1">
        <p:scale>
          <a:sx n="74" d="100"/>
          <a:sy n="74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8100C-F94A-247B-8A94-9087ADFE0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800A9-AE37-3758-84B5-1F17B022E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E9399-06FF-DA17-3C35-6B632A1E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6793-2E69-D141-BB7A-ADCC6F9ADB44}" type="datetimeFigureOut">
              <a:rPr lang="en-CL" smtClean="0"/>
              <a:t>06/16/2025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A506A-9D18-6375-0BF9-846FD2690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CF3D0-2D79-8FB7-099D-E9654F70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DC98-2414-8A4B-AD2F-57609CEFFDD2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75949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5D17-B02E-26F4-91D6-4AC7733C4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01C2D-A766-DDE4-1825-949F19F4B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052CD-F784-46FB-19E0-8154801E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6793-2E69-D141-BB7A-ADCC6F9ADB44}" type="datetimeFigureOut">
              <a:rPr lang="en-CL" smtClean="0"/>
              <a:t>06/16/2025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A7ACA-B9BE-97FF-2373-FF3C0A412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A24E4-5F98-CE12-0839-D3DCF873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DC98-2414-8A4B-AD2F-57609CEFFDD2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03473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A6CD1A-84EF-0712-8A8A-7D5DF0F0D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4556E-8D57-8C2E-4E48-99DFE342E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FE4C3-45A6-B169-5D3E-5428B1E6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6793-2E69-D141-BB7A-ADCC6F9ADB44}" type="datetimeFigureOut">
              <a:rPr lang="en-CL" smtClean="0"/>
              <a:t>06/16/2025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A8CE1-5116-A250-B375-0471F9AA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49AE8-F57A-C040-9E27-C7C1942D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DC98-2414-8A4B-AD2F-57609CEFFDD2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20319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0275-1769-70F6-6B93-7C800A826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0CD36-E801-8B46-2AD1-E07D05027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F1851-7F9C-E1D5-2161-A6A95D130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6793-2E69-D141-BB7A-ADCC6F9ADB44}" type="datetimeFigureOut">
              <a:rPr lang="en-CL" smtClean="0"/>
              <a:t>06/16/2025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40C0C-CCE1-C26E-3077-7B2FF550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AB642-77E1-7C9D-2BAF-65A0906C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DC98-2414-8A4B-AD2F-57609CEFFDD2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04245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C5815-D003-3FB3-DFBB-F25E0D08E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5281C-B00A-43D7-E2BB-50BA70747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4DE26-6A83-944C-7A06-DDE58F1A4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6793-2E69-D141-BB7A-ADCC6F9ADB44}" type="datetimeFigureOut">
              <a:rPr lang="en-CL" smtClean="0"/>
              <a:t>06/16/2025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F2EFC-5D30-76F5-560C-5673F155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E3CC3-74D5-FDA1-0CE8-70959C7C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DC98-2414-8A4B-AD2F-57609CEFFDD2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86383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893C-98D4-2E47-AC12-704A1441F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151DC-986F-E2E3-9615-ACA85AEFD7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887C2-64FC-9174-4A54-C6E889FC4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D83A3-35BF-A696-97AF-B6A7FEEA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6793-2E69-D141-BB7A-ADCC6F9ADB44}" type="datetimeFigureOut">
              <a:rPr lang="en-CL" smtClean="0"/>
              <a:t>06/16/2025</a:t>
            </a:fld>
            <a:endParaRPr lang="en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6E871-B192-904D-6353-D9AEA9C4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C0EE5-7B63-0A53-8667-03CB6AD50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DC98-2414-8A4B-AD2F-57609CEFFDD2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82808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42FFF-1858-6123-9AD9-8CA99AC3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B2E59-D716-5A91-E56F-F4CBE35FD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882D5-7118-07EB-97AE-A08EA2AD3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1ADA78-7666-7A47-F41D-C0706B79B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744070-F04D-0C22-E265-CED40D6074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FD9657-75B6-A1A9-A844-CA8CFD30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6793-2E69-D141-BB7A-ADCC6F9ADB44}" type="datetimeFigureOut">
              <a:rPr lang="en-CL" smtClean="0"/>
              <a:t>06/16/2025</a:t>
            </a:fld>
            <a:endParaRPr lang="en-C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E8C24-D7CD-3878-82C3-7274C859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AC503-8061-E451-3E4A-D77EA8DF4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DC98-2414-8A4B-AD2F-57609CEFFDD2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90994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ACFD1-9CCC-DCC3-0C73-B30E21F43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274D7-801B-2CF5-698B-A7D92912D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6793-2E69-D141-BB7A-ADCC6F9ADB44}" type="datetimeFigureOut">
              <a:rPr lang="en-CL" smtClean="0"/>
              <a:t>06/16/2025</a:t>
            </a:fld>
            <a:endParaRPr lang="en-C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0F1755-613D-886B-9588-FCFC04B48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DECB0-BA9B-305B-AC04-15C48280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DC98-2414-8A4B-AD2F-57609CEFFDD2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18487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0FAAA6-7779-87C3-0DF9-1C272035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6793-2E69-D141-BB7A-ADCC6F9ADB44}" type="datetimeFigureOut">
              <a:rPr lang="en-CL" smtClean="0"/>
              <a:t>06/16/2025</a:t>
            </a:fld>
            <a:endParaRPr lang="en-C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2C5ED-C33E-93F9-ED4C-DD221BE7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32F0B-2A1A-9E14-6349-96C2B4D5B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DC98-2414-8A4B-AD2F-57609CEFFDD2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93308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9E269-7782-FE9B-7787-425ECDE3F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BD40B-5356-8CB6-4251-ED96ABB9B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97378-CCEB-7F4A-4B21-0270C1558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6977C-4F87-6090-2418-EC6E6EE83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6793-2E69-D141-BB7A-ADCC6F9ADB44}" type="datetimeFigureOut">
              <a:rPr lang="en-CL" smtClean="0"/>
              <a:t>06/16/2025</a:t>
            </a:fld>
            <a:endParaRPr lang="en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0E8B9-B5AF-72A1-06FA-3A0E9089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30953-57A5-2259-C897-BA2787274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DC98-2414-8A4B-AD2F-57609CEFFDD2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63893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2AC02-E458-BDD1-B25A-073A6987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E16BEF-B901-A79A-B81D-026115B46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B4160-E0DF-035E-2702-D3C54BE2B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45CF2-93C7-4E93-7373-A370FB0D4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6793-2E69-D141-BB7A-ADCC6F9ADB44}" type="datetimeFigureOut">
              <a:rPr lang="en-CL" smtClean="0"/>
              <a:t>06/16/2025</a:t>
            </a:fld>
            <a:endParaRPr lang="en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9EB6F-DFB5-0750-C562-55EFA3E2F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48D31-6310-6C8D-2E69-B8BB2FE9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DC98-2414-8A4B-AD2F-57609CEFFDD2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12131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8805B-FC5A-7CCE-4AC2-4885CDFF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22329-28CE-A2FE-B6D9-E46F5CA57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99AC1-E852-6365-0702-1205A79C5C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D6793-2E69-D141-BB7A-ADCC6F9ADB44}" type="datetimeFigureOut">
              <a:rPr lang="en-CL" smtClean="0"/>
              <a:t>06/16/2025</a:t>
            </a:fld>
            <a:endParaRPr lang="en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25F38-D5F5-559D-7909-4611996F4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8F109-9930-2AFF-E3CA-25B540E307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4DC98-2414-8A4B-AD2F-57609CEFFDD2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37656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9BFDD-A187-C05A-4BF6-E8557746E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                  </a:t>
            </a:r>
            <a:r>
              <a:rPr lang="en-CL" sz="5400" b="1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Historia de la Iglesia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0EE618-ADE6-1419-5383-E5772A7CC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091" y="1470453"/>
            <a:ext cx="9168713" cy="5022421"/>
          </a:xfrm>
        </p:spPr>
      </p:pic>
    </p:spTree>
    <p:extLst>
      <p:ext uri="{BB962C8B-B14F-4D97-AF65-F5344CB8AC3E}">
        <p14:creationId xmlns:p14="http://schemas.microsoft.com/office/powerpoint/2010/main" val="155728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448C7-6C2A-2382-1AA7-289D0D7F3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87" y="108489"/>
            <a:ext cx="11933695" cy="1084880"/>
          </a:xfrm>
        </p:spPr>
        <p:txBody>
          <a:bodyPr>
            <a:normAutofit/>
          </a:bodyPr>
          <a:lstStyle/>
          <a:p>
            <a:r>
              <a:rPr lang="en-CL" sz="3600" b="1" dirty="0"/>
              <a:t>Conflicto con el Imperio Romano y con la herejía ( 150-313 )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79D83-36B2-D2EF-2A7A-77D72C5B8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487" y="1317356"/>
            <a:ext cx="11933695" cy="5432155"/>
          </a:xfrm>
        </p:spPr>
        <p:txBody>
          <a:bodyPr/>
          <a:lstStyle/>
          <a:p>
            <a:pPr marL="0" indent="0">
              <a:buNone/>
            </a:pPr>
            <a:r>
              <a:rPr lang="en-CL" dirty="0"/>
              <a:t>Es un período de fuerte persecución contra los cristianos. La razón principal de estos ataques del estado romano residía en el temor al separatismo del cristianismo frente a un estado pagano y sincretista en lo religioso.</a:t>
            </a:r>
          </a:p>
          <a:p>
            <a:pPr marL="0" indent="0">
              <a:buNone/>
            </a:pPr>
            <a:r>
              <a:rPr lang="en-CL" dirty="0"/>
              <a:t>Fue en este período en que los cristianos fueron torturados, decapitados, quemados y arrojados a bestias salvajes.</a:t>
            </a:r>
          </a:p>
          <a:p>
            <a:pPr marL="0" indent="0">
              <a:buNone/>
            </a:pPr>
            <a:r>
              <a:rPr lang="en-CL" dirty="0"/>
              <a:t>Frente a estas adversidades se fortalece el liderazgo del obispo de Roma, en la necesidad de liderazgo frente a la persecución y las herejías.</a:t>
            </a:r>
          </a:p>
          <a:p>
            <a:pPr marL="0" indent="0">
              <a:buNone/>
            </a:pPr>
            <a:r>
              <a:rPr lang="en-CL" dirty="0"/>
              <a:t>Es la época de la aparición de los apologistas. A diferencia de los padres apostólicos, los apologistas trataban de lograr el reconocimiento legal del cristianismo y de defenderlo frente a las acusaciones de sectores paganos.</a:t>
            </a:r>
          </a:p>
          <a:p>
            <a:pPr marL="0" indent="0">
              <a:buNone/>
            </a:pPr>
            <a:r>
              <a:rPr lang="en-CL" dirty="0"/>
              <a:t>Todo lo anterior gracias a que ya había generaciones de cristianos de clase media y alta, con mejores estándares de educación</a:t>
            </a:r>
          </a:p>
        </p:txBody>
      </p:sp>
    </p:spTree>
    <p:extLst>
      <p:ext uri="{BB962C8B-B14F-4D97-AF65-F5344CB8AC3E}">
        <p14:creationId xmlns:p14="http://schemas.microsoft.com/office/powerpoint/2010/main" val="316170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19FBB-11E4-C70C-3D5C-6F4415F11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83" y="154982"/>
            <a:ext cx="11871702" cy="6555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L" sz="3200" dirty="0"/>
              <a:t>Dentro de los mas destacados apologistas estaba Justino Mártir, nacido alredeor del año 100 en un pequeño pueblo de Samaria y muerto por Marco Aurelio en 163, quien lo sometió al martirio en Roma. Entre sus obras está su </a:t>
            </a:r>
            <a:r>
              <a:rPr lang="en-CL" sz="3200" i="1" dirty="0"/>
              <a:t>Primera</a:t>
            </a:r>
            <a:r>
              <a:rPr lang="en-CL" sz="3200" dirty="0"/>
              <a:t> </a:t>
            </a:r>
            <a:r>
              <a:rPr lang="en-CL" sz="3200" i="1" dirty="0"/>
              <a:t>Apología</a:t>
            </a:r>
            <a:r>
              <a:rPr lang="en-CL" sz="3200" dirty="0"/>
              <a:t> y </a:t>
            </a:r>
            <a:r>
              <a:rPr lang="en-CL" sz="3200" i="1" dirty="0"/>
              <a:t>Diálogo con Trif</a:t>
            </a:r>
            <a:r>
              <a:rPr lang="en-CL" sz="3200" dirty="0"/>
              <a:t>ón, en esta última obra, en defensa contra los judíos, se esmera en explicar que Jesús es el Mesías. Otros apologistas fueron Taciano y Tertuliano, entre otros.</a:t>
            </a:r>
          </a:p>
          <a:p>
            <a:pPr marL="0" indent="0">
              <a:buNone/>
            </a:pPr>
            <a:endParaRPr lang="en-CL" sz="3200" dirty="0"/>
          </a:p>
          <a:p>
            <a:pPr marL="0" indent="0">
              <a:buNone/>
            </a:pPr>
            <a:r>
              <a:rPr lang="en-CL" sz="3200" dirty="0"/>
              <a:t>Esta es la época de los polemistas, aquellos que apelaban a los libros del NT para refutar las herejías y desviaciones que se presentaban en la Iglesia. Por lo anterior fueron uno de los impulsores del canon del NT.</a:t>
            </a:r>
          </a:p>
          <a:p>
            <a:pPr marL="0" indent="0">
              <a:buNone/>
            </a:pPr>
            <a:r>
              <a:rPr lang="en-CL" sz="3200" dirty="0"/>
              <a:t>Entre ellos contamos a Ireneo, Orígenes, Tertuliano y Cipriano</a:t>
            </a:r>
          </a:p>
        </p:txBody>
      </p:sp>
    </p:spTree>
    <p:extLst>
      <p:ext uri="{BB962C8B-B14F-4D97-AF65-F5344CB8AC3E}">
        <p14:creationId xmlns:p14="http://schemas.microsoft.com/office/powerpoint/2010/main" val="420237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A22DA-F618-6DE8-A897-F542A80D6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83" y="232475"/>
            <a:ext cx="11887200" cy="6400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V</a:t>
            </a:r>
            <a:r>
              <a:rPr lang="en-CL" dirty="0"/>
              <a:t>amos a mencionar algunos de los errores doctrinales que emergen en esta época y que veremos en detalle en una clase dedicada:</a:t>
            </a:r>
          </a:p>
          <a:p>
            <a:pPr marL="0" indent="0">
              <a:buNone/>
            </a:pPr>
            <a:endParaRPr lang="en-CL" dirty="0"/>
          </a:p>
          <a:p>
            <a:pPr marL="0" indent="0">
              <a:buNone/>
            </a:pPr>
            <a:r>
              <a:rPr lang="en-CL" b="1" dirty="0"/>
              <a:t>Gnosticismo</a:t>
            </a:r>
            <a:r>
              <a:rPr lang="en-CL" dirty="0"/>
              <a:t>: materia era mala y el espíritu era bueno</a:t>
            </a:r>
          </a:p>
          <a:p>
            <a:pPr marL="0" indent="0">
              <a:buNone/>
            </a:pPr>
            <a:endParaRPr lang="en-CL" dirty="0"/>
          </a:p>
          <a:p>
            <a:pPr marL="0" indent="0">
              <a:buNone/>
            </a:pPr>
            <a:r>
              <a:rPr lang="en-CL" b="1" dirty="0"/>
              <a:t>Montanismo</a:t>
            </a:r>
            <a:r>
              <a:rPr lang="en-CL" dirty="0"/>
              <a:t>:  Montano aseveraba que el Espíritu Santo hablaba a través de Él, 		   reclamando tener nuevas revelaciones.</a:t>
            </a:r>
          </a:p>
          <a:p>
            <a:pPr marL="0" indent="0">
              <a:buNone/>
            </a:pPr>
            <a:endParaRPr lang="en-CL" dirty="0"/>
          </a:p>
          <a:p>
            <a:pPr marL="0" indent="0">
              <a:buNone/>
            </a:pPr>
            <a:r>
              <a:rPr lang="en-CL" b="1" dirty="0"/>
              <a:t>Monarquianismo</a:t>
            </a:r>
            <a:r>
              <a:rPr lang="en-CL" dirty="0"/>
              <a:t>: sólo Dios es una persona, el Hijo y el Espíritu Santo eran 	  	                     atributos de Dios</a:t>
            </a:r>
          </a:p>
          <a:p>
            <a:pPr marL="0" indent="0">
              <a:buNone/>
            </a:pPr>
            <a:endParaRPr lang="en-CL" dirty="0"/>
          </a:p>
          <a:p>
            <a:pPr marL="0" indent="0">
              <a:buNone/>
            </a:pPr>
            <a:r>
              <a:rPr lang="en-CL" b="1" dirty="0"/>
              <a:t>Maniqueismo</a:t>
            </a:r>
            <a:r>
              <a:rPr lang="en-CL" dirty="0"/>
              <a:t>: elegidos y oyentes. Los primeros eran ascetas y religiosos, 			    participaban en ritos secretos, dio base para el concepto clero y 	               laico y promovió la creencia que los elegidos eran mediadores 	               entre los oyentes y Dios.</a:t>
            </a:r>
          </a:p>
        </p:txBody>
      </p:sp>
    </p:spTree>
    <p:extLst>
      <p:ext uri="{BB962C8B-B14F-4D97-AF65-F5344CB8AC3E}">
        <p14:creationId xmlns:p14="http://schemas.microsoft.com/office/powerpoint/2010/main" val="3251256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8261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D1863-09F1-9EF1-A6AE-90E089CA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481"/>
            <a:ext cx="12192000" cy="960895"/>
          </a:xfrm>
        </p:spPr>
        <p:txBody>
          <a:bodyPr/>
          <a:lstStyle/>
          <a:p>
            <a:r>
              <a:rPr lang="en-CL" dirty="0"/>
              <a:t>    </a:t>
            </a:r>
            <a:r>
              <a:rPr lang="en-CL" b="1" dirty="0"/>
              <a:t>La antigua Iglesia Católica Imperial ( 313-590 )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44B90-20D2-FA38-230D-0A31CDE7D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39864"/>
            <a:ext cx="12042183" cy="5618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L" sz="3800" dirty="0"/>
              <a:t>Constantino accedió al liderazgo de la parte occidental del imperio. En el año 313, junto al cogobernante Licinio, dictaron un edicto de plena tolerancia al cristianismo. Pese a que Licinio echó pie atrás y persiguió al cristianismo en oriente, Constantino llegó a ser la única cabeza del mundo romano el 324, implantando la plena tolerancia del cristianismo.</a:t>
            </a:r>
          </a:p>
          <a:p>
            <a:pPr marL="0" indent="0">
              <a:buNone/>
            </a:pPr>
            <a:r>
              <a:rPr lang="en-CL" sz="3800" dirty="0"/>
              <a:t>Constantino legalizó la religión cristiana pero fue Teodosio quien hizo al cristianismo la religión oficial del imperio el 380. </a:t>
            </a:r>
            <a:r>
              <a:rPr lang="en-US" sz="3800" dirty="0"/>
              <a:t>E</a:t>
            </a:r>
            <a:r>
              <a:rPr lang="en-CL" sz="3800" dirty="0"/>
              <a:t>n 392 prohibió la adoración pagana.</a:t>
            </a:r>
          </a:p>
        </p:txBody>
      </p:sp>
    </p:spTree>
    <p:extLst>
      <p:ext uri="{BB962C8B-B14F-4D97-AF65-F5344CB8AC3E}">
        <p14:creationId xmlns:p14="http://schemas.microsoft.com/office/powerpoint/2010/main" val="2592547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98EF653-AF98-3FAE-F885-C999C4C91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7611" y="98853"/>
            <a:ext cx="6594390" cy="664793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32652-23A1-2B8E-8BAE-C92CAC60B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568" y="98854"/>
            <a:ext cx="5474043" cy="67591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CL" dirty="0"/>
          </a:p>
          <a:p>
            <a:pPr marL="0" indent="0">
              <a:buNone/>
            </a:pPr>
            <a:endParaRPr lang="en-CL" dirty="0"/>
          </a:p>
          <a:p>
            <a:pPr marL="0" indent="0">
              <a:buNone/>
            </a:pPr>
            <a:r>
              <a:rPr lang="en-CL" sz="4000" b="1" dirty="0"/>
              <a:t>Algunas obras de Constantino:</a:t>
            </a:r>
          </a:p>
          <a:p>
            <a:pPr marL="0" indent="0">
              <a:buNone/>
            </a:pPr>
            <a:endParaRPr lang="en-CL" sz="4000" dirty="0"/>
          </a:p>
          <a:p>
            <a:pPr marL="0" indent="0">
              <a:buNone/>
            </a:pPr>
            <a:r>
              <a:rPr lang="en-CL" sz="4000" dirty="0"/>
              <a:t>*Fijó el Domingo como día de descanso y culto ( 321 ).</a:t>
            </a:r>
          </a:p>
          <a:p>
            <a:pPr marL="0" indent="0">
              <a:buNone/>
            </a:pPr>
            <a:r>
              <a:rPr lang="en-CL" sz="4000" dirty="0"/>
              <a:t>*Promovió la construcción de iglesias.</a:t>
            </a:r>
          </a:p>
          <a:p>
            <a:pPr marL="0" indent="0">
              <a:buNone/>
            </a:pPr>
            <a:r>
              <a:rPr lang="en-CL" sz="4000" dirty="0"/>
              <a:t>*Intervino en temas de esclavitud y costumbres paganas.</a:t>
            </a:r>
          </a:p>
          <a:p>
            <a:pPr marL="0" indent="0">
              <a:buNone/>
            </a:pPr>
            <a:r>
              <a:rPr lang="en-CL" sz="4000" dirty="0"/>
              <a:t>*Trasladó la capital a Bizancio el 330                      ( Constantinopla ).</a:t>
            </a:r>
          </a:p>
          <a:p>
            <a:endParaRPr lang="en-CL" dirty="0"/>
          </a:p>
        </p:txBody>
      </p:sp>
    </p:spTree>
    <p:extLst>
      <p:ext uri="{BB962C8B-B14F-4D97-AF65-F5344CB8AC3E}">
        <p14:creationId xmlns:p14="http://schemas.microsoft.com/office/powerpoint/2010/main" val="3299571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5E438-211E-5F36-B443-1E66C9B4E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86" y="123986"/>
            <a:ext cx="11949194" cy="66177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CL" dirty="0"/>
          </a:p>
          <a:p>
            <a:pPr marL="0" indent="0">
              <a:buNone/>
            </a:pPr>
            <a:r>
              <a:rPr lang="en-CL" sz="3600" dirty="0"/>
              <a:t>Al aumentar la oposición al paganismo, muchos se introdujeron a la iglesia sin ser conversos. Así gran parte de la membresía de la iglesia era pagana bautizada.</a:t>
            </a:r>
          </a:p>
          <a:p>
            <a:pPr marL="0" indent="0">
              <a:buNone/>
            </a:pPr>
            <a:r>
              <a:rPr lang="en-CL" sz="3600" dirty="0"/>
              <a:t>La diferencia entre cristiano y pagano fue cada vez mas difusa al quedar establecida la iglesia estatal bajo la autoridad última del emperador.</a:t>
            </a:r>
          </a:p>
          <a:p>
            <a:pPr marL="0" indent="0">
              <a:buNone/>
            </a:pPr>
            <a:r>
              <a:rPr lang="en-CL" sz="3600" dirty="0"/>
              <a:t>Es interesante destacar que la persecución no debilitó al cristianismo, todo lo contrario. Pero fue el ingreso del paganismo a la iglesia, alentado por el poder político, que si debilitó a la iglesia.  </a:t>
            </a:r>
          </a:p>
          <a:p>
            <a:pPr marL="0" indent="0">
              <a:buNone/>
            </a:pPr>
            <a:endParaRPr lang="en-CL" sz="3600" dirty="0"/>
          </a:p>
          <a:p>
            <a:pPr marL="0" indent="0" algn="l">
              <a:buNone/>
            </a:pPr>
            <a:r>
              <a:rPr lang="en-US" sz="3600" b="1" i="0" dirty="0" err="1">
                <a:solidFill>
                  <a:srgbClr val="000000"/>
                </a:solidFill>
                <a:effectLst/>
                <a:latin typeface="system-ui"/>
              </a:rPr>
              <a:t>Romanos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system-ui"/>
              </a:rPr>
              <a:t> 12:2</a:t>
            </a:r>
          </a:p>
          <a:p>
            <a:pPr marL="0" indent="0"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No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system-ui"/>
              </a:rPr>
              <a:t>os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system-ui"/>
              </a:rPr>
              <a:t>conforméis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 a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system-ui"/>
              </a:rPr>
              <a:t>este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system-ui"/>
              </a:rPr>
              <a:t>siglo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system-ui"/>
              </a:rPr>
              <a:t>sino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system-ui"/>
              </a:rPr>
              <a:t>transformaos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system-ui"/>
              </a:rPr>
              <a:t>por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 medio de la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system-ui"/>
              </a:rPr>
              <a:t>renovación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 de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system-ui"/>
              </a:rPr>
              <a:t>vuestro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system-ui"/>
              </a:rPr>
              <a:t>entendimiento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, para que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system-ui"/>
              </a:rPr>
              <a:t>comprobéis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system-ui"/>
              </a:rPr>
              <a:t>cuál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 sea la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system-ui"/>
              </a:rPr>
              <a:t>buena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system-ui"/>
              </a:rPr>
              <a:t>voluntad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 de Dios,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system-ui"/>
              </a:rPr>
              <a:t>agradable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 y perfecta.</a:t>
            </a:r>
          </a:p>
          <a:p>
            <a:pPr marL="0" indent="0">
              <a:buNone/>
            </a:pPr>
            <a:endParaRPr lang="en-CL" dirty="0"/>
          </a:p>
        </p:txBody>
      </p:sp>
    </p:spTree>
    <p:extLst>
      <p:ext uri="{BB962C8B-B14F-4D97-AF65-F5344CB8AC3E}">
        <p14:creationId xmlns:p14="http://schemas.microsoft.com/office/powerpoint/2010/main" val="1264112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AABB7-6C54-40D0-BD2E-449561647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78" y="139485"/>
            <a:ext cx="11701220" cy="6540284"/>
          </a:xfrm>
        </p:spPr>
        <p:txBody>
          <a:bodyPr/>
          <a:lstStyle/>
          <a:p>
            <a:pPr marL="0" indent="0">
              <a:buNone/>
            </a:pPr>
            <a:r>
              <a:rPr lang="en-CL" b="1" dirty="0"/>
              <a:t>Controversias doctrinales de este período</a:t>
            </a:r>
          </a:p>
          <a:p>
            <a:pPr marL="0" indent="0">
              <a:buNone/>
            </a:pPr>
            <a:endParaRPr lang="en-CL" b="1" dirty="0"/>
          </a:p>
          <a:p>
            <a:pPr marL="0" indent="0">
              <a:buNone/>
            </a:pPr>
            <a:r>
              <a:rPr lang="en-CL" b="1" i="1" dirty="0"/>
              <a:t>Arrianismo</a:t>
            </a:r>
            <a:r>
              <a:rPr lang="en-CL" dirty="0"/>
              <a:t>:  Arriano enseñaba que Cristo era un ser distinto que Dios en    	   		escencia. Atanasio sostenía que Cristo era coexistente y coeterno, y 		que compartía la misma escencia con el Padre, punto de vista 	  	            apoyado por el Concilio de Nicea el 325.</a:t>
            </a:r>
          </a:p>
          <a:p>
            <a:pPr marL="0" indent="0">
              <a:buNone/>
            </a:pPr>
            <a:r>
              <a:rPr lang="en-CL" b="1" i="1" dirty="0"/>
              <a:t>Apolinar</a:t>
            </a:r>
            <a:r>
              <a:rPr lang="en-CL" dirty="0"/>
              <a:t>: enseñaba que el espíritu humano de Cristo fue reemplazado por el 	      del Logos en el bautismo y lo dejó en la cruz. Nestorio separaba las 	      naturalezas dando mas preeminencia a la humana. El Concilio de 		      Calcedonia, el 451, dará la definición ortodoxa de la doble naturaleza 	      de Cristo.</a:t>
            </a:r>
          </a:p>
          <a:p>
            <a:pPr marL="0" indent="0">
              <a:buNone/>
            </a:pPr>
            <a:r>
              <a:rPr lang="en-CL" b="1" i="1" dirty="0"/>
              <a:t>Gracia absoluta y colaborativa</a:t>
            </a:r>
            <a:r>
              <a:rPr lang="en-CL" dirty="0"/>
              <a:t>: Agustín de Hipona y Pelagio (semi pelagianos).</a:t>
            </a:r>
          </a:p>
          <a:p>
            <a:pPr marL="0" indent="0">
              <a:buNone/>
            </a:pPr>
            <a:r>
              <a:rPr lang="en-CL" b="1" i="1" dirty="0"/>
              <a:t>Monasticismo</a:t>
            </a:r>
            <a:r>
              <a:rPr lang="en-CL" dirty="0"/>
              <a:t>: nace en Egipto con Pablo de Tebas y Antonio Abad 	 	  	                aproximadamente el 250, con la idea de alcanzar la santidad 	 	                mediante el aislamiento del mundo ( monasterio ).</a:t>
            </a:r>
          </a:p>
        </p:txBody>
      </p:sp>
    </p:spTree>
    <p:extLst>
      <p:ext uri="{BB962C8B-B14F-4D97-AF65-F5344CB8AC3E}">
        <p14:creationId xmlns:p14="http://schemas.microsoft.com/office/powerpoint/2010/main" val="3999316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4F52D-6555-045C-D77F-9650874FA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88" y="154983"/>
            <a:ext cx="5889087" cy="681925"/>
          </a:xfrm>
        </p:spPr>
        <p:txBody>
          <a:bodyPr>
            <a:normAutofit/>
          </a:bodyPr>
          <a:lstStyle/>
          <a:p>
            <a:r>
              <a:rPr lang="en-CL" sz="3200" dirty="0"/>
              <a:t>Padres post-nicenos Orientales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8CDE8-693B-72ED-E948-332E1DE65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88" y="1084880"/>
            <a:ext cx="5889087" cy="5618135"/>
          </a:xfrm>
        </p:spPr>
        <p:txBody>
          <a:bodyPr/>
          <a:lstStyle/>
          <a:p>
            <a:pPr marL="0" indent="0">
              <a:buNone/>
            </a:pPr>
            <a:r>
              <a:rPr lang="en-CL" b="1" i="1" dirty="0"/>
              <a:t>Crisóstomo</a:t>
            </a:r>
            <a:r>
              <a:rPr lang="en-CL" dirty="0"/>
              <a:t>: Obispo de Constantinopla.</a:t>
            </a:r>
          </a:p>
          <a:p>
            <a:pPr marL="0" indent="0">
              <a:buNone/>
            </a:pPr>
            <a:r>
              <a:rPr lang="en-CL" dirty="0"/>
              <a:t>		Gran predicador.</a:t>
            </a:r>
          </a:p>
          <a:p>
            <a:pPr marL="0" indent="0">
              <a:buNone/>
            </a:pPr>
            <a:endParaRPr lang="en-CL" dirty="0"/>
          </a:p>
          <a:p>
            <a:pPr marL="0" indent="0">
              <a:buNone/>
            </a:pPr>
            <a:r>
              <a:rPr lang="en-CL" b="1" i="1" dirty="0"/>
              <a:t>Teodoro</a:t>
            </a:r>
            <a:r>
              <a:rPr lang="en-CL" dirty="0"/>
              <a:t>: Obispo de Mopsuestia, sur de 	      Turquía.</a:t>
            </a:r>
          </a:p>
          <a:p>
            <a:pPr marL="0" indent="0">
              <a:buNone/>
            </a:pPr>
            <a:r>
              <a:rPr lang="en-CL" dirty="0"/>
              <a:t>	      Gran defensor de la 	  		      interpretación gramatical e 	 	      histórica de las escrituras.</a:t>
            </a:r>
          </a:p>
          <a:p>
            <a:pPr marL="0" indent="0">
              <a:buNone/>
            </a:pPr>
            <a:endParaRPr lang="en-CL" dirty="0"/>
          </a:p>
          <a:p>
            <a:pPr marL="0" indent="0">
              <a:buNone/>
            </a:pPr>
            <a:r>
              <a:rPr lang="en-CL" b="1" i="1" dirty="0"/>
              <a:t>Eusebio de Cesarea</a:t>
            </a:r>
            <a:r>
              <a:rPr lang="en-CL" dirty="0"/>
              <a:t>: padre de la 	  	                       historia eclesiástica.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8FC5C-3964-45AB-C4F8-3C65EB53A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4983"/>
            <a:ext cx="5911312" cy="681925"/>
          </a:xfrm>
        </p:spPr>
        <p:txBody>
          <a:bodyPr>
            <a:normAutofit/>
          </a:bodyPr>
          <a:lstStyle/>
          <a:p>
            <a:r>
              <a:rPr lang="en-CL" sz="3200" dirty="0"/>
              <a:t>Padres post-nicenos Occidentales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F4682A-3FB7-F1B6-93CE-EA41A38BF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1084881"/>
            <a:ext cx="5889087" cy="5618136"/>
          </a:xfrm>
        </p:spPr>
        <p:txBody>
          <a:bodyPr/>
          <a:lstStyle/>
          <a:p>
            <a:pPr marL="0" indent="0">
              <a:buNone/>
            </a:pPr>
            <a:r>
              <a:rPr lang="en-CL" b="1" i="1" dirty="0"/>
              <a:t>Jerónimo</a:t>
            </a:r>
            <a:r>
              <a:rPr lang="en-CL" dirty="0"/>
              <a:t>: traductor de la Biblia al latín</a:t>
            </a:r>
          </a:p>
          <a:p>
            <a:pPr marL="0" indent="0">
              <a:buNone/>
            </a:pPr>
            <a:r>
              <a:rPr lang="en-CL" dirty="0"/>
              <a:t>	        La Vulgata*(382-&gt;)</a:t>
            </a:r>
          </a:p>
          <a:p>
            <a:pPr marL="0" indent="0">
              <a:buNone/>
            </a:pPr>
            <a:endParaRPr lang="en-CL" dirty="0"/>
          </a:p>
          <a:p>
            <a:pPr marL="0" indent="0">
              <a:buNone/>
            </a:pPr>
            <a:r>
              <a:rPr lang="en-CL" b="1" i="1" dirty="0"/>
              <a:t>Agustín </a:t>
            </a:r>
            <a:r>
              <a:rPr lang="en-CL" dirty="0"/>
              <a:t>: obispo de Hipona y uno de 	   	      los prominentes teólogos del 	      primer milenio de la Iglesia. </a:t>
            </a:r>
          </a:p>
          <a:p>
            <a:pPr marL="0" indent="0">
              <a:buNone/>
            </a:pPr>
            <a:r>
              <a:rPr lang="en-CL" dirty="0"/>
              <a:t>	     </a:t>
            </a:r>
            <a:r>
              <a:rPr lang="en-CL" i="1" dirty="0"/>
              <a:t>La Cuidad de Dios</a:t>
            </a:r>
          </a:p>
          <a:p>
            <a:pPr marL="0" indent="0">
              <a:buNone/>
            </a:pPr>
            <a:r>
              <a:rPr lang="en-CL" i="1" dirty="0"/>
              <a:t>	     Confesiones</a:t>
            </a:r>
          </a:p>
        </p:txBody>
      </p:sp>
    </p:spTree>
    <p:extLst>
      <p:ext uri="{BB962C8B-B14F-4D97-AF65-F5344CB8AC3E}">
        <p14:creationId xmlns:p14="http://schemas.microsoft.com/office/powerpoint/2010/main" val="1616586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9BD844-3735-21B6-6145-C25A70E4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987"/>
            <a:ext cx="12042182" cy="883403"/>
          </a:xfrm>
        </p:spPr>
        <p:txBody>
          <a:bodyPr>
            <a:normAutofit/>
          </a:bodyPr>
          <a:lstStyle/>
          <a:p>
            <a:r>
              <a:rPr lang="en-CL" sz="5400" b="1" dirty="0"/>
              <a:t>		Surgimiento del papado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017423-EAEB-4F02-9074-D05273537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62373"/>
            <a:ext cx="12042183" cy="5408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L" sz="4000" dirty="0"/>
              <a:t>El título de ”papa” viene del italiano que significa “padre”. Al principio se aplicaba a todos los obispos en occidente, pero hacia el año 500 comenzó a restringirse su uso al obispo de Roma; luego empezó a considerarse como obispo universal o católico, en base a la sucesión apostólica y la primacía de Pedro.</a:t>
            </a:r>
          </a:p>
          <a:p>
            <a:pPr marL="0" indent="0">
              <a:buNone/>
            </a:pPr>
            <a:r>
              <a:rPr lang="en-CL" sz="4000" dirty="0"/>
              <a:t>No olvidar que el traslado de la capital a Constantinopla, el 330,  aumentó el poder del obispo de Roma siendo la máxima autoridad occidental.</a:t>
            </a:r>
          </a:p>
        </p:txBody>
      </p:sp>
    </p:spTree>
    <p:extLst>
      <p:ext uri="{BB962C8B-B14F-4D97-AF65-F5344CB8AC3E}">
        <p14:creationId xmlns:p14="http://schemas.microsoft.com/office/powerpoint/2010/main" val="212058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706CB-1DA3-1793-0327-F512677BC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81" y="154983"/>
            <a:ext cx="11871702" cy="65247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L" sz="4000" dirty="0"/>
              <a:t>León I (440-461) hizo mucho por consolidar el papado. </a:t>
            </a:r>
          </a:p>
          <a:p>
            <a:pPr marL="0" indent="0">
              <a:buNone/>
            </a:pPr>
            <a:r>
              <a:rPr lang="en-CL" sz="4000" dirty="0"/>
              <a:t>Intervino y fue reconocido por la iglesia de África, recientemente invadida, por la iglesia de Galia y la de Yugoslavia. Pero el hecho mas significativo fue que salvó a Roma de ser saqueada por los hunos (452) y los vándalos (455) , elevando significativamente su prestigio. Por lo anterior Valentiniano III ( 455 ) lo reconoció como primado de todos los obispos. </a:t>
            </a:r>
          </a:p>
          <a:p>
            <a:pPr marL="0" indent="0">
              <a:buNone/>
            </a:pPr>
            <a:r>
              <a:rPr lang="en-CL" sz="4000" dirty="0"/>
              <a:t>Con la caída del imperio de occidente, el 476, el papado quedó en libertad para concretar ventajosas alianzas con los diversos reinos bárbaros que surgían.</a:t>
            </a:r>
          </a:p>
          <a:p>
            <a:pPr marL="0" indent="0">
              <a:buNone/>
            </a:pPr>
            <a:r>
              <a:rPr lang="en-CL" sz="4000" dirty="0"/>
              <a:t>Desde Simplicio (468-483) hasta Pelagio II (578-590) la autoridad papal aumentó marcadamente , lo cual allanó el camino para el papado medieval y moderno</a:t>
            </a:r>
            <a:r>
              <a:rPr lang="en-C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437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02C7F-8427-AEEB-A53D-6C8973AF9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4" y="1606378"/>
            <a:ext cx="4893276" cy="2780271"/>
          </a:xfrm>
        </p:spPr>
        <p:txBody>
          <a:bodyPr>
            <a:noAutofit/>
          </a:bodyPr>
          <a:lstStyle/>
          <a:p>
            <a:r>
              <a:rPr lang="en-CL" sz="4800" b="1" i="1" dirty="0"/>
              <a:t>Editorial Portavoz edición 1988</a:t>
            </a:r>
            <a:br>
              <a:rPr lang="en-CL" b="1" i="1" dirty="0"/>
            </a:br>
            <a:endParaRPr lang="en-CL" b="1" i="1" dirty="0"/>
          </a:p>
        </p:txBody>
      </p:sp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F3EC4260-F70D-7F50-6D90-9DD4DBF97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6907" y="148281"/>
            <a:ext cx="6647935" cy="6524368"/>
          </a:xfrm>
        </p:spPr>
      </p:pic>
    </p:spTree>
    <p:extLst>
      <p:ext uri="{BB962C8B-B14F-4D97-AF65-F5344CB8AC3E}">
        <p14:creationId xmlns:p14="http://schemas.microsoft.com/office/powerpoint/2010/main" val="3706690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A20B-7802-09CF-7C3A-EEDDE977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48352"/>
          </a:xfrm>
        </p:spPr>
        <p:txBody>
          <a:bodyPr>
            <a:normAutofit fontScale="90000"/>
          </a:bodyPr>
          <a:lstStyle/>
          <a:p>
            <a:r>
              <a:rPr lang="en-CL" b="1" dirty="0"/>
              <a:t>        </a:t>
            </a:r>
            <a:r>
              <a:rPr lang="en-CL" sz="5400" b="1" dirty="0"/>
              <a:t>PERIODOS DE LA HISTORIA DE LA IGLESIA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A5E0E-EFA0-8816-FCA1-365D33BA1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8353"/>
            <a:ext cx="12192000" cy="5509646"/>
          </a:xfrm>
        </p:spPr>
        <p:txBody>
          <a:bodyPr/>
          <a:lstStyle/>
          <a:p>
            <a:pPr marL="571500" indent="-571500">
              <a:buAutoNum type="romanUcPeriod"/>
            </a:pPr>
            <a:r>
              <a:rPr lang="en-CL" b="1" i="1" dirty="0"/>
              <a:t>Período de la iglesia Primitiva </a:t>
            </a:r>
            <a:r>
              <a:rPr lang="en-CL" dirty="0"/>
              <a:t>( 30-590 d.C )</a:t>
            </a:r>
          </a:p>
          <a:p>
            <a:pPr marL="0" indent="0">
              <a:buNone/>
            </a:pPr>
            <a:r>
              <a:rPr lang="en-CL" dirty="0"/>
              <a:t>       1. Período apostólico ( 30-100 )</a:t>
            </a:r>
          </a:p>
          <a:p>
            <a:pPr marL="0" indent="0">
              <a:buNone/>
            </a:pPr>
            <a:r>
              <a:rPr lang="en-CL" dirty="0"/>
              <a:t>       2. Período post-apostólico ( 100-150 )</a:t>
            </a:r>
          </a:p>
          <a:p>
            <a:pPr marL="0" indent="0">
              <a:buNone/>
            </a:pPr>
            <a:r>
              <a:rPr lang="en-CL" dirty="0"/>
              <a:t>       3. Conflicto con el Imperio Romano y la herejía ( 150-313 )</a:t>
            </a:r>
          </a:p>
          <a:p>
            <a:pPr marL="0" indent="0">
              <a:buNone/>
            </a:pPr>
            <a:r>
              <a:rPr lang="en-CL" dirty="0"/>
              <a:t>       4. La antigua iglesia católica imperial ( 313-590 )</a:t>
            </a:r>
          </a:p>
          <a:p>
            <a:pPr marL="0" indent="0">
              <a:buNone/>
            </a:pPr>
            <a:endParaRPr lang="en-CL" dirty="0"/>
          </a:p>
          <a:p>
            <a:pPr marL="571500" indent="-571500">
              <a:buAutoNum type="romanUcPeriod" startAt="2"/>
            </a:pPr>
            <a:r>
              <a:rPr lang="en-CL" b="1" i="1" dirty="0"/>
              <a:t>Período de la Iglesia Medieval </a:t>
            </a:r>
            <a:r>
              <a:rPr lang="en-CL" dirty="0"/>
              <a:t>( 590-1517 d.C. )</a:t>
            </a:r>
          </a:p>
          <a:p>
            <a:pPr marL="0" indent="0">
              <a:buNone/>
            </a:pPr>
            <a:r>
              <a:rPr lang="en-CL" dirty="0"/>
              <a:t>       1. Cristianismo en Occidente ( 590-1054 )</a:t>
            </a:r>
          </a:p>
          <a:p>
            <a:pPr marL="0" indent="0">
              <a:buNone/>
            </a:pPr>
            <a:r>
              <a:rPr lang="en-CL" dirty="0"/>
              <a:t>       2. Época de oro del poder papal ( 1054-1305 )</a:t>
            </a:r>
          </a:p>
          <a:p>
            <a:pPr marL="0" indent="0">
              <a:buNone/>
            </a:pPr>
            <a:r>
              <a:rPr lang="en-CL" dirty="0"/>
              <a:t>       3. Primeros movimientos reformistas ( 1305-1517 )</a:t>
            </a:r>
          </a:p>
        </p:txBody>
      </p:sp>
    </p:spTree>
    <p:extLst>
      <p:ext uri="{BB962C8B-B14F-4D97-AF65-F5344CB8AC3E}">
        <p14:creationId xmlns:p14="http://schemas.microsoft.com/office/powerpoint/2010/main" val="108451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427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E77C1-EB0B-BF1E-F96E-CEF86C684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CL" dirty="0"/>
              <a:t>Recordemos que Pablo realizó tres viajes misioneros. En el último fue finalmente conducido a Roma para comparecer ante César. Allí permaneció con arrestro domiciliario por dos años ( Hechos 28:30 ).</a:t>
            </a:r>
          </a:p>
          <a:p>
            <a:pPr marL="0" indent="0">
              <a:buNone/>
            </a:pPr>
            <a:r>
              <a:rPr lang="en-CL" dirty="0"/>
              <a:t>La tradición dice que Pablo, al ser dejado en libertad, inició un cuarto viaje misionero, recorriendo España, posiblemente el sur de Francia y Creta.</a:t>
            </a:r>
          </a:p>
          <a:p>
            <a:pPr marL="0" indent="0">
              <a:buNone/>
            </a:pPr>
            <a:r>
              <a:rPr lang="en-CL" dirty="0"/>
              <a:t>La tradición también nos dice que los apóstoles desplegaron actividad durante aquel primer siglo:</a:t>
            </a:r>
          </a:p>
          <a:p>
            <a:pPr marL="0" indent="0">
              <a:buNone/>
            </a:pPr>
            <a:r>
              <a:rPr lang="en-CL" dirty="0"/>
              <a:t>Bartolomé en Armenia</a:t>
            </a:r>
          </a:p>
          <a:p>
            <a:pPr marL="0" indent="0">
              <a:buNone/>
            </a:pPr>
            <a:r>
              <a:rPr lang="en-CL" dirty="0"/>
              <a:t>Tomás en Irán, Irak, Persia e India</a:t>
            </a:r>
          </a:p>
          <a:p>
            <a:pPr marL="0" indent="0">
              <a:buNone/>
            </a:pPr>
            <a:r>
              <a:rPr lang="en-CL" dirty="0"/>
              <a:t>Mateo en Etiopía</a:t>
            </a:r>
          </a:p>
          <a:p>
            <a:pPr marL="0" indent="0">
              <a:buNone/>
            </a:pPr>
            <a:r>
              <a:rPr lang="en-CL" dirty="0"/>
              <a:t>Jacobo en Egipto</a:t>
            </a:r>
          </a:p>
          <a:p>
            <a:pPr marL="0" indent="0">
              <a:buNone/>
            </a:pPr>
            <a:r>
              <a:rPr lang="en-CL" dirty="0"/>
              <a:t>Judas en Asiria y Persia</a:t>
            </a:r>
          </a:p>
          <a:p>
            <a:pPr marL="0" indent="0">
              <a:buNone/>
            </a:pPr>
            <a:r>
              <a:rPr lang="en-CL" dirty="0"/>
              <a:t>Marcos en Alejandría **</a:t>
            </a:r>
          </a:p>
          <a:p>
            <a:pPr marL="0" indent="0">
              <a:buNone/>
            </a:pPr>
            <a:endParaRPr lang="en-CL" dirty="0"/>
          </a:p>
          <a:p>
            <a:pPr marL="0" indent="0">
              <a:buNone/>
            </a:pPr>
            <a:endParaRPr lang="en-CL" dirty="0"/>
          </a:p>
        </p:txBody>
      </p:sp>
    </p:spTree>
    <p:extLst>
      <p:ext uri="{BB962C8B-B14F-4D97-AF65-F5344CB8AC3E}">
        <p14:creationId xmlns:p14="http://schemas.microsoft.com/office/powerpoint/2010/main" val="64477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1356F-615B-E47F-5A6F-477EB068A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L" sz="3000" dirty="0"/>
              <a:t>La Historia de la Iglesia se entiende como el relato cronológico del impacto que Cristo y su evangelio han hecho sobre la humanidad.</a:t>
            </a:r>
          </a:p>
          <a:p>
            <a:pPr marL="0" indent="0">
              <a:buNone/>
            </a:pPr>
            <a:r>
              <a:rPr lang="en-US" sz="3000" dirty="0" err="1"/>
              <a:t>Algunos</a:t>
            </a:r>
            <a:r>
              <a:rPr lang="en-US" sz="3000" dirty="0"/>
              <a:t> </a:t>
            </a:r>
            <a:r>
              <a:rPr lang="en-CL" sz="3000" dirty="0"/>
              <a:t>factores que favorecieron la expansión del evangelio:</a:t>
            </a:r>
          </a:p>
          <a:p>
            <a:pPr marL="0" indent="0">
              <a:buNone/>
            </a:pPr>
            <a:endParaRPr lang="en-CL" sz="3000" dirty="0"/>
          </a:p>
          <a:p>
            <a:pPr marL="0" indent="0">
              <a:buNone/>
            </a:pPr>
            <a:r>
              <a:rPr lang="en-CL" sz="3000" dirty="0"/>
              <a:t>*El griego, como lengua común de todo el mundo greco-romano, aportó un vehículo adecuado para la transmisión oral y escrita del mensaje del NT.</a:t>
            </a:r>
          </a:p>
          <a:p>
            <a:pPr marL="0" indent="0">
              <a:buNone/>
            </a:pPr>
            <a:r>
              <a:rPr lang="en-CL" sz="3000" dirty="0"/>
              <a:t>*La ley romana, su unidad política relativa y las normas de otorgamiento de la ciudadanía favorecieron las relaciones interpersonales.</a:t>
            </a:r>
          </a:p>
          <a:p>
            <a:pPr marL="0" indent="0">
              <a:buNone/>
            </a:pPr>
            <a:r>
              <a:rPr lang="en-CL" sz="3000" dirty="0"/>
              <a:t>*</a:t>
            </a:r>
            <a:r>
              <a:rPr lang="en-CL" sz="3000" b="1" dirty="0"/>
              <a:t>La Pax Romana </a:t>
            </a:r>
            <a:r>
              <a:rPr lang="en-CL" sz="3000" dirty="0"/>
              <a:t>y su red de carreteras favorecieron las tareas de evangelización especialmente en el primer siglo</a:t>
            </a:r>
          </a:p>
          <a:p>
            <a:pPr marL="0" indent="0">
              <a:buNone/>
            </a:pPr>
            <a:endParaRPr lang="en-CL" sz="3000" dirty="0"/>
          </a:p>
          <a:p>
            <a:pPr marL="0" indent="0">
              <a:buNone/>
            </a:pPr>
            <a:r>
              <a:rPr lang="en-CL" sz="3000" b="1" i="1" dirty="0"/>
              <a:t>Pax Romana</a:t>
            </a:r>
            <a:r>
              <a:rPr lang="en-CL" sz="3000" dirty="0"/>
              <a:t>: período de relativa paz y properidad del Imperio Romano que duró aproximadamente dos siglos, desde Augusto ( 27 a.C.-14 d.C.) hasta la crisis del III siglo.</a:t>
            </a:r>
          </a:p>
        </p:txBody>
      </p:sp>
    </p:spTree>
    <p:extLst>
      <p:ext uri="{BB962C8B-B14F-4D97-AF65-F5344CB8AC3E}">
        <p14:creationId xmlns:p14="http://schemas.microsoft.com/office/powerpoint/2010/main" val="417600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A20B-7802-09CF-7C3A-EEDDE977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48352"/>
          </a:xfrm>
        </p:spPr>
        <p:txBody>
          <a:bodyPr>
            <a:normAutofit fontScale="90000"/>
          </a:bodyPr>
          <a:lstStyle/>
          <a:p>
            <a:r>
              <a:rPr lang="en-CL" b="1" dirty="0"/>
              <a:t>        </a:t>
            </a:r>
            <a:r>
              <a:rPr lang="en-CL" sz="5400" b="1" dirty="0"/>
              <a:t>PERIODOS DE LA HISTORIA DE LA IGLESIA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A5E0E-EFA0-8816-FCA1-365D33BA1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8353"/>
            <a:ext cx="12192000" cy="5509646"/>
          </a:xfrm>
        </p:spPr>
        <p:txBody>
          <a:bodyPr/>
          <a:lstStyle/>
          <a:p>
            <a:pPr marL="571500" indent="-571500">
              <a:buAutoNum type="romanUcPeriod"/>
            </a:pPr>
            <a:r>
              <a:rPr lang="en-CL" b="1" i="1" dirty="0"/>
              <a:t>Período de la iglesia Primitiva </a:t>
            </a:r>
            <a:r>
              <a:rPr lang="en-CL" dirty="0"/>
              <a:t>( 30-590 d.C )</a:t>
            </a:r>
          </a:p>
          <a:p>
            <a:pPr marL="0" indent="0">
              <a:buNone/>
            </a:pPr>
            <a:r>
              <a:rPr lang="en-CL" dirty="0"/>
              <a:t>       1. Período apostólico ( 30-100 )</a:t>
            </a:r>
          </a:p>
          <a:p>
            <a:pPr marL="0" indent="0">
              <a:buNone/>
            </a:pPr>
            <a:r>
              <a:rPr lang="en-CL" dirty="0"/>
              <a:t>       2. Período post-apostólico ( 100-150 )</a:t>
            </a:r>
          </a:p>
          <a:p>
            <a:pPr marL="0" indent="0">
              <a:buNone/>
            </a:pPr>
            <a:r>
              <a:rPr lang="en-CL" dirty="0"/>
              <a:t>       3. Conflicto con el Imperio Romano y la herejía ( 150-313 )</a:t>
            </a:r>
          </a:p>
          <a:p>
            <a:pPr marL="0" indent="0">
              <a:buNone/>
            </a:pPr>
            <a:r>
              <a:rPr lang="en-CL" dirty="0"/>
              <a:t>       4. La antigua iglesia católica imperial ( 313-590 )</a:t>
            </a:r>
          </a:p>
          <a:p>
            <a:pPr marL="0" indent="0">
              <a:buNone/>
            </a:pPr>
            <a:endParaRPr lang="en-CL" dirty="0"/>
          </a:p>
          <a:p>
            <a:pPr marL="571500" indent="-571500">
              <a:buAutoNum type="romanUcPeriod" startAt="2"/>
            </a:pPr>
            <a:r>
              <a:rPr lang="en-CL" b="1" i="1" dirty="0"/>
              <a:t>Período de la Iglesia Medieval </a:t>
            </a:r>
            <a:r>
              <a:rPr lang="en-CL" dirty="0"/>
              <a:t>( 590-1517 d.C. )</a:t>
            </a:r>
          </a:p>
          <a:p>
            <a:pPr marL="0" indent="0">
              <a:buNone/>
            </a:pPr>
            <a:r>
              <a:rPr lang="en-CL" dirty="0"/>
              <a:t>       1. Cristianismo en Occidente ( 590-1054 )</a:t>
            </a:r>
          </a:p>
          <a:p>
            <a:pPr marL="0" indent="0">
              <a:buNone/>
            </a:pPr>
            <a:r>
              <a:rPr lang="en-CL" dirty="0"/>
              <a:t>       2. Época de oro del poder papal ( 1054-1305 )</a:t>
            </a:r>
          </a:p>
          <a:p>
            <a:pPr marL="0" indent="0">
              <a:buNone/>
            </a:pPr>
            <a:r>
              <a:rPr lang="en-CL" dirty="0"/>
              <a:t>       3. Primeros movimientos reformistas ( 1305-1517 )</a:t>
            </a:r>
          </a:p>
        </p:txBody>
      </p:sp>
    </p:spTree>
    <p:extLst>
      <p:ext uri="{BB962C8B-B14F-4D97-AF65-F5344CB8AC3E}">
        <p14:creationId xmlns:p14="http://schemas.microsoft.com/office/powerpoint/2010/main" val="3747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0060A-A918-27F6-56C8-86323DEBC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3" y="111212"/>
            <a:ext cx="11973697" cy="654907"/>
          </a:xfrm>
        </p:spPr>
        <p:txBody>
          <a:bodyPr>
            <a:normAutofit fontScale="90000"/>
          </a:bodyPr>
          <a:lstStyle/>
          <a:p>
            <a:r>
              <a:rPr lang="en-CL" dirty="0"/>
              <a:t>                </a:t>
            </a:r>
            <a:r>
              <a:rPr lang="en-CL" sz="4800" b="1" dirty="0"/>
              <a:t>Período Apostólico ( 30-100 )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BF681-8504-C643-49D5-BFF81B042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53" y="766119"/>
            <a:ext cx="11973697" cy="59806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L" sz="3600" dirty="0"/>
              <a:t>En el estudio del libro de Hechos se revisó bastante en relación a este período, desde Pentecostés hasta los viajes misioneros de Pablo.</a:t>
            </a:r>
          </a:p>
          <a:p>
            <a:pPr marL="0" indent="0">
              <a:buNone/>
            </a:pPr>
            <a:r>
              <a:rPr lang="en-CL" sz="3600" dirty="0"/>
              <a:t>Sólo mencionar que en este período tenemos al primer emperador romano que persiguió ferozmente a la Iglesia, Nerón ( 54-68 ), tenemos el sitio de Jerusalem y la destrucción del Templo el año 70 bajo el emperador Vespasiano con Tito, su hijo, y futuro emperador, al mando del ejército romano.</a:t>
            </a:r>
          </a:p>
          <a:p>
            <a:pPr marL="0" indent="0">
              <a:buNone/>
            </a:pPr>
            <a:r>
              <a:rPr lang="en-CL" sz="3600" dirty="0"/>
              <a:t>Ya al final de este período Juan es desterrado a Patmos, donde recibe revelación de Dios ( Apocalipsis ) y la totalidad de los libros actuales del NT son escritos.</a:t>
            </a:r>
          </a:p>
        </p:txBody>
      </p:sp>
    </p:spTree>
    <p:extLst>
      <p:ext uri="{BB962C8B-B14F-4D97-AF65-F5344CB8AC3E}">
        <p14:creationId xmlns:p14="http://schemas.microsoft.com/office/powerpoint/2010/main" val="2206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25EBD-2456-3F31-A261-EADFE338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5" y="123987"/>
            <a:ext cx="11933695" cy="960894"/>
          </a:xfrm>
        </p:spPr>
        <p:txBody>
          <a:bodyPr/>
          <a:lstStyle/>
          <a:p>
            <a:r>
              <a:rPr lang="en-CL" dirty="0"/>
              <a:t>               </a:t>
            </a:r>
            <a:r>
              <a:rPr lang="en-CL" b="1" dirty="0"/>
              <a:t>Período Post-Apostólico ( 100-150 )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24C41-F43D-3482-7950-566E25D42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20" y="1084881"/>
            <a:ext cx="11923360" cy="56491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L" sz="3600" dirty="0"/>
              <a:t>Período que comprende los gobiernos de Adriano ( 117-138 ) y Antonio Pío ( 138-161 ), ambos perseguidores de los cristianos. Cabe mencionar esta persecución era local y dispersa, muchas veces alentadas por intelectuales paganos y judíos.</a:t>
            </a:r>
          </a:p>
          <a:p>
            <a:pPr marL="0" indent="0">
              <a:buNone/>
            </a:pPr>
            <a:r>
              <a:rPr lang="en-CL" sz="3600" dirty="0"/>
              <a:t>Aparecen los primeros escritos post-apostólicos, como la Epístola de Clemente ( obispo de Roma ) a los Corintios, y la Didache o enseñanza de los Doce, probablemente originada en Alejandría a principios del II siglo. Era un manual de la Iglesia divido en tres partes, que trataba de la ética cristiana, de asuntos litùrgicos y disciplinarios, así como de la necesidad de una vida preparada en vista de la inminente vuelta de Cristo.</a:t>
            </a:r>
          </a:p>
        </p:txBody>
      </p:sp>
    </p:spTree>
    <p:extLst>
      <p:ext uri="{BB962C8B-B14F-4D97-AF65-F5344CB8AC3E}">
        <p14:creationId xmlns:p14="http://schemas.microsoft.com/office/powerpoint/2010/main" val="25613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4B6982-0DEF-AB79-E0F2-880EDCA33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3313" y="154983"/>
            <a:ext cx="7278687" cy="654028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8B1CD-598E-F3AF-7844-040210DB8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0482" y="154983"/>
            <a:ext cx="4601544" cy="6540285"/>
          </a:xfrm>
        </p:spPr>
        <p:txBody>
          <a:bodyPr/>
          <a:lstStyle/>
          <a:p>
            <a:r>
              <a:rPr lang="en-CL" sz="2800" b="1" dirty="0"/>
              <a:t>Padres ( Obispos ) Apostólicos de la época</a:t>
            </a:r>
          </a:p>
          <a:p>
            <a:endParaRPr lang="en-CL" dirty="0"/>
          </a:p>
          <a:p>
            <a:r>
              <a:rPr lang="en-CL" sz="2800" b="1" i="1" dirty="0"/>
              <a:t>Clemente</a:t>
            </a:r>
            <a:r>
              <a:rPr lang="en-CL" sz="2800" dirty="0"/>
              <a:t>, obispo de Roma</a:t>
            </a:r>
          </a:p>
          <a:p>
            <a:endParaRPr lang="en-CL" sz="2800" dirty="0"/>
          </a:p>
          <a:p>
            <a:r>
              <a:rPr lang="en-CL" sz="2800" b="1" i="1" dirty="0"/>
              <a:t>Ignacio,</a:t>
            </a:r>
            <a:r>
              <a:rPr lang="en-CL" sz="2800" dirty="0"/>
              <a:t> obispo de Antioquía, martirizado</a:t>
            </a:r>
          </a:p>
          <a:p>
            <a:endParaRPr lang="en-CL" sz="2800" dirty="0"/>
          </a:p>
          <a:p>
            <a:r>
              <a:rPr lang="en-CL" sz="2800" b="1" i="1" dirty="0"/>
              <a:t>Papías</a:t>
            </a:r>
            <a:r>
              <a:rPr lang="en-CL" sz="2800" dirty="0"/>
              <a:t>, obispo de Heriápolis (siglo VII terremoto)</a:t>
            </a:r>
          </a:p>
          <a:p>
            <a:endParaRPr lang="en-CL" sz="2800" dirty="0"/>
          </a:p>
          <a:p>
            <a:r>
              <a:rPr lang="en-CL" sz="2800" b="1" i="1" dirty="0"/>
              <a:t>Policarpo</a:t>
            </a:r>
            <a:r>
              <a:rPr lang="en-CL" sz="2800" dirty="0"/>
              <a:t>, obispo de Esmirna, martirizado.</a:t>
            </a:r>
          </a:p>
          <a:p>
            <a:endParaRPr lang="en-CL" dirty="0"/>
          </a:p>
        </p:txBody>
      </p:sp>
    </p:spTree>
    <p:extLst>
      <p:ext uri="{BB962C8B-B14F-4D97-AF65-F5344CB8AC3E}">
        <p14:creationId xmlns:p14="http://schemas.microsoft.com/office/powerpoint/2010/main" val="449252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A3E84-6DF4-6D90-0E73-B05E4FFB6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83" y="154982"/>
            <a:ext cx="11887200" cy="6555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L" sz="3600" dirty="0"/>
              <a:t>A los Padres apostólicos se les debe valorizar teniendo en cuenta su propósito evidente, el exhortar y edificar a la iglesia, considerando el poco material escrito inspirado disponible .</a:t>
            </a:r>
          </a:p>
          <a:p>
            <a:pPr marL="0" indent="0">
              <a:buNone/>
            </a:pPr>
            <a:r>
              <a:rPr lang="en-US" sz="3600" dirty="0"/>
              <a:t>E</a:t>
            </a:r>
            <a:r>
              <a:rPr lang="en-CL" sz="3600" dirty="0"/>
              <a:t>s en este período donde empiezan a aparecer aquellos que valoran el celibato y el martirio como medio expiatorio del pecado y se empieza a dar valor en el perdón de pecados al bautismo.</a:t>
            </a:r>
          </a:p>
          <a:p>
            <a:pPr marL="0" indent="0">
              <a:buNone/>
            </a:pPr>
            <a:r>
              <a:rPr lang="en-CL" sz="3600" dirty="0"/>
              <a:t>Cuando Ignacio fue llevado a Roma a sufrir el martirio escribió muchas cartas a la iglesia y fue uno de los primeros en referir a la iglesia como una iglesia universal o católica ( griego </a:t>
            </a:r>
            <a:r>
              <a:rPr lang="en-CL" sz="3600" i="1" dirty="0"/>
              <a:t>katholikos </a:t>
            </a:r>
            <a:r>
              <a:rPr lang="en-CL" sz="3600" dirty="0"/>
              <a:t>que significa universal )</a:t>
            </a:r>
          </a:p>
        </p:txBody>
      </p:sp>
    </p:spTree>
    <p:extLst>
      <p:ext uri="{BB962C8B-B14F-4D97-AF65-F5344CB8AC3E}">
        <p14:creationId xmlns:p14="http://schemas.microsoft.com/office/powerpoint/2010/main" val="1073675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2067</Words>
  <Application>Microsoft Office PowerPoint</Application>
  <PresentationFormat>Widescreen</PresentationFormat>
  <Paragraphs>125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APPLE CHANCERY</vt:lpstr>
      <vt:lpstr>Arial</vt:lpstr>
      <vt:lpstr>Calibri</vt:lpstr>
      <vt:lpstr>Calibri Light</vt:lpstr>
      <vt:lpstr>system-ui</vt:lpstr>
      <vt:lpstr>Office Theme</vt:lpstr>
      <vt:lpstr>                  Historia de la Iglesia</vt:lpstr>
      <vt:lpstr>Editorial Portavoz edición 1988 </vt:lpstr>
      <vt:lpstr>PowerPoint Presentation</vt:lpstr>
      <vt:lpstr>PowerPoint Presentation</vt:lpstr>
      <vt:lpstr>        PERIODOS DE LA HISTORIA DE LA IGLESIA</vt:lpstr>
      <vt:lpstr>                Período Apostólico ( 30-100 )</vt:lpstr>
      <vt:lpstr>               Período Post-Apostólico ( 100-150 )</vt:lpstr>
      <vt:lpstr>PowerPoint Presentation</vt:lpstr>
      <vt:lpstr>PowerPoint Presentation</vt:lpstr>
      <vt:lpstr>Conflicto con el Imperio Romano y con la herejía ( 150-313 )</vt:lpstr>
      <vt:lpstr>PowerPoint Presentation</vt:lpstr>
      <vt:lpstr>PowerPoint Presentation</vt:lpstr>
      <vt:lpstr>    La antigua Iglesia Católica Imperial ( 313-590 )</vt:lpstr>
      <vt:lpstr>PowerPoint Presentation</vt:lpstr>
      <vt:lpstr>PowerPoint Presentation</vt:lpstr>
      <vt:lpstr>PowerPoint Presentation</vt:lpstr>
      <vt:lpstr>PowerPoint Presentation</vt:lpstr>
      <vt:lpstr>  Surgimiento del papado</vt:lpstr>
      <vt:lpstr>PowerPoint Presentation</vt:lpstr>
      <vt:lpstr>        PERIODOS DE LA HISTORIA DE LA IGLESIA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Stuart David Allsop C</cp:lastModifiedBy>
  <cp:revision>10</cp:revision>
  <dcterms:created xsi:type="dcterms:W3CDTF">2025-06-08T23:58:38Z</dcterms:created>
  <dcterms:modified xsi:type="dcterms:W3CDTF">2025-06-17T02:56:09Z</dcterms:modified>
</cp:coreProperties>
</file>