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75"/>
  </p:notesMasterIdLst>
  <p:sldIdLst>
    <p:sldId id="812" r:id="rId2"/>
    <p:sldId id="813" r:id="rId3"/>
    <p:sldId id="800" r:id="rId4"/>
    <p:sldId id="814" r:id="rId5"/>
    <p:sldId id="815" r:id="rId6"/>
    <p:sldId id="818" r:id="rId7"/>
    <p:sldId id="816" r:id="rId8"/>
    <p:sldId id="840" r:id="rId9"/>
    <p:sldId id="841" r:id="rId10"/>
    <p:sldId id="809" r:id="rId11"/>
    <p:sldId id="810" r:id="rId12"/>
    <p:sldId id="811" r:id="rId13"/>
    <p:sldId id="819" r:id="rId14"/>
    <p:sldId id="821" r:id="rId15"/>
    <p:sldId id="822" r:id="rId16"/>
    <p:sldId id="823" r:id="rId17"/>
    <p:sldId id="896" r:id="rId18"/>
    <p:sldId id="897" r:id="rId19"/>
    <p:sldId id="824" r:id="rId20"/>
    <p:sldId id="825" r:id="rId21"/>
    <p:sldId id="826" r:id="rId22"/>
    <p:sldId id="827" r:id="rId23"/>
    <p:sldId id="828" r:id="rId24"/>
    <p:sldId id="829" r:id="rId25"/>
    <p:sldId id="830" r:id="rId26"/>
    <p:sldId id="803" r:id="rId27"/>
    <p:sldId id="835" r:id="rId28"/>
    <p:sldId id="878" r:id="rId29"/>
    <p:sldId id="842" r:id="rId30"/>
    <p:sldId id="858" r:id="rId31"/>
    <p:sldId id="859" r:id="rId32"/>
    <p:sldId id="860" r:id="rId33"/>
    <p:sldId id="861" r:id="rId34"/>
    <p:sldId id="862" r:id="rId35"/>
    <p:sldId id="863" r:id="rId36"/>
    <p:sldId id="864" r:id="rId37"/>
    <p:sldId id="865" r:id="rId38"/>
    <p:sldId id="866" r:id="rId39"/>
    <p:sldId id="875" r:id="rId40"/>
    <p:sldId id="867" r:id="rId41"/>
    <p:sldId id="868" r:id="rId42"/>
    <p:sldId id="869" r:id="rId43"/>
    <p:sldId id="870" r:id="rId44"/>
    <p:sldId id="871" r:id="rId45"/>
    <p:sldId id="872" r:id="rId46"/>
    <p:sldId id="874" r:id="rId47"/>
    <p:sldId id="873" r:id="rId48"/>
    <p:sldId id="876" r:id="rId49"/>
    <p:sldId id="877" r:id="rId50"/>
    <p:sldId id="853" r:id="rId51"/>
    <p:sldId id="854" r:id="rId52"/>
    <p:sldId id="846" r:id="rId53"/>
    <p:sldId id="847" r:id="rId54"/>
    <p:sldId id="848" r:id="rId55"/>
    <p:sldId id="880" r:id="rId56"/>
    <p:sldId id="879" r:id="rId57"/>
    <p:sldId id="881" r:id="rId58"/>
    <p:sldId id="882" r:id="rId59"/>
    <p:sldId id="883" r:id="rId60"/>
    <p:sldId id="884" r:id="rId61"/>
    <p:sldId id="885" r:id="rId62"/>
    <p:sldId id="836" r:id="rId63"/>
    <p:sldId id="849" r:id="rId64"/>
    <p:sldId id="886" r:id="rId65"/>
    <p:sldId id="887" r:id="rId66"/>
    <p:sldId id="893" r:id="rId67"/>
    <p:sldId id="894" r:id="rId68"/>
    <p:sldId id="895" r:id="rId69"/>
    <p:sldId id="888" r:id="rId70"/>
    <p:sldId id="889" r:id="rId71"/>
    <p:sldId id="892" r:id="rId72"/>
    <p:sldId id="317" r:id="rId73"/>
    <p:sldId id="399" r:id="rId7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FF"/>
    <a:srgbClr val="B25218"/>
    <a:srgbClr val="7C3B0E"/>
    <a:srgbClr val="974711"/>
    <a:srgbClr val="6FFF2F"/>
    <a:srgbClr val="59FF0F"/>
    <a:srgbClr val="CE6318"/>
    <a:srgbClr val="CE612B"/>
    <a:srgbClr val="3A4C42"/>
    <a:srgbClr val="445A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81" autoAdjust="0"/>
    <p:restoredTop sz="96301" autoAdjust="0"/>
  </p:normalViewPr>
  <p:slideViewPr>
    <p:cSldViewPr>
      <p:cViewPr varScale="1">
        <p:scale>
          <a:sx n="104" d="100"/>
          <a:sy n="104" d="100"/>
        </p:scale>
        <p:origin x="21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19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D02C4B0F-7DD7-A805-3621-533D6A9C7FF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en-US" dirty="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D107E9B1-6457-6F7E-445F-2BE416841B4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55EDEEBA-38D8-F4EB-E9C2-9FB5794C47C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E5570F3B-31B5-A588-DE1E-A402420DB48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B031F278-F32E-C2A5-3B32-BF95878CAB9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en-US" dirty="0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AFD387EC-A201-6806-C84B-381E81CD8B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7D19396-CA32-4714-8CE5-16F7E3B4132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6DA91-6113-C645-007E-D7E48C442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39BBC89-8D6D-E0EC-7575-09209DA356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3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B472F229-5051-47D6-C767-49B7747CD58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B3BE79CA-1219-434D-C1D7-64A596674F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8354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1DE2B-97AE-DCF5-AC35-9C38558A1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3A3D926-7F3A-B3D8-1480-5164AF0252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18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80C33E40-57F5-CF78-5609-B5119E44E6B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76454D8A-F64B-3F73-ECA3-DD2DD2E32E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110202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92C47-D811-042C-6277-29F918477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8262D6D-B3E9-0030-2949-BA24A71DFF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19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429A5E34-798B-33B9-582B-DA2CAACD702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FCDDE034-47AB-48E2-374D-D233D3E963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191524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994C4-68CD-C988-E0B2-FDFA1F7DF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646B677-A53E-1033-9DC1-019AAE652E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20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99DC9431-76CE-467B-D587-DB2A79DEC83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238B41C0-8AAB-83CF-7C9D-4727CC945B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185849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F9A5D-CFF2-BE00-7244-66E5D8CEE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028BFE8-7E3A-C1B7-44A4-7F0568DE6A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21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CB24EEBA-DF27-E7C6-962D-13FA1163FAD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A9DD8BF6-6A58-6E5F-6498-148B5D9050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803974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2A350-7AAD-2DA3-3023-82ED617F7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198AF12-536B-F8F2-FECC-1AE9B54F17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22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8F96C361-C68B-4344-913E-1273E3CFAE3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6CE8C7C0-EB5D-EE42-66F5-59684579A4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931242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04852-1CB1-4037-5C4D-6E0351580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42EEC5C-3CBD-9BDD-A618-270B9BFF0F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23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3E2C0C71-769F-7F7D-2313-414A1CC95B4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81636ED1-AC10-836A-02D1-F8FE4AB749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158017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CF3CC-2556-7046-53EA-AF9C5AB45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B4402FD-3F65-61EF-03AE-DCA249BEAC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24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6B72751C-833B-F728-581F-9A357F92BAD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05168C0F-E2D3-9049-EF66-C6EB2EA7A3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524929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19B16-1DE3-C66A-BD01-63B3F3C1E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F45804E-1543-4960-C181-9E3BEA1080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25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2AD25D66-E8D5-D377-6759-3F9819A8D5F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B30AAD5A-6108-78E1-C946-6760499B3A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149221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08B9E-92FA-D81D-D35E-618AD30A7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BE1D1D6-0CBB-5029-64FA-F996FECAC4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26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A66418A0-5A09-B2AB-3DF3-4998E7036BB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D8BB6DF3-FF73-B6A4-25C7-6805A0F5DC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848258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8DA54-3348-FC19-C822-475A0FCB9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0C8DDCA-4851-C340-1D19-35D9FA626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27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00B29C8A-F558-833F-9BEE-9F7D8DC1ECB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B6DD1D4C-4945-C2BF-D94C-E29ACB4A3A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323725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8AF9B-A0A1-CACA-184D-9316708F2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438EC1D-B689-B88F-F61D-3D7F72B1B9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10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D72F4636-469E-4BB7-65DC-B6985ED23B7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7277CD4E-EFC0-A79A-61B4-16F46B5282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97405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55200-607F-FD42-9BEB-3817DB1E2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659F94A-1F17-BAED-B878-AEF3F59A74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28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55648C07-49DE-1D15-F5A9-CA538AA8C44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C606EE76-C898-F017-C78E-E5F1B33EA3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607350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CF4FE-F8C9-8AF7-BB04-9CCAF82DF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7BDD8F9-5CCB-0265-58E2-4EA8944F5C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29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F139BFE1-1CC6-E28C-B0B8-9E9606C6BD2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AE5E7310-78EF-E916-6D9F-706201811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376938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3DF83-E0BD-E3D8-AA72-A98D449D0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F35003A-0A45-4723-2144-4862009A4F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30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BC2E105F-0090-3B5F-1978-CD95BB1E9E2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D330A83A-2189-15E1-825A-D0D50B5B1F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1503757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71710-F9E8-5C33-6CA5-6F8A09C54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5E030EB-8CCC-4E78-93A6-5EC2508978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31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65186469-7263-B882-B62A-602D58721DA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53CDDE1E-BCCB-B826-51CB-10616F0005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93612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2F672-FFD3-224D-3A65-24DD9CDE3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89233C4-1EC6-58A4-E4B7-A9AAFAF08B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32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76788601-A6F9-A245-42D0-E3A53F703B3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A265CE50-C0AC-D698-8942-F4F9AC4758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301786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93182-9209-065F-9FFA-D4DBFA945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3A03585-7C67-5C98-D262-B16B367F4C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33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C1915F2E-BAED-2DEB-DBE6-99143A4C991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5F68E7F7-CCF4-CC27-1B69-DB49F6DEB4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38174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FFF49-F6BD-8748-2A95-D8AD8E6CA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F9C23EE-11A5-4721-49FC-6A37AE55C9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34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C93E8F0F-7209-A7DB-89D0-072BF050792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822FA497-CC3E-EC6B-8393-16380E2DDA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420561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8DC68-DA55-3407-64EC-C7889914D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EB041A1-5E06-A81D-86EE-834E6E8CFB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35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B35504BA-D9FA-0C16-6CBD-CCC435E65EA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35D8DE62-46C0-B5FA-FB4E-E01626C082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6816985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6C77E-D870-9FD5-210E-7ABFEE6E0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841C831-9807-03A0-E3A6-FE0F275B5B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36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E7A5CBCE-A8BC-A753-9F14-45D18A4AED6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EA1664CD-3F75-F903-682A-508A97B3BA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6820461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04739-04D6-1810-8F86-EF1D92C98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F853B79-32B5-27E3-E4F4-0D0D615521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37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DF82C927-DB2E-E464-447C-728F218EEF2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BA04D803-D7C1-2F33-987B-AC3825D807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013747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701CA-4BEC-6C1F-04BC-2DB343661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978555B-A326-AA79-0CE1-BF1B9A6F19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11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F013D001-0AE0-1888-8119-E63967AD323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5E13E8D1-DDB3-E8CC-6990-F657E9CC47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6603095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7D92E-9E53-BCAC-9209-72DB5658C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A0EF373-162C-9369-3329-6B31AF261A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38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3D6CD7C6-01C6-7309-C2AD-394F60BA96C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242845DD-9E0F-B7EA-D01B-A19742C19B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1545523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C7806-A3BB-2934-0B2A-64ADA9494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576F7C3-45B2-DC18-9A48-2E500A6958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39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D1B8E8DF-8681-0F9D-1854-FF02EB2CBB0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405EEE28-E5E6-EA7D-5252-114E63AE02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3193149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2097E-F049-3EAB-7AFD-921DB4231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1F7CC88-5D84-FC47-F239-EDF63C52AB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40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FA85D1D2-016C-9C40-A1B7-5D793628606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E5244946-2652-7203-5ECF-6CE0CF2AAB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089215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A611B-8FE2-CD2C-4F3A-6A7F76F60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628C8E5-D768-A8BD-5B16-8CA3E366CA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41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21988B0C-8DE8-8759-1D41-BB5CA1175A1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A1135868-D0B8-1594-0329-C56C3A427A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0290005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03AF2-D631-80A3-81BC-065EDC02B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F5747B4-5223-4BDF-74E5-11E6B1ADDE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42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6F7A11C6-E564-AAC7-6E20-6E26F1C74AF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2D43F862-4DA6-5749-7762-AB4C81C48B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620451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B8AC9-73EF-BD2D-F132-53E25069A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7DB9C30-0E59-95E6-AF9B-D6EE4189B8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43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9C837FB4-11D6-27A1-1A8E-0DBE34C2D60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25EA21ED-C69A-B073-0971-1421034006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1663152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D7EAB-D554-A0FD-AEDD-CAE96C1AB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DBA6515-F19C-1D84-2A27-257B299C18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44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EAC489AC-3C82-4EBE-C336-C48FA44A6AF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88E4170D-AF26-ED4D-C084-16967C1C66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4329988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8AD29-1EC3-D766-EF7F-E6B3ED933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D92981A-71B3-01F4-4D91-F09F5317D4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45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752A4F3E-99F7-506A-A86E-1590DF80668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29B9F9C5-A70F-1FE2-E5E5-43763E105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983782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96A6A-A031-4F25-B4CC-6256EB133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767DD22-92DA-0D65-374E-D522FFC9D1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46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AFC3E808-CB0B-AB9D-A043-10EC6A186E3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4124A1D4-6FB3-EC8B-AD28-5EFAF9861F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377611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D07B7-A992-48BD-C28C-E0BFC3AC8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02C6E28-63D5-C803-452C-1A93B13985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47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F4AC8941-64E5-98B3-D0BB-01DFC376BD9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49A50234-F667-6085-2D42-0903B4C7AC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25740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81EAE-5CA6-1544-08CD-8740102F3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0861074-C4E9-E4F8-E575-AFCA0A8AEF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12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6A8BCE1B-7F1D-5368-B1B6-00D74855F25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4FD6A76C-9736-EDA2-6D4C-1AFC366C15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032046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4B1C7-7A88-BACE-5D34-95F1AD036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1B87939-3D57-478E-23E0-5A1DC7A2C4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48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ADE55CBC-A223-14C9-708C-86A41CDD62C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FDE8B965-9F1A-8FDA-F4B5-6650E7A5FB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3483849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4A7A3-6D76-08C3-0BC0-8E414B5FB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37F4EE1-5AB6-4CB2-1E0E-FCD7009B15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49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6EB8C513-D462-0A46-95E1-05F462BEBFA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9588A448-EF34-900B-7152-50ABBA0CC0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331204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48FD7-609B-803B-D9A4-632503B81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AF3EC85-AEAC-02EF-5666-1E1D65A6C0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50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DDBBB6E5-A466-24DE-58D0-09A9D958147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218D630D-F264-31CC-1602-51C66A6038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989871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FDFAB-B553-5AF2-0C41-75286BA83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CBAB7A9-C362-7AA6-C812-1BA4561AFD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51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FF7BE27F-5E8B-1491-3621-0591DE39A69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88BBB4DB-0FF4-8019-DD7E-CA719AB260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207494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D465C-133A-870F-7A3E-9A10C1F52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48A0EA8-F9A6-4A7A-2996-4C1F995A36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52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83A662D5-34D9-0024-90BB-B20DB9D4690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507526A2-75C5-0CFD-724C-5D7707B39F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3337098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42B21-224E-CC33-B7E8-6F1D9962D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312457C-73C8-7D28-D087-1D4D37183E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53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BEE86DF7-07DE-0B76-7644-17BE82BA536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1504944E-1DE3-A2C5-ACFE-218A06E865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3091481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DE702-0178-FB75-8014-54B5C8F93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9EC9858-DA9B-6EF5-A4EA-BF0FE1412A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54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C18855C2-FC42-8C08-7508-4263A89C61B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98F2F1D2-10BD-7367-D870-691452DCC4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4961550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C36D0-15E0-ACBC-D5AA-7CF364220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CC676AD-07A8-F0D6-EBC5-45DEBE49FF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55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B5FB28AA-7DAB-4092-5C64-C27068F50E9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4AB50A5A-CBF6-2329-427E-756AE67920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240726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216E9-3839-6789-29B7-A8326AE6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F3DEBC7-5F50-D803-1836-4D3D60C86B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56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5333BC79-F118-D66A-4EA1-25C4FBFB0F7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A91796AB-967A-5D83-9A78-2BFB29A1E9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2862616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0E006-3011-4D87-E77E-D7BE95464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A2D121E-10AC-7445-5178-D7540474DC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57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FF99B262-332B-050F-6D2C-427EAE1AA55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9086BC70-8876-3B5F-923F-34065D5546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45249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7D6CC-62FC-573C-6AE8-DE6486EE9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C490525-02D3-60C4-0B35-7FA626A582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13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B5584243-3999-BA94-2BA4-35901746317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755EACA4-E1CB-A9EE-9674-4CAB046FDF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420851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76836-0F1B-1D92-C452-CC4EC1287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059C2EE-A85A-2E27-DE26-F78FFD83DE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58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6380733C-F017-02BE-CBEE-69C180AFA27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ABDC321D-4FB4-BB31-3F4C-BCC5A032CA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6446261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82CC8-6FE7-28FC-B8E1-5EF0576AE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A9DC7DC-D567-C488-E571-025C936754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59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7D26E266-7757-58CD-0210-324A41C49AF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7765507B-6E04-3F20-BFA2-A71123B156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522482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CF4FA-42B9-9820-1952-9AA7CAE30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3A0C76D-ED11-0C87-8D5F-1C64B9864A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60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A5C89B1E-1ED5-8AA7-9166-3B188036846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E4F67491-8E87-0270-7EF5-1D533A699F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5551336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E4CD5-0EC2-C6F4-73D9-05FDC4554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10D065F-F9AA-233A-C26F-F8B9A13CB7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61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EAEC8198-9DE4-2AAA-875B-BAF32B7EA03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A0E10935-73D9-BB79-A571-0381B10937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890101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04801-E6B4-F924-E14C-057F5E129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4D233D5-35A0-9A91-F028-D089E7F12D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62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499905AD-AA5C-44BA-F94C-835710B1CE1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751794BC-3659-3D3F-501B-8173682CEF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1040867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FFDA4-722F-BAE7-D3A8-0188687DF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7AAE278-7EDE-4707-342A-608CBDDEF3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63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4FA9CB4C-7789-6A1F-E227-059F00F3A3E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CC184291-A631-06CB-7865-892B076FA2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460079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EC1B6-FBFF-2F69-53C1-57AB45549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465296F-478C-4F06-A984-B10408B89C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64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2A8B7CBA-BC26-D7EF-CF03-8DCD1F241BF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B46F0D03-8F7A-99D7-F5EE-E485D76CD0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0927967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19B4E-AD16-064C-490B-E079A94A5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D5CF464-7B1B-5DC5-1FC6-D0C0CAEF5B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65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521010E1-AA48-C4A5-B646-C6718FD12E3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A77EEBD1-B78D-71C4-E4FC-6A5FE336A2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015804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E5583-6137-9D62-3EC0-D476878A8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F246FA5-8B5F-1A94-E700-A60413A9D8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66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AFD7BD58-FBA9-CFB6-1FF1-11EA76B1054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F3D01A32-E90B-FA0D-D04D-F2235289DC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2778302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C6BB6-5F9E-FB09-B75C-C3CD0F3BC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5CE9856-714F-2190-364C-8A0A2F99B9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67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A62234E4-0449-0191-75E9-9E357D7AC3B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C582B62E-1CC9-7FE2-9949-10DEAF8715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595647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5CE9D-334F-75DA-FC75-F04895BE8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F2D04FA-F952-2E6C-E705-8FC8D65C7D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14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27FA75FC-1E65-2713-7595-8B51B2F4AA5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2B92BBD2-2E63-D6BA-3BD9-F7F2CC02E1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5644013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CD365-059E-B0F9-546B-BEBB7560D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609FEA6-9932-B48E-1A8F-8FD5BEE613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68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942B556D-677A-B49F-E76A-21368584024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163DBBBD-8E84-6FA8-1E5C-84BF3D2ACC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1014322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0A6CF-1790-5CDA-B7F4-E7CD6EF4B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C020284-E610-CF20-6B64-DD1737DC98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69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3DF89851-1D73-60A9-208A-3358435FF8C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E9FA537D-FDC0-FC1A-A917-18B053073D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456334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141CD-2C8C-7357-D9C2-BB88692C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B99997A-DCCB-B0B6-90A3-539FE93A67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70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AE6CB65C-D465-D0D3-D25F-DDA90142A3A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9B722E98-1E9F-4AB3-8394-08F522C1BD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5819340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5D8DFB6-D27C-B855-6A88-C15D65D655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8AD082-69B5-4562-9470-64369CDD2E41}" type="slidenum">
              <a:rPr lang="en-US" altLang="en-US"/>
              <a:pPr/>
              <a:t>72</a:t>
            </a:fld>
            <a:endParaRPr lang="en-US" altLang="en-US" dirty="0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CB2909D3-FE5D-4F56-1FFC-712F8EEC745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5241F2A9-054B-B10F-1696-5C61F03AB6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8832D0D-DBF2-0429-2641-F06B210618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CCFE78-B700-4D20-ACF5-BDADB9DAB9E1}" type="slidenum">
              <a:rPr lang="en-US" altLang="en-US"/>
              <a:pPr/>
              <a:t>73</a:t>
            </a:fld>
            <a:endParaRPr lang="en-US" altLang="en-US" dirty="0"/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8DD8680C-6CA9-72EC-E36C-317AC49E21D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8458D0F1-ED02-4AEE-3A8B-9043766BA1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kumimoji="0" lang="es-MX" alt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Preparado por:</a:t>
            </a:r>
          </a:p>
          <a:p>
            <a:pPr algn="ctr">
              <a:spcBef>
                <a:spcPct val="50000"/>
              </a:spcBef>
            </a:pPr>
            <a:r>
              <a:rPr kumimoji="0" lang="es-MX" alt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Stuart Allsop</a:t>
            </a:r>
          </a:p>
          <a:p>
            <a:pPr algn="ctr">
              <a:spcBef>
                <a:spcPct val="50000"/>
              </a:spcBef>
            </a:pPr>
            <a:r>
              <a:rPr kumimoji="0" lang="es-MX" alt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ChristLink.cl</a:t>
            </a:r>
          </a:p>
          <a:p>
            <a:pPr algn="ctr">
              <a:spcBef>
                <a:spcPct val="50000"/>
              </a:spcBef>
            </a:pPr>
            <a:r>
              <a:rPr kumimoji="0" lang="es-MX" alt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Santiago, CHILE</a:t>
            </a:r>
          </a:p>
          <a:p>
            <a:pPr algn="ctr">
              <a:spcBef>
                <a:spcPct val="50000"/>
              </a:spcBef>
            </a:pPr>
            <a:r>
              <a:rPr kumimoji="0" lang="es-MX" alt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www.i-ccc.cl</a:t>
            </a:r>
            <a:endParaRPr kumimoji="0" lang="es-ES_tradnl" alt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ES_tradnl" altLang="en-US" sz="1600" dirty="0"/>
          </a:p>
          <a:p>
            <a:endParaRPr lang="es-ES_tradnl" altLang="en-US" sz="16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F2537-1214-41B3-81B2-D49365790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FD985D8-350E-B7C8-DE06-60A6300FF7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15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334268F4-174E-FA25-D7AB-13FF9CCD882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E49DC277-7AE1-2423-C43D-B69FBABA0B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90512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20FC5-0414-F1E7-8C21-379547163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840C160-1198-B327-0E39-3FA19A5077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16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0F29A8BE-12AD-7961-1F92-80024A55AC8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71240B55-4F53-DBB4-2D9A-ABF1846AA0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71692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C303C-3FB0-3F9F-CCE4-2A148F78E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E557E4B-DEA4-CC2F-FE41-510B88EE1B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17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79B9D101-7724-3F0D-091F-FDF33BF56A6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ABD3C4F5-5527-E528-0C80-B481412403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553811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055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TITLE - Rectangle 5">
            <a:extLst>
              <a:ext uri="{FF2B5EF4-FFF2-40B4-BE49-F238E27FC236}">
                <a16:creationId xmlns:a16="http://schemas.microsoft.com/office/drawing/2014/main" id="{385F2D4B-B1D0-F0D1-8835-D52122762B8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52600" y="580779"/>
            <a:ext cx="8686800" cy="25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15000"/>
              </a:spcBef>
              <a:buClrTx/>
              <a:buSzTx/>
              <a:buFontTx/>
              <a:buNone/>
            </a:pPr>
            <a:r>
              <a:rPr kumimoji="0" lang="es-ES" altLang="en-US" sz="3900" b="1" i="1" u="sng" dirty="0">
                <a:solidFill>
                  <a:srgbClr val="EFF9FF"/>
                </a:solidFill>
                <a:effectLst>
                  <a:outerShdw blurRad="63500" dist="63500" dir="3300000" algn="tl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</a:rPr>
              <a:t>El Canon de la Biblia </a:t>
            </a:r>
            <a:r>
              <a:rPr kumimoji="0" lang="es-ES" altLang="en-US" sz="2200" b="1" i="1" u="sng" dirty="0">
                <a:solidFill>
                  <a:srgbClr val="EFF9FF"/>
                </a:solidFill>
                <a:effectLst>
                  <a:outerShdw blurRad="63500" dist="63500" dir="3300000" algn="tl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</a:rPr>
              <a:t>(parte 2)</a:t>
            </a:r>
            <a:endParaRPr kumimoji="0" lang="es-ES_tradnl" altLang="en-US" sz="2200" b="1" i="1" u="sng" dirty="0">
              <a:solidFill>
                <a:srgbClr val="EFF9FF"/>
              </a:solidFill>
              <a:effectLst>
                <a:outerShdw blurRad="63500" dist="63500" dir="3300000" algn="tl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14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" name="TITLE - Rectangle 5">
            <a:extLst>
              <a:ext uri="{FF2B5EF4-FFF2-40B4-BE49-F238E27FC236}">
                <a16:creationId xmlns:a16="http://schemas.microsoft.com/office/drawing/2014/main" id="{5F7E2DDE-3DB7-5400-EFD5-3155C793587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52600" y="580779"/>
            <a:ext cx="8686800" cy="25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15000"/>
              </a:spcBef>
              <a:buClrTx/>
              <a:buSzTx/>
              <a:buFontTx/>
              <a:buNone/>
            </a:pPr>
            <a:r>
              <a:rPr kumimoji="0" lang="es-ES" altLang="en-US" sz="3900" b="1" i="1" u="sng" dirty="0">
                <a:solidFill>
                  <a:srgbClr val="EFF9FF"/>
                </a:solidFill>
                <a:effectLst>
                  <a:outerShdw blurRad="63500" dist="63500" dir="3300000" algn="tl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</a:rPr>
              <a:t>33333</a:t>
            </a:r>
            <a:endParaRPr kumimoji="0" lang="es-ES_tradnl" altLang="en-US" sz="2200" b="1" i="1" u="sng" dirty="0">
              <a:solidFill>
                <a:srgbClr val="EFF9FF"/>
              </a:solidFill>
              <a:effectLst>
                <a:outerShdw blurRad="63500" dist="63500" dir="3300000" algn="tl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797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859BA8-61F2-C0F1-366F-6701D4C5DBE4}"/>
              </a:ext>
            </a:extLst>
          </p:cNvPr>
          <p:cNvSpPr/>
          <p:nvPr userDrawn="1"/>
        </p:nvSpPr>
        <p:spPr>
          <a:xfrm>
            <a:off x="8328248" y="6356350"/>
            <a:ext cx="302555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D0FBEFB9-879F-4220-ABDD-F9EA9892F329}" type="slidenum">
              <a:rPr lang="en-US" sz="1300" smtClean="0">
                <a:solidFill>
                  <a:schemeClr val="accent4">
                    <a:lumMod val="75000"/>
                  </a:schemeClr>
                </a:solidFill>
                <a:effectLst/>
              </a:rPr>
              <a:pPr algn="r"/>
              <a:t>‹#›</a:t>
            </a:fld>
            <a:endParaRPr lang="en-US" sz="1300" dirty="0"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9478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-ccc.cl/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hristlink.cl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8F579A-462F-8B69-E9C3-4F9D1D2FC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14" y="1449278"/>
            <a:ext cx="9176222" cy="5004057"/>
          </a:xfrm>
          <a:prstGeom prst="rect">
            <a:avLst/>
          </a:prstGeom>
        </p:spPr>
      </p:pic>
      <p:pic>
        <p:nvPicPr>
          <p:cNvPr id="4" name="Church ON background - Picture 20">
            <a:extLst>
              <a:ext uri="{FF2B5EF4-FFF2-40B4-BE49-F238E27FC236}">
                <a16:creationId xmlns:a16="http://schemas.microsoft.com/office/drawing/2014/main" id="{93499B95-4CD5-7F85-9834-CF0ACFC6E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14" y="1449279"/>
            <a:ext cx="9176222" cy="5004057"/>
          </a:xfrm>
          <a:prstGeom prst="rect">
            <a:avLst/>
          </a:prstGeom>
          <a:effectLst>
            <a:outerShdw blurRad="50800" dist="50800" dir="3300000" algn="tl" rotWithShape="0">
              <a:prstClr val="black">
                <a:alpha val="60000"/>
              </a:prstClr>
            </a:outerShdw>
          </a:effectLst>
        </p:spPr>
      </p:pic>
      <p:sp>
        <p:nvSpPr>
          <p:cNvPr id="5" name="Title 1 - &quot;HIstoria&quot; only">
            <a:extLst>
              <a:ext uri="{FF2B5EF4-FFF2-40B4-BE49-F238E27FC236}">
                <a16:creationId xmlns:a16="http://schemas.microsoft.com/office/drawing/2014/main" id="{1B9975BF-0B41-06BE-10D5-0EF20CE5899C}"/>
              </a:ext>
            </a:extLst>
          </p:cNvPr>
          <p:cNvSpPr txBox="1">
            <a:spLocks/>
          </p:cNvSpPr>
          <p:nvPr/>
        </p:nvSpPr>
        <p:spPr>
          <a:xfrm>
            <a:off x="1055440" y="548680"/>
            <a:ext cx="10081120" cy="72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schemeClr val="tx1">
                      <a:alpha val="80000"/>
                    </a:schemeClr>
                  </a:outerShdw>
                </a:effectLst>
              </a:rPr>
              <a:t>                  </a:t>
            </a:r>
            <a:r>
              <a:rPr lang="es-419" sz="5400" b="1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schemeClr val="tx1">
                      <a:alpha val="80000"/>
                    </a:schemeClr>
                  </a:outerShdw>
                </a:effectLst>
                <a:latin typeface="APPLE CHANCERY" panose="03020702040506060504" pitchFamily="66" charset="-79"/>
                <a:cs typeface="APPLE CHANCERY" panose="03020702040506060504" pitchFamily="66" charset="-79"/>
              </a:rPr>
              <a:t>Historia de</a:t>
            </a:r>
          </a:p>
        </p:txBody>
      </p:sp>
      <p:sp>
        <p:nvSpPr>
          <p:cNvPr id="6" name="Title 2 - All (right half)">
            <a:extLst>
              <a:ext uri="{FF2B5EF4-FFF2-40B4-BE49-F238E27FC236}">
                <a16:creationId xmlns:a16="http://schemas.microsoft.com/office/drawing/2014/main" id="{DCC000DD-A82C-BA68-5C87-31B3D7F6830C}"/>
              </a:ext>
            </a:extLst>
          </p:cNvPr>
          <p:cNvSpPr txBox="1">
            <a:spLocks/>
          </p:cNvSpPr>
          <p:nvPr/>
        </p:nvSpPr>
        <p:spPr>
          <a:xfrm>
            <a:off x="1055440" y="548680"/>
            <a:ext cx="10081120" cy="720080"/>
          </a:xfrm>
          <a:prstGeom prst="rect">
            <a:avLst/>
          </a:prstGeom>
        </p:spPr>
        <p:txBody>
          <a:bodyPr anchor="b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schemeClr val="tx1">
                      <a:alpha val="80000"/>
                    </a:schemeClr>
                  </a:outerShdw>
                </a:effectLst>
              </a:rPr>
              <a:t>                  </a:t>
            </a:r>
            <a:r>
              <a:rPr lang="es-419" sz="5400" b="1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schemeClr val="tx1">
                      <a:alpha val="80000"/>
                    </a:schemeClr>
                  </a:outerShdw>
                </a:effectLst>
                <a:latin typeface="APPLE CHANCERY" panose="03020702040506060504" pitchFamily="66" charset="-79"/>
                <a:cs typeface="APPLE CHANCERY" panose="03020702040506060504" pitchFamily="66" charset="-79"/>
              </a:rPr>
              <a:t>Historia de la Iglesia</a:t>
            </a:r>
          </a:p>
        </p:txBody>
      </p:sp>
      <p:pic>
        <p:nvPicPr>
          <p:cNvPr id="7" name="LOGO arrival  - Picture 23">
            <a:extLst>
              <a:ext uri="{FF2B5EF4-FFF2-40B4-BE49-F238E27FC236}">
                <a16:creationId xmlns:a16="http://schemas.microsoft.com/office/drawing/2014/main" id="{CB246604-D2DB-B480-914C-254C01BFD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5" b="94358" l="9979" r="89991">
                        <a14:foregroundMark x1="69032" y1="64481" x2="69032" y2="64481"/>
                        <a14:foregroundMark x1="68396" y1="64267" x2="54807" y2="53358"/>
                        <a14:foregroundMark x1="50652" y1="26384" x2="51016" y2="75228"/>
                        <a14:foregroundMark x1="29997" y1="35733" x2="33788" y2="34175"/>
                        <a14:foregroundMark x1="73946" y1="37722" x2="71034" y2="35089"/>
                        <a14:foregroundMark x1="48499" y1="94358" x2="48499" y2="94358"/>
                        <a14:foregroundMark x1="40946" y1="61580" x2="40946" y2="61580"/>
                        <a14:foregroundMark x1="35669" y1="32617" x2="67000" y2="33960"/>
                        <a14:foregroundMark x1="35153" y1="42880" x2="52442" y2="42397"/>
                        <a14:foregroundMark x1="52442" y1="42397" x2="60752" y2="42665"/>
                        <a14:foregroundMark x1="60752" y1="42665" x2="64635" y2="42397"/>
                        <a14:foregroundMark x1="46861" y1="25900" x2="46982" y2="85707"/>
                        <a14:foregroundMark x1="46982" y1="85223" x2="46739" y2="86351"/>
                        <a14:foregroundMark x1="53534" y1="25255" x2="53291" y2="85922"/>
                        <a14:foregroundMark x1="35942" y1="39119" x2="26175" y2="42988"/>
                        <a14:foregroundMark x1="25235" y1="41537" x2="26388" y2="43364"/>
                        <a14:foregroundMark x1="63967" y1="38152" x2="74249" y2="42773"/>
                        <a14:foregroundMark x1="75493" y1="40570" x2="72824" y2="45191"/>
                        <a14:foregroundMark x1="45769" y1="25363" x2="48286" y2="24664"/>
                        <a14:foregroundMark x1="55384" y1="26222" x2="51896" y2="24288"/>
                        <a14:foregroundMark x1="45890" y1="86029" x2="48347" y2="86620"/>
                        <a14:foregroundMark x1="54747" y1="85277" x2="51956" y2="86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063" r="19298" b="6578"/>
          <a:stretch>
            <a:fillRect/>
          </a:stretch>
        </p:blipFill>
        <p:spPr>
          <a:xfrm>
            <a:off x="3647728" y="2060848"/>
            <a:ext cx="4464496" cy="4248472"/>
          </a:xfrm>
          <a:prstGeom prst="rect">
            <a:avLst/>
          </a:prstGeom>
        </p:spPr>
      </p:pic>
      <p:pic>
        <p:nvPicPr>
          <p:cNvPr id="8" name="LOGO front - Picture 25">
            <a:extLst>
              <a:ext uri="{FF2B5EF4-FFF2-40B4-BE49-F238E27FC236}">
                <a16:creationId xmlns:a16="http://schemas.microsoft.com/office/drawing/2014/main" id="{A9B5405F-AA24-1FAD-621E-6AA055A6E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5" b="94358" l="9979" r="89991">
                        <a14:foregroundMark x1="69032" y1="64481" x2="69032" y2="64481"/>
                        <a14:foregroundMark x1="68396" y1="64267" x2="54807" y2="53358"/>
                        <a14:foregroundMark x1="50652" y1="26384" x2="51016" y2="75228"/>
                        <a14:foregroundMark x1="29997" y1="35733" x2="33788" y2="34175"/>
                        <a14:foregroundMark x1="73946" y1="37722" x2="71034" y2="35089"/>
                        <a14:foregroundMark x1="48499" y1="94358" x2="48499" y2="94358"/>
                        <a14:foregroundMark x1="40946" y1="61580" x2="40946" y2="61580"/>
                        <a14:foregroundMark x1="35669" y1="32617" x2="67000" y2="33960"/>
                        <a14:foregroundMark x1="35153" y1="42880" x2="52442" y2="42397"/>
                        <a14:foregroundMark x1="52442" y1="42397" x2="60752" y2="42665"/>
                        <a14:foregroundMark x1="60752" y1="42665" x2="64635" y2="42397"/>
                        <a14:foregroundMark x1="46861" y1="25900" x2="46982" y2="85707"/>
                        <a14:foregroundMark x1="46982" y1="85223" x2="46739" y2="86351"/>
                        <a14:foregroundMark x1="53534" y1="25255" x2="53291" y2="85922"/>
                        <a14:foregroundMark x1="35942" y1="39119" x2="26175" y2="42988"/>
                        <a14:foregroundMark x1="25235" y1="41537" x2="26388" y2="43364"/>
                        <a14:foregroundMark x1="63967" y1="38152" x2="74249" y2="42773"/>
                        <a14:foregroundMark x1="75493" y1="40570" x2="72824" y2="45191"/>
                        <a14:foregroundMark x1="45769" y1="25363" x2="48286" y2="24664"/>
                        <a14:foregroundMark x1="55384" y1="26222" x2="51896" y2="24288"/>
                        <a14:foregroundMark x1="45890" y1="86029" x2="48347" y2="86620"/>
                        <a14:foregroundMark x1="54747" y1="85277" x2="51956" y2="86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3063" r="19298" b="6578"/>
          <a:stretch>
            <a:fillRect/>
          </a:stretch>
        </p:blipFill>
        <p:spPr>
          <a:xfrm>
            <a:off x="3647728" y="2060848"/>
            <a:ext cx="4464496" cy="4248472"/>
          </a:xfrm>
          <a:prstGeom prst="rect">
            <a:avLst/>
          </a:prstGeom>
        </p:spPr>
      </p:pic>
      <p:pic>
        <p:nvPicPr>
          <p:cNvPr id="9" name="LOGO MID - Picture 24">
            <a:extLst>
              <a:ext uri="{FF2B5EF4-FFF2-40B4-BE49-F238E27FC236}">
                <a16:creationId xmlns:a16="http://schemas.microsoft.com/office/drawing/2014/main" id="{B9B65A69-9D73-E185-C028-1B1197148939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5" b="94358" l="9979" r="89991">
                        <a14:foregroundMark x1="69032" y1="64481" x2="69032" y2="64481"/>
                        <a14:foregroundMark x1="68396" y1="64267" x2="54807" y2="53358"/>
                        <a14:foregroundMark x1="50652" y1="26384" x2="51016" y2="75228"/>
                        <a14:foregroundMark x1="29997" y1="35733" x2="33788" y2="34175"/>
                        <a14:foregroundMark x1="73946" y1="37722" x2="71034" y2="35089"/>
                        <a14:foregroundMark x1="48499" y1="94358" x2="48499" y2="94358"/>
                        <a14:foregroundMark x1="40946" y1="61580" x2="40946" y2="61580"/>
                        <a14:foregroundMark x1="35669" y1="32617" x2="67000" y2="33960"/>
                        <a14:foregroundMark x1="35153" y1="42880" x2="52442" y2="42397"/>
                        <a14:foregroundMark x1="52442" y1="42397" x2="60752" y2="42665"/>
                        <a14:foregroundMark x1="60752" y1="42665" x2="64635" y2="42397"/>
                        <a14:foregroundMark x1="46861" y1="25900" x2="46982" y2="85707"/>
                        <a14:foregroundMark x1="46982" y1="85223" x2="46739" y2="86351"/>
                        <a14:foregroundMark x1="53534" y1="25255" x2="53291" y2="85922"/>
                        <a14:foregroundMark x1="35942" y1="39119" x2="26175" y2="42988"/>
                        <a14:foregroundMark x1="25235" y1="41537" x2="26388" y2="43364"/>
                        <a14:foregroundMark x1="63967" y1="38152" x2="74249" y2="42773"/>
                        <a14:foregroundMark x1="75493" y1="40570" x2="72824" y2="45191"/>
                        <a14:foregroundMark x1="45769" y1="25363" x2="48286" y2="24664"/>
                        <a14:foregroundMark x1="55384" y1="26222" x2="51896" y2="24288"/>
                        <a14:foregroundMark x1="45890" y1="86029" x2="48347" y2="86620"/>
                        <a14:foregroundMark x1="54747" y1="85277" x2="51956" y2="86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92" t="3063" r="19297" b="1806"/>
          <a:stretch>
            <a:fillRect/>
          </a:stretch>
        </p:blipFill>
        <p:spPr>
          <a:xfrm>
            <a:off x="191344" y="5373216"/>
            <a:ext cx="1152128" cy="1008112"/>
          </a:xfrm>
          <a:prstGeom prst="rect">
            <a:avLst/>
          </a:prstGeom>
        </p:spPr>
      </p:pic>
      <p:pic>
        <p:nvPicPr>
          <p:cNvPr id="10" name="LOGO small - Picture 24">
            <a:extLst>
              <a:ext uri="{FF2B5EF4-FFF2-40B4-BE49-F238E27FC236}">
                <a16:creationId xmlns:a16="http://schemas.microsoft.com/office/drawing/2014/main" id="{74572096-A0CC-FD53-EDCF-2242788DE5AB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5" b="94358" l="9979" r="89991">
                        <a14:foregroundMark x1="69032" y1="64481" x2="69032" y2="64481"/>
                        <a14:foregroundMark x1="68396" y1="64267" x2="54807" y2="53358"/>
                        <a14:foregroundMark x1="50652" y1="26384" x2="51016" y2="75228"/>
                        <a14:foregroundMark x1="29997" y1="35733" x2="33788" y2="34175"/>
                        <a14:foregroundMark x1="73946" y1="37722" x2="71034" y2="35089"/>
                        <a14:foregroundMark x1="48499" y1="94358" x2="48499" y2="94358"/>
                        <a14:foregroundMark x1="40946" y1="61580" x2="40946" y2="61580"/>
                        <a14:foregroundMark x1="35669" y1="32617" x2="67000" y2="33960"/>
                        <a14:foregroundMark x1="35153" y1="42880" x2="52442" y2="42397"/>
                        <a14:foregroundMark x1="52442" y1="42397" x2="60752" y2="42665"/>
                        <a14:foregroundMark x1="60752" y1="42665" x2="64635" y2="42397"/>
                        <a14:foregroundMark x1="46861" y1="25900" x2="46982" y2="85707"/>
                        <a14:foregroundMark x1="46982" y1="85223" x2="46739" y2="86351"/>
                        <a14:foregroundMark x1="53534" y1="25255" x2="53291" y2="85922"/>
                        <a14:foregroundMark x1="35942" y1="39119" x2="26175" y2="42988"/>
                        <a14:foregroundMark x1="25235" y1="41537" x2="26388" y2="43364"/>
                        <a14:foregroundMark x1="63967" y1="38152" x2="74249" y2="42773"/>
                        <a14:foregroundMark x1="75493" y1="40570" x2="72824" y2="45191"/>
                        <a14:foregroundMark x1="45769" y1="25363" x2="48286" y2="24664"/>
                        <a14:foregroundMark x1="55384" y1="26222" x2="51896" y2="24288"/>
                        <a14:foregroundMark x1="45890" y1="86029" x2="48347" y2="86620"/>
                        <a14:foregroundMark x1="54747" y1="85277" x2="51956" y2="86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92" t="3063" r="19297" b="1806"/>
          <a:stretch>
            <a:fillRect/>
          </a:stretch>
        </p:blipFill>
        <p:spPr>
          <a:xfrm>
            <a:off x="250651" y="5438874"/>
            <a:ext cx="1029600" cy="8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8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4194 0.24675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77" y="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8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942BB-8627-5314-11BB-21D78F0C6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Q Why This - Rectangle 36">
            <a:extLst>
              <a:ext uri="{FF2B5EF4-FFF2-40B4-BE49-F238E27FC236}">
                <a16:creationId xmlns:a16="http://schemas.microsoft.com/office/drawing/2014/main" id="{BB132B0A-9150-F1FF-3C88-9CCB0C89A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8852" y="3861048"/>
            <a:ext cx="5122093" cy="46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r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</a:t>
            </a:r>
            <a:r>
              <a:rPr lang="es-419" sz="3000" i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s-419" sz="3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el canon?</a:t>
            </a:r>
          </a:p>
        </p:txBody>
      </p:sp>
      <p:pic>
        <p:nvPicPr>
          <p:cNvPr id="3" name="SHOR bar -Picture 25">
            <a:extLst>
              <a:ext uri="{FF2B5EF4-FFF2-40B4-BE49-F238E27FC236}">
                <a16:creationId xmlns:a16="http://schemas.microsoft.com/office/drawing/2014/main" id="{534B7049-B916-E4E6-2455-21D5CC7D4A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301" b="31939"/>
          <a:stretch>
            <a:fillRect/>
          </a:stretch>
        </p:blipFill>
        <p:spPr>
          <a:xfrm rot="21380376">
            <a:off x="8669572" y="5685120"/>
            <a:ext cx="3095805" cy="814240"/>
          </a:xfrm>
          <a:prstGeom prst="rect">
            <a:avLst/>
          </a:prstGeom>
        </p:spPr>
      </p:pic>
      <p:pic>
        <p:nvPicPr>
          <p:cNvPr id="11" name="LONG bar -Picture 25">
            <a:extLst>
              <a:ext uri="{FF2B5EF4-FFF2-40B4-BE49-F238E27FC236}">
                <a16:creationId xmlns:a16="http://schemas.microsoft.com/office/drawing/2014/main" id="{81EADE0F-E9D4-705D-052E-A8985ABD75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301" b="31939"/>
          <a:stretch>
            <a:fillRect/>
          </a:stretch>
        </p:blipFill>
        <p:spPr>
          <a:xfrm rot="21432502">
            <a:off x="663886" y="4613088"/>
            <a:ext cx="10092615" cy="1908760"/>
          </a:xfrm>
          <a:prstGeom prst="rect">
            <a:avLst/>
          </a:prstGeom>
        </p:spPr>
      </p:pic>
      <p:pic>
        <p:nvPicPr>
          <p:cNvPr id="15" name="Meter-Bar-Fake-Picture 25">
            <a:extLst>
              <a:ext uri="{FF2B5EF4-FFF2-40B4-BE49-F238E27FC236}">
                <a16:creationId xmlns:a16="http://schemas.microsoft.com/office/drawing/2014/main" id="{E160E82A-15F2-40AE-52C1-8BAEA8F9E1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301" b="31939"/>
          <a:stretch>
            <a:fillRect/>
          </a:stretch>
        </p:blipFill>
        <p:spPr>
          <a:xfrm>
            <a:off x="4780066" y="2348880"/>
            <a:ext cx="7364606" cy="1800200"/>
          </a:xfrm>
          <a:prstGeom prst="rect">
            <a:avLst/>
          </a:prstGeom>
        </p:spPr>
      </p:pic>
      <p:sp>
        <p:nvSpPr>
          <p:cNvPr id="16" name="Por que no esta? Rectangle 36">
            <a:extLst>
              <a:ext uri="{FF2B5EF4-FFF2-40B4-BE49-F238E27FC236}">
                <a16:creationId xmlns:a16="http://schemas.microsoft.com/office/drawing/2014/main" id="{7777481D-1260-1E85-AB1B-FA1A673C6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4581128"/>
            <a:ext cx="403244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59F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no ESTE?</a:t>
            </a:r>
          </a:p>
        </p:txBody>
      </p:sp>
      <p:sp>
        <p:nvSpPr>
          <p:cNvPr id="17" name="O esta? Rectangle 36">
            <a:extLst>
              <a:ext uri="{FF2B5EF4-FFF2-40B4-BE49-F238E27FC236}">
                <a16:creationId xmlns:a16="http://schemas.microsoft.com/office/drawing/2014/main" id="{A70FD143-9224-4F47-B884-08827D910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240" y="5301208"/>
            <a:ext cx="201622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5DEA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¿O este?</a:t>
            </a:r>
          </a:p>
        </p:txBody>
      </p:sp>
      <p:sp>
        <p:nvSpPr>
          <p:cNvPr id="19" name="Green brace - Right Brace 12">
            <a:extLst>
              <a:ext uri="{FF2B5EF4-FFF2-40B4-BE49-F238E27FC236}">
                <a16:creationId xmlns:a16="http://schemas.microsoft.com/office/drawing/2014/main" id="{D8E10E32-3D9C-A0A2-9261-660D928D731B}"/>
              </a:ext>
            </a:extLst>
          </p:cNvPr>
          <p:cNvSpPr/>
          <p:nvPr/>
        </p:nvSpPr>
        <p:spPr>
          <a:xfrm rot="15729870">
            <a:off x="5416489" y="464717"/>
            <a:ext cx="289969" cy="9197975"/>
          </a:xfrm>
          <a:prstGeom prst="rightBrace">
            <a:avLst>
              <a:gd name="adj1" fmla="val 0"/>
              <a:gd name="adj2" fmla="val 50000"/>
            </a:avLst>
          </a:prstGeom>
          <a:ln w="38100">
            <a:solidFill>
              <a:srgbClr val="59FF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 noProof="0" dirty="0"/>
          </a:p>
        </p:txBody>
      </p:sp>
      <p:sp>
        <p:nvSpPr>
          <p:cNvPr id="20" name="Blue brace - Right Brace 14">
            <a:extLst>
              <a:ext uri="{FF2B5EF4-FFF2-40B4-BE49-F238E27FC236}">
                <a16:creationId xmlns:a16="http://schemas.microsoft.com/office/drawing/2014/main" id="{739EBB5C-B832-7D67-268F-550BA1DFED3F}"/>
              </a:ext>
            </a:extLst>
          </p:cNvPr>
          <p:cNvSpPr/>
          <p:nvPr/>
        </p:nvSpPr>
        <p:spPr>
          <a:xfrm rot="15540782">
            <a:off x="9997024" y="4354208"/>
            <a:ext cx="289969" cy="2843905"/>
          </a:xfrm>
          <a:prstGeom prst="rightBrace">
            <a:avLst>
              <a:gd name="adj1" fmla="val 0"/>
              <a:gd name="adj2" fmla="val 50000"/>
            </a:avLst>
          </a:prstGeom>
          <a:ln w="38100">
            <a:solidFill>
              <a:srgbClr val="5DEA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 noProof="0" dirty="0"/>
          </a:p>
        </p:txBody>
      </p:sp>
      <p:sp>
        <p:nvSpPr>
          <p:cNvPr id="2" name="Rectangle 36">
            <a:extLst>
              <a:ext uri="{FF2B5EF4-FFF2-40B4-BE49-F238E27FC236}">
                <a16:creationId xmlns:a16="http://schemas.microsoft.com/office/drawing/2014/main" id="{7D8A6334-7ED0-23A7-D9B1-BF11EF3A5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80728"/>
            <a:ext cx="10870130" cy="96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5000"/>
              </a:lnSpc>
              <a:spcBef>
                <a:spcPts val="0"/>
              </a:spcBef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igual que en el caso de la barra del "cañón de un metro", nos llevó mucho tiempo llegar a este punto</a:t>
            </a:r>
          </a:p>
          <a:p>
            <a:pPr marL="0" lvl="1" indent="0" algn="just">
              <a:lnSpc>
                <a:spcPct val="95000"/>
              </a:lnSpc>
              <a:spcBef>
                <a:spcPts val="0"/>
              </a:spcBef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la Biblia.</a:t>
            </a:r>
          </a:p>
        </p:txBody>
      </p:sp>
      <p:sp>
        <p:nvSpPr>
          <p:cNvPr id="21" name="THIS is the canon - Rectangle 36">
            <a:extLst>
              <a:ext uri="{FF2B5EF4-FFF2-40B4-BE49-F238E27FC236}">
                <a16:creationId xmlns:a16="http://schemas.microsoft.com/office/drawing/2014/main" id="{FAB62542-A852-C01E-58B3-6CA16E1E7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8563" y="3861048"/>
            <a:ext cx="5122093" cy="46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r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000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 </a:t>
            </a:r>
            <a:r>
              <a:rPr lang="es-419" sz="3000" i="1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s-419" sz="3000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el canon !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EF6F9D-99DD-FA3B-BA0C-AA07BD11BA98}"/>
              </a:ext>
            </a:extLst>
          </p:cNvPr>
          <p:cNvCxnSpPr>
            <a:cxnSpLocks/>
          </p:cNvCxnSpPr>
          <p:nvPr/>
        </p:nvCxnSpPr>
        <p:spPr>
          <a:xfrm>
            <a:off x="1055440" y="4149080"/>
            <a:ext cx="10732771" cy="2448272"/>
          </a:xfrm>
          <a:prstGeom prst="line">
            <a:avLst/>
          </a:prstGeom>
          <a:ln w="1143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857333-6FBD-2CE9-1E10-1203FF8A80B9}"/>
              </a:ext>
            </a:extLst>
          </p:cNvPr>
          <p:cNvCxnSpPr>
            <a:cxnSpLocks/>
          </p:cNvCxnSpPr>
          <p:nvPr/>
        </p:nvCxnSpPr>
        <p:spPr>
          <a:xfrm flipV="1">
            <a:off x="1055440" y="4368445"/>
            <a:ext cx="10880394" cy="2228907"/>
          </a:xfrm>
          <a:prstGeom prst="line">
            <a:avLst/>
          </a:prstGeom>
          <a:ln w="1143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Yellow brace - Right Brace 10">
            <a:extLst>
              <a:ext uri="{FF2B5EF4-FFF2-40B4-BE49-F238E27FC236}">
                <a16:creationId xmlns:a16="http://schemas.microsoft.com/office/drawing/2014/main" id="{D7AD767A-9B25-880F-DD9A-F955FE27138C}"/>
              </a:ext>
            </a:extLst>
          </p:cNvPr>
          <p:cNvSpPr/>
          <p:nvPr/>
        </p:nvSpPr>
        <p:spPr>
          <a:xfrm rot="4760348">
            <a:off x="8471884" y="235258"/>
            <a:ext cx="339613" cy="6640071"/>
          </a:xfrm>
          <a:prstGeom prst="rightBrace">
            <a:avLst>
              <a:gd name="adj1" fmla="val 0"/>
              <a:gd name="adj2" fmla="val 50000"/>
            </a:avLst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D5FE45-71CE-3FF6-D351-00B16D59F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8" b="99404" l="2347" r="98005">
                        <a14:foregroundMark x1="18662" y1="18290" x2="58803" y2="70974"/>
                        <a14:foregroundMark x1="58803" y1="70974" x2="88380" y2="73559"/>
                        <a14:foregroundMark x1="88380" y1="73559" x2="92371" y2="48111"/>
                        <a14:foregroundMark x1="92371" y1="48111" x2="85211" y2="26640"/>
                        <a14:foregroundMark x1="85211" y1="26640" x2="77347" y2="13519"/>
                        <a14:foregroundMark x1="77347" y1="13519" x2="61385" y2="5368"/>
                        <a14:foregroundMark x1="61385" y1="5368" x2="19131" y2="18091"/>
                        <a14:foregroundMark x1="10211" y1="15109" x2="46362" y2="85288"/>
                        <a14:foregroundMark x1="46362" y1="85288" x2="65728" y2="92843"/>
                        <a14:foregroundMark x1="11150" y1="12326" x2="7864" y2="27634"/>
                        <a14:foregroundMark x1="7864" y1="27634" x2="30516" y2="88668"/>
                        <a14:foregroundMark x1="30516" y1="88668" x2="35681" y2="95030"/>
                        <a14:foregroundMark x1="14554" y1="5368" x2="7042" y2="11133"/>
                        <a14:foregroundMark x1="7042" y1="11133" x2="4812" y2="24056"/>
                        <a14:foregroundMark x1="4812" y1="24056" x2="5399" y2="26839"/>
                        <a14:foregroundMark x1="3286" y1="31412" x2="15023" y2="61630"/>
                        <a14:foregroundMark x1="66784" y1="14712" x2="40493" y2="38767"/>
                        <a14:foregroundMark x1="66784" y1="16302" x2="40493" y2="32406"/>
                        <a14:foregroundMark x1="40493" y1="32406" x2="44014" y2="44930"/>
                        <a14:foregroundMark x1="76761" y1="20278" x2="49178" y2="52883"/>
                        <a14:foregroundMark x1="49178" y1="52883" x2="47418" y2="56262"/>
                        <a14:foregroundMark x1="85915" y1="25249" x2="94014" y2="53280"/>
                        <a14:foregroundMark x1="94014" y1="53280" x2="95305" y2="66998"/>
                        <a14:foregroundMark x1="95305" y1="66998" x2="93897" y2="78728"/>
                        <a14:foregroundMark x1="93897" y1="78728" x2="92606" y2="80517"/>
                        <a14:foregroundMark x1="14671" y1="59245" x2="33333" y2="98807"/>
                        <a14:foregroundMark x1="33333" y1="98807" x2="34038" y2="99801"/>
                        <a14:foregroundMark x1="95657" y1="40358" x2="98239" y2="96819"/>
                        <a14:foregroundMark x1="8099" y1="45726" x2="8099" y2="45726"/>
                        <a14:foregroundMark x1="10563" y1="52684" x2="10563" y2="52684"/>
                        <a14:foregroundMark x1="11385" y1="55268" x2="11385" y2="55268"/>
                        <a14:foregroundMark x1="11972" y1="57058" x2="11972" y2="57058"/>
                        <a14:foregroundMark x1="12441" y1="58847" x2="12441" y2="58847"/>
                        <a14:foregroundMark x1="11972" y1="58052" x2="11972" y2="58052"/>
                        <a14:foregroundMark x1="11033" y1="56262" x2="11033" y2="56262"/>
                        <a14:foregroundMark x1="12676" y1="60636" x2="12676" y2="60636"/>
                        <a14:foregroundMark x1="14085" y1="63022" x2="14085" y2="63022"/>
                        <a14:foregroundMark x1="14671" y1="64811" x2="14671" y2="64811"/>
                        <a14:foregroundMark x1="13615" y1="63022" x2="13615" y2="63022"/>
                        <a14:foregroundMark x1="21714" y1="81909" x2="21714" y2="81909"/>
                        <a14:foregroundMark x1="21362" y1="81511" x2="21362" y2="81511"/>
                        <a14:foregroundMark x1="2934" y1="31014" x2="9155" y2="49105"/>
                        <a14:foregroundMark x1="8451" y1="47913" x2="6573" y2="42942"/>
                        <a14:foregroundMark x1="6455" y1="43738" x2="7277" y2="46322"/>
                        <a14:foregroundMark x1="4695" y1="37773" x2="2347" y2="27038"/>
                        <a14:foregroundMark x1="2465" y1="28827" x2="4812" y2="38370"/>
                        <a14:foregroundMark x1="4225" y1="38966" x2="2230" y2="29225"/>
                        <a14:backgroundMark x1="8522" y1="52684" x2="7861" y2="50262"/>
                        <a14:backgroundMark x1="8685" y1="53280" x2="8522" y2="52684"/>
                        <a14:backgroundMark x1="13176" y1="64811" x2="19601" y2="83300"/>
                        <a14:backgroundMark x1="12554" y1="63022" x2="13176" y2="64811"/>
                        <a14:backgroundMark x1="11725" y1="60636" x2="12554" y2="63022"/>
                        <a14:backgroundMark x1="11103" y1="58847" x2="11725" y2="60636"/>
                        <a14:backgroundMark x1="10827" y1="58052" x2="11103" y2="58847"/>
                        <a14:backgroundMark x1="10481" y1="57058" x2="10827" y2="58052"/>
                        <a14:backgroundMark x1="10204" y1="56262" x2="10481" y2="57058"/>
                        <a14:backgroundMark x1="9859" y1="55268" x2="10204" y2="56262"/>
                        <a14:backgroundMark x1="8961" y1="52684" x2="9859" y2="55268"/>
                        <a14:backgroundMark x1="8685" y1="51889" x2="8961" y2="52684"/>
                        <a14:backgroundMark x1="9352" y1="52684" x2="8314" y2="49857"/>
                        <a14:backgroundMark x1="10301" y1="55268" x2="9352" y2="52684"/>
                        <a14:backgroundMark x1="10666" y1="56262" x2="10301" y2="55268"/>
                        <a14:backgroundMark x1="10958" y1="57058" x2="10666" y2="56262"/>
                        <a14:backgroundMark x1="11323" y1="58052" x2="10958" y2="57058"/>
                        <a14:backgroundMark x1="11615" y1="58847" x2="11323" y2="58052"/>
                        <a14:backgroundMark x1="12272" y1="60636" x2="11615" y2="58847"/>
                        <a14:backgroundMark x1="13148" y1="63022" x2="12272" y2="60636"/>
                        <a14:backgroundMark x1="13805" y1="64811" x2="13148" y2="63022"/>
                        <a14:backgroundMark x1="19718" y1="80915" x2="13805" y2="64811"/>
                        <a14:backgroundMark x1="20084" y1="81909" x2="27230" y2="99801"/>
                        <a14:backgroundMark x1="19925" y1="81511" x2="20084" y2="81909"/>
                        <a14:backgroundMark x1="19131" y1="79523" x2="19925" y2="81511"/>
                        <a14:backgroundMark x1="20018" y1="81909" x2="27934" y2="99602"/>
                        <a14:backgroundMark x1="19840" y1="81511" x2="20018" y2="81909"/>
                        <a14:backgroundMark x1="19484" y1="80716" x2="19840" y2="81511"/>
                        <a14:backgroundMark x1="20773" y1="81909" x2="28873" y2="99602"/>
                        <a14:backgroundMark x1="20591" y1="81511" x2="20773" y2="81909"/>
                        <a14:backgroundMark x1="19953" y1="80119" x2="20591" y2="81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183" y="1700808"/>
            <a:ext cx="3659465" cy="2160459"/>
          </a:xfrm>
          <a:prstGeom prst="rect">
            <a:avLst/>
          </a:prstGeom>
          <a:effectLst>
            <a:softEdge rad="17780"/>
          </a:effectLst>
        </p:spPr>
      </p:pic>
    </p:spTree>
    <p:extLst>
      <p:ext uri="{BB962C8B-B14F-4D97-AF65-F5344CB8AC3E}">
        <p14:creationId xmlns:p14="http://schemas.microsoft.com/office/powerpoint/2010/main" val="397416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19" grpId="0" animBg="1"/>
      <p:bldP spid="20" grpId="0" animBg="1"/>
      <p:bldP spid="2" grpId="0" bldLvl="2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5353E-EF6A-1047-3BF6-6C7F76BAD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eter-Bar-Fake-Picture 25">
            <a:extLst>
              <a:ext uri="{FF2B5EF4-FFF2-40B4-BE49-F238E27FC236}">
                <a16:creationId xmlns:a16="http://schemas.microsoft.com/office/drawing/2014/main" id="{7546C9FC-DD17-42F6-100E-A84CF949B2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301" b="31939"/>
          <a:stretch>
            <a:fillRect/>
          </a:stretch>
        </p:blipFill>
        <p:spPr>
          <a:xfrm>
            <a:off x="4780066" y="2348880"/>
            <a:ext cx="7364606" cy="1800200"/>
          </a:xfrm>
          <a:prstGeom prst="rect">
            <a:avLst/>
          </a:prstGeom>
        </p:spPr>
      </p:pic>
      <p:sp>
        <p:nvSpPr>
          <p:cNvPr id="7" name="THIS is the canon - Rectangle 36">
            <a:extLst>
              <a:ext uri="{FF2B5EF4-FFF2-40B4-BE49-F238E27FC236}">
                <a16:creationId xmlns:a16="http://schemas.microsoft.com/office/drawing/2014/main" id="{DC961C00-D626-1E53-E356-577964F26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8563" y="3861048"/>
            <a:ext cx="5122093" cy="46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r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000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 </a:t>
            </a:r>
            <a:r>
              <a:rPr lang="es-419" sz="3000" i="1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s-419" sz="3000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el canon 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710959-BE55-04B3-DB25-8C576D4A9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8" b="99404" l="2347" r="98005">
                        <a14:foregroundMark x1="18662" y1="18290" x2="58803" y2="70974"/>
                        <a14:foregroundMark x1="58803" y1="70974" x2="88380" y2="73559"/>
                        <a14:foregroundMark x1="88380" y1="73559" x2="92371" y2="48111"/>
                        <a14:foregroundMark x1="92371" y1="48111" x2="85211" y2="26640"/>
                        <a14:foregroundMark x1="85211" y1="26640" x2="77347" y2="13519"/>
                        <a14:foregroundMark x1="77347" y1="13519" x2="61385" y2="5368"/>
                        <a14:foregroundMark x1="61385" y1="5368" x2="19131" y2="18091"/>
                        <a14:foregroundMark x1="10211" y1="15109" x2="46362" y2="85288"/>
                        <a14:foregroundMark x1="46362" y1="85288" x2="65728" y2="92843"/>
                        <a14:foregroundMark x1="11150" y1="12326" x2="7864" y2="27634"/>
                        <a14:foregroundMark x1="7864" y1="27634" x2="30516" y2="88668"/>
                        <a14:foregroundMark x1="30516" y1="88668" x2="35681" y2="95030"/>
                        <a14:foregroundMark x1="14554" y1="5368" x2="7042" y2="11133"/>
                        <a14:foregroundMark x1="7042" y1="11133" x2="4812" y2="24056"/>
                        <a14:foregroundMark x1="4812" y1="24056" x2="5399" y2="26839"/>
                        <a14:foregroundMark x1="3286" y1="31412" x2="15023" y2="61630"/>
                        <a14:foregroundMark x1="66784" y1="14712" x2="40493" y2="38767"/>
                        <a14:foregroundMark x1="66784" y1="16302" x2="40493" y2="32406"/>
                        <a14:foregroundMark x1="40493" y1="32406" x2="44014" y2="44930"/>
                        <a14:foregroundMark x1="76761" y1="20278" x2="49178" y2="52883"/>
                        <a14:foregroundMark x1="49178" y1="52883" x2="47418" y2="56262"/>
                        <a14:foregroundMark x1="85915" y1="25249" x2="94014" y2="53280"/>
                        <a14:foregroundMark x1="94014" y1="53280" x2="95305" y2="66998"/>
                        <a14:foregroundMark x1="95305" y1="66998" x2="93897" y2="78728"/>
                        <a14:foregroundMark x1="93897" y1="78728" x2="92606" y2="80517"/>
                        <a14:foregroundMark x1="14671" y1="59245" x2="33333" y2="98807"/>
                        <a14:foregroundMark x1="33333" y1="98807" x2="34038" y2="99801"/>
                        <a14:foregroundMark x1="95657" y1="40358" x2="98239" y2="96819"/>
                        <a14:foregroundMark x1="8099" y1="45726" x2="8099" y2="45726"/>
                        <a14:foregroundMark x1="10563" y1="52684" x2="10563" y2="52684"/>
                        <a14:foregroundMark x1="11385" y1="55268" x2="11385" y2="55268"/>
                        <a14:foregroundMark x1="11972" y1="57058" x2="11972" y2="57058"/>
                        <a14:foregroundMark x1="12441" y1="58847" x2="12441" y2="58847"/>
                        <a14:foregroundMark x1="11972" y1="58052" x2="11972" y2="58052"/>
                        <a14:foregroundMark x1="11033" y1="56262" x2="11033" y2="56262"/>
                        <a14:foregroundMark x1="12676" y1="60636" x2="12676" y2="60636"/>
                        <a14:foregroundMark x1="14085" y1="63022" x2="14085" y2="63022"/>
                        <a14:foregroundMark x1="14671" y1="64811" x2="14671" y2="64811"/>
                        <a14:foregroundMark x1="13615" y1="63022" x2="13615" y2="63022"/>
                        <a14:foregroundMark x1="21714" y1="81909" x2="21714" y2="81909"/>
                        <a14:foregroundMark x1="21362" y1="81511" x2="21362" y2="81511"/>
                        <a14:foregroundMark x1="2934" y1="31014" x2="9155" y2="49105"/>
                        <a14:foregroundMark x1="8451" y1="47913" x2="6573" y2="42942"/>
                        <a14:foregroundMark x1="6455" y1="43738" x2="7277" y2="46322"/>
                        <a14:foregroundMark x1="4695" y1="37773" x2="2347" y2="27038"/>
                        <a14:foregroundMark x1="2465" y1="28827" x2="4812" y2="38370"/>
                        <a14:foregroundMark x1="4225" y1="38966" x2="2230" y2="29225"/>
                        <a14:backgroundMark x1="8522" y1="52684" x2="7861" y2="50262"/>
                        <a14:backgroundMark x1="8685" y1="53280" x2="8522" y2="52684"/>
                        <a14:backgroundMark x1="13176" y1="64811" x2="19601" y2="83300"/>
                        <a14:backgroundMark x1="12554" y1="63022" x2="13176" y2="64811"/>
                        <a14:backgroundMark x1="11725" y1="60636" x2="12554" y2="63022"/>
                        <a14:backgroundMark x1="11103" y1="58847" x2="11725" y2="60636"/>
                        <a14:backgroundMark x1="10827" y1="58052" x2="11103" y2="58847"/>
                        <a14:backgroundMark x1="10481" y1="57058" x2="10827" y2="58052"/>
                        <a14:backgroundMark x1="10204" y1="56262" x2="10481" y2="57058"/>
                        <a14:backgroundMark x1="9859" y1="55268" x2="10204" y2="56262"/>
                        <a14:backgroundMark x1="8961" y1="52684" x2="9859" y2="55268"/>
                        <a14:backgroundMark x1="8685" y1="51889" x2="8961" y2="52684"/>
                        <a14:backgroundMark x1="9352" y1="52684" x2="8314" y2="49857"/>
                        <a14:backgroundMark x1="10301" y1="55268" x2="9352" y2="52684"/>
                        <a14:backgroundMark x1="10666" y1="56262" x2="10301" y2="55268"/>
                        <a14:backgroundMark x1="10958" y1="57058" x2="10666" y2="56262"/>
                        <a14:backgroundMark x1="11323" y1="58052" x2="10958" y2="57058"/>
                        <a14:backgroundMark x1="11615" y1="58847" x2="11323" y2="58052"/>
                        <a14:backgroundMark x1="12272" y1="60636" x2="11615" y2="58847"/>
                        <a14:backgroundMark x1="13148" y1="63022" x2="12272" y2="60636"/>
                        <a14:backgroundMark x1="13805" y1="64811" x2="13148" y2="63022"/>
                        <a14:backgroundMark x1="19718" y1="80915" x2="13805" y2="64811"/>
                        <a14:backgroundMark x1="20084" y1="81909" x2="27230" y2="99801"/>
                        <a14:backgroundMark x1="19925" y1="81511" x2="20084" y2="81909"/>
                        <a14:backgroundMark x1="19131" y1="79523" x2="19925" y2="81511"/>
                        <a14:backgroundMark x1="20018" y1="81909" x2="27934" y2="99602"/>
                        <a14:backgroundMark x1="19840" y1="81511" x2="20018" y2="81909"/>
                        <a14:backgroundMark x1="19484" y1="80716" x2="19840" y2="81511"/>
                        <a14:backgroundMark x1="20773" y1="81909" x2="28873" y2="99602"/>
                        <a14:backgroundMark x1="20591" y1="81511" x2="20773" y2="81909"/>
                        <a14:backgroundMark x1="19953" y1="80119" x2="20591" y2="81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183" y="1700808"/>
            <a:ext cx="3659465" cy="2160459"/>
          </a:xfrm>
          <a:prstGeom prst="rect">
            <a:avLst/>
          </a:prstGeom>
          <a:effectLst>
            <a:softEdge rad="17780"/>
          </a:effectLst>
        </p:spPr>
      </p:pic>
      <p:sp>
        <p:nvSpPr>
          <p:cNvPr id="14" name="Rectangle 36">
            <a:extLst>
              <a:ext uri="{FF2B5EF4-FFF2-40B4-BE49-F238E27FC236}">
                <a16:creationId xmlns:a16="http://schemas.microsoft.com/office/drawing/2014/main" id="{9A5685A5-BE19-FE61-D1A1-F69B987F6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338473"/>
            <a:ext cx="10870130" cy="21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¿Quién decidió cuáles libros incluir, y qué dirían?</a:t>
            </a:r>
          </a:p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¡Obviamente, Dios lo hizo! </a:t>
            </a:r>
          </a:p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a nosotros, los humanos testarudos, ¡nos llevó mucho tiempo estar de acuerdo con Él!</a:t>
            </a:r>
          </a:p>
        </p:txBody>
      </p:sp>
      <p:sp>
        <p:nvSpPr>
          <p:cNvPr id="22" name="Rectangle 36">
            <a:extLst>
              <a:ext uri="{FF2B5EF4-FFF2-40B4-BE49-F238E27FC236}">
                <a16:creationId xmlns:a16="http://schemas.microsoft.com/office/drawing/2014/main" id="{21E6C9CE-3930-5B06-D04F-BD60CF8B4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80728"/>
            <a:ext cx="10870130" cy="96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5000"/>
              </a:lnSpc>
              <a:spcBef>
                <a:spcPts val="0"/>
              </a:spcBef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igual que en el caso de la barra del "cañón de un metro", nos llevó mucho tiempo llegar a este punto</a:t>
            </a:r>
          </a:p>
          <a:p>
            <a:pPr marL="0" lvl="1" indent="0" algn="just">
              <a:lnSpc>
                <a:spcPct val="95000"/>
              </a:lnSpc>
              <a:spcBef>
                <a:spcPts val="0"/>
              </a:spcBef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la Biblia.</a:t>
            </a:r>
          </a:p>
        </p:txBody>
      </p:sp>
    </p:spTree>
    <p:extLst>
      <p:ext uri="{BB962C8B-B14F-4D97-AF65-F5344CB8AC3E}">
        <p14:creationId xmlns:p14="http://schemas.microsoft.com/office/powerpoint/2010/main" val="155942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8EA15-6E29-1DCB-7F93-FC396F475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IS is the canon - Rectangle 36">
            <a:extLst>
              <a:ext uri="{FF2B5EF4-FFF2-40B4-BE49-F238E27FC236}">
                <a16:creationId xmlns:a16="http://schemas.microsoft.com/office/drawing/2014/main" id="{DAC69011-E4DC-5E40-34B6-1D55110AA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8563" y="3861048"/>
            <a:ext cx="5122093" cy="46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r">
              <a:lnSpc>
                <a:spcPct val="87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000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 </a:t>
            </a:r>
            <a:r>
              <a:rPr lang="es-419" sz="3000" i="1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s-419" sz="3000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el canon !</a:t>
            </a:r>
          </a:p>
        </p:txBody>
      </p:sp>
      <p:pic>
        <p:nvPicPr>
          <p:cNvPr id="10" name="Bible - Picture 9">
            <a:extLst>
              <a:ext uri="{FF2B5EF4-FFF2-40B4-BE49-F238E27FC236}">
                <a16:creationId xmlns:a16="http://schemas.microsoft.com/office/drawing/2014/main" id="{FE946BE5-861B-8E37-38C4-399194791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8" b="99404" l="2347" r="98005">
                        <a14:foregroundMark x1="18662" y1="18290" x2="58803" y2="70974"/>
                        <a14:foregroundMark x1="58803" y1="70974" x2="88380" y2="73559"/>
                        <a14:foregroundMark x1="88380" y1="73559" x2="92371" y2="48111"/>
                        <a14:foregroundMark x1="92371" y1="48111" x2="85211" y2="26640"/>
                        <a14:foregroundMark x1="85211" y1="26640" x2="77347" y2="13519"/>
                        <a14:foregroundMark x1="77347" y1="13519" x2="61385" y2="5368"/>
                        <a14:foregroundMark x1="61385" y1="5368" x2="19131" y2="18091"/>
                        <a14:foregroundMark x1="10211" y1="15109" x2="46362" y2="85288"/>
                        <a14:foregroundMark x1="46362" y1="85288" x2="65728" y2="92843"/>
                        <a14:foregroundMark x1="11150" y1="12326" x2="7864" y2="27634"/>
                        <a14:foregroundMark x1="7864" y1="27634" x2="30516" y2="88668"/>
                        <a14:foregroundMark x1="30516" y1="88668" x2="35681" y2="95030"/>
                        <a14:foregroundMark x1="14554" y1="5368" x2="7042" y2="11133"/>
                        <a14:foregroundMark x1="7042" y1="11133" x2="4812" y2="24056"/>
                        <a14:foregroundMark x1="4812" y1="24056" x2="5399" y2="26839"/>
                        <a14:foregroundMark x1="3286" y1="31412" x2="15023" y2="61630"/>
                        <a14:foregroundMark x1="66784" y1="14712" x2="40493" y2="38767"/>
                        <a14:foregroundMark x1="66784" y1="16302" x2="40493" y2="32406"/>
                        <a14:foregroundMark x1="40493" y1="32406" x2="44014" y2="44930"/>
                        <a14:foregroundMark x1="76761" y1="20278" x2="49178" y2="52883"/>
                        <a14:foregroundMark x1="49178" y1="52883" x2="47418" y2="56262"/>
                        <a14:foregroundMark x1="85915" y1="25249" x2="94014" y2="53280"/>
                        <a14:foregroundMark x1="94014" y1="53280" x2="95305" y2="66998"/>
                        <a14:foregroundMark x1="95305" y1="66998" x2="93897" y2="78728"/>
                        <a14:foregroundMark x1="93897" y1="78728" x2="92606" y2="80517"/>
                        <a14:foregroundMark x1="14671" y1="59245" x2="33333" y2="98807"/>
                        <a14:foregroundMark x1="33333" y1="98807" x2="34038" y2="99801"/>
                        <a14:foregroundMark x1="95657" y1="40358" x2="98239" y2="96819"/>
                        <a14:foregroundMark x1="8099" y1="45726" x2="8099" y2="45726"/>
                        <a14:foregroundMark x1="10563" y1="52684" x2="10563" y2="52684"/>
                        <a14:foregroundMark x1="11385" y1="55268" x2="11385" y2="55268"/>
                        <a14:foregroundMark x1="11972" y1="57058" x2="11972" y2="57058"/>
                        <a14:foregroundMark x1="12441" y1="58847" x2="12441" y2="58847"/>
                        <a14:foregroundMark x1="11972" y1="58052" x2="11972" y2="58052"/>
                        <a14:foregroundMark x1="11033" y1="56262" x2="11033" y2="56262"/>
                        <a14:foregroundMark x1="12676" y1="60636" x2="12676" y2="60636"/>
                        <a14:foregroundMark x1="14085" y1="63022" x2="14085" y2="63022"/>
                        <a14:foregroundMark x1="14671" y1="64811" x2="14671" y2="64811"/>
                        <a14:foregroundMark x1="13615" y1="63022" x2="13615" y2="63022"/>
                        <a14:foregroundMark x1="21714" y1="81909" x2="21714" y2="81909"/>
                        <a14:foregroundMark x1="21362" y1="81511" x2="21362" y2="81511"/>
                        <a14:foregroundMark x1="2934" y1="31014" x2="9155" y2="49105"/>
                        <a14:foregroundMark x1="8451" y1="47913" x2="6573" y2="42942"/>
                        <a14:foregroundMark x1="6455" y1="43738" x2="7277" y2="46322"/>
                        <a14:foregroundMark x1="4695" y1="37773" x2="2347" y2="27038"/>
                        <a14:foregroundMark x1="2465" y1="28827" x2="4812" y2="38370"/>
                        <a14:foregroundMark x1="4225" y1="38966" x2="2230" y2="29225"/>
                        <a14:backgroundMark x1="8522" y1="52684" x2="7861" y2="50262"/>
                        <a14:backgroundMark x1="8685" y1="53280" x2="8522" y2="52684"/>
                        <a14:backgroundMark x1="13176" y1="64811" x2="19601" y2="83300"/>
                        <a14:backgroundMark x1="12554" y1="63022" x2="13176" y2="64811"/>
                        <a14:backgroundMark x1="11725" y1="60636" x2="12554" y2="63022"/>
                        <a14:backgroundMark x1="11103" y1="58847" x2="11725" y2="60636"/>
                        <a14:backgroundMark x1="10827" y1="58052" x2="11103" y2="58847"/>
                        <a14:backgroundMark x1="10481" y1="57058" x2="10827" y2="58052"/>
                        <a14:backgroundMark x1="10204" y1="56262" x2="10481" y2="57058"/>
                        <a14:backgroundMark x1="9859" y1="55268" x2="10204" y2="56262"/>
                        <a14:backgroundMark x1="8961" y1="52684" x2="9859" y2="55268"/>
                        <a14:backgroundMark x1="8685" y1="51889" x2="8961" y2="52684"/>
                        <a14:backgroundMark x1="9352" y1="52684" x2="8314" y2="49857"/>
                        <a14:backgroundMark x1="10301" y1="55268" x2="9352" y2="52684"/>
                        <a14:backgroundMark x1="10666" y1="56262" x2="10301" y2="55268"/>
                        <a14:backgroundMark x1="10958" y1="57058" x2="10666" y2="56262"/>
                        <a14:backgroundMark x1="11323" y1="58052" x2="10958" y2="57058"/>
                        <a14:backgroundMark x1="11615" y1="58847" x2="11323" y2="58052"/>
                        <a14:backgroundMark x1="12272" y1="60636" x2="11615" y2="58847"/>
                        <a14:backgroundMark x1="13148" y1="63022" x2="12272" y2="60636"/>
                        <a14:backgroundMark x1="13805" y1="64811" x2="13148" y2="63022"/>
                        <a14:backgroundMark x1="19718" y1="80915" x2="13805" y2="64811"/>
                        <a14:backgroundMark x1="20084" y1="81909" x2="27230" y2="99801"/>
                        <a14:backgroundMark x1="19925" y1="81511" x2="20084" y2="81909"/>
                        <a14:backgroundMark x1="19131" y1="79523" x2="19925" y2="81511"/>
                        <a14:backgroundMark x1="20018" y1="81909" x2="27934" y2="99602"/>
                        <a14:backgroundMark x1="19840" y1="81511" x2="20018" y2="81909"/>
                        <a14:backgroundMark x1="19484" y1="80716" x2="19840" y2="81511"/>
                        <a14:backgroundMark x1="20773" y1="81909" x2="28873" y2="99602"/>
                        <a14:backgroundMark x1="20591" y1="81511" x2="20773" y2="81909"/>
                        <a14:backgroundMark x1="19953" y1="80119" x2="20591" y2="81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183" y="1700808"/>
            <a:ext cx="3659465" cy="2160459"/>
          </a:xfrm>
          <a:prstGeom prst="rect">
            <a:avLst/>
          </a:prstGeom>
          <a:effectLst>
            <a:softEdge rad="17780"/>
          </a:effectLst>
        </p:spPr>
      </p:pic>
      <p:sp>
        <p:nvSpPr>
          <p:cNvPr id="13" name="Verse, yellow frame - Rectangle 7">
            <a:extLst>
              <a:ext uri="{FF2B5EF4-FFF2-40B4-BE49-F238E27FC236}">
                <a16:creationId xmlns:a16="http://schemas.microsoft.com/office/drawing/2014/main" id="{27D0CB56-3BB2-5D2D-641E-76BE6120D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924944"/>
            <a:ext cx="11233248" cy="324036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72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</a:pP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                                        Y así tenemos la palabra profética más segura, a la cual ustedes hacen bien en prestar atención como a una lámpara que brilla en el lugar oscuro, hasta que el día despunte y el lucero de la mañana aparezca en sus corazones.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</a:pP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Pero ante todo sepan esto, que ninguna profecía de la Escritura es asunto de interpretación personal, pues ninguna profecía fue dada jamás por un acto de voluntad humana, sino que . . .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</a:pP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hombres llevados* por el Espíritu Santo hablaron de parte de Dios.</a:t>
            </a:r>
          </a:p>
        </p:txBody>
      </p:sp>
      <p:sp>
        <p:nvSpPr>
          <p:cNvPr id="6" name="Para 1 - Rectangle 36">
            <a:extLst>
              <a:ext uri="{FF2B5EF4-FFF2-40B4-BE49-F238E27FC236}">
                <a16:creationId xmlns:a16="http://schemas.microsoft.com/office/drawing/2014/main" id="{99F1C1EA-B1AE-06BA-AF49-4D6BAADED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908721"/>
            <a:ext cx="10900916" cy="104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razón por la que un libro específico pertenece al canon es simplemente:</a:t>
            </a:r>
          </a:p>
        </p:txBody>
      </p:sp>
      <p:sp>
        <p:nvSpPr>
          <p:cNvPr id="5" name="Zoom out highlight - Rectangle 36">
            <a:extLst>
              <a:ext uri="{FF2B5EF4-FFF2-40B4-BE49-F238E27FC236}">
                <a16:creationId xmlns:a16="http://schemas.microsoft.com/office/drawing/2014/main" id="{5DC8AC00-C6EE-975C-9CE3-F60BC5A46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1351082"/>
            <a:ext cx="3478837" cy="54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u="sng" noProof="0" dirty="0">
                <a:solidFill>
                  <a:srgbClr val="59F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Inspiración divina.</a:t>
            </a:r>
          </a:p>
        </p:txBody>
      </p:sp>
      <p:sp>
        <p:nvSpPr>
          <p:cNvPr id="8" name="Para 2 - Rectangle 36">
            <a:extLst>
              <a:ext uri="{FF2B5EF4-FFF2-40B4-BE49-F238E27FC236}">
                <a16:creationId xmlns:a16="http://schemas.microsoft.com/office/drawing/2014/main" id="{1C6CFDC5-7A27-5967-5D70-099560E2F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1844824"/>
            <a:ext cx="7601491" cy="104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Espíritu Santo inspiró al autor, quien habló/escribió lo que Dios quería decir:</a:t>
            </a:r>
          </a:p>
        </p:txBody>
      </p:sp>
      <p:sp>
        <p:nvSpPr>
          <p:cNvPr id="11" name="Para 2 - Rectangle 36">
            <a:extLst>
              <a:ext uri="{FF2B5EF4-FFF2-40B4-BE49-F238E27FC236}">
                <a16:creationId xmlns:a16="http://schemas.microsoft.com/office/drawing/2014/main" id="{4E1A7CE5-B0E0-FE19-9494-0717A3071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6207174"/>
            <a:ext cx="10684892" cy="46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</a:pPr>
            <a:r>
              <a:rPr lang="es-419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 nota al pie de página:  </a:t>
            </a:r>
            <a:r>
              <a:rPr lang="es-419" sz="3100" i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“Movidos; inspirados”.</a:t>
            </a:r>
          </a:p>
        </p:txBody>
      </p:sp>
      <p:sp>
        <p:nvSpPr>
          <p:cNvPr id="19" name="Verse, GREEN HIGHLIGHT  yellow frame - Rectangle 7">
            <a:extLst>
              <a:ext uri="{FF2B5EF4-FFF2-40B4-BE49-F238E27FC236}">
                <a16:creationId xmlns:a16="http://schemas.microsoft.com/office/drawing/2014/main" id="{872FAD0D-CCF8-008A-1DBB-EAD178FAD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924944"/>
            <a:ext cx="11233248" cy="324036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72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</a:pP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                                        Y así tenemos la palabra profética más segura, a la cual ustedes hacen bien en prestar atención como a una lámpara que brilla en el lugar oscuro, hasta que el día despunte y el lucero de la mañana aparezca en sus corazones.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</a:pP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Pero ante todo sepan esto, que ninguna profecía de la Escritura es asunto de interpretación personal, pues ninguna profecía fue dada jamás por un acto de voluntad humana, sino que . . .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</a:pP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hombres </a:t>
            </a:r>
            <a:r>
              <a:rPr kumimoji="0" lang="es-419" sz="2900" i="1" u="sng" noProof="0" dirty="0">
                <a:solidFill>
                  <a:srgbClr val="59FF0F"/>
                </a:solidFill>
                <a:latin typeface="Arial" panose="020B0604020202020204" pitchFamily="34" charset="0"/>
              </a:rPr>
              <a:t>llevados*</a:t>
            </a: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 por el Espíritu Santo hablaron de parte de Dios.</a:t>
            </a:r>
          </a:p>
        </p:txBody>
      </p:sp>
      <p:sp>
        <p:nvSpPr>
          <p:cNvPr id="3" name="Verse ID - Rectangle 9">
            <a:extLst>
              <a:ext uri="{FF2B5EF4-FFF2-40B4-BE49-F238E27FC236}">
                <a16:creationId xmlns:a16="http://schemas.microsoft.com/office/drawing/2014/main" id="{69FF2A99-75E2-2025-DD0A-DB7A35D51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061" y="2924944"/>
            <a:ext cx="4127298" cy="50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tIns="72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419" sz="29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2 Pedro 1:19-21</a:t>
            </a:r>
            <a:r>
              <a:rPr lang="es-419" sz="19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 (NBLA)</a:t>
            </a:r>
          </a:p>
        </p:txBody>
      </p:sp>
      <p:sp>
        <p:nvSpPr>
          <p:cNvPr id="16" name="GReen Box Highlight - Rectangle 15">
            <a:extLst>
              <a:ext uri="{FF2B5EF4-FFF2-40B4-BE49-F238E27FC236}">
                <a16:creationId xmlns:a16="http://schemas.microsoft.com/office/drawing/2014/main" id="{483B05EE-B8F3-9091-A5AB-60A1E2A69D67}"/>
              </a:ext>
            </a:extLst>
          </p:cNvPr>
          <p:cNvSpPr/>
          <p:nvPr/>
        </p:nvSpPr>
        <p:spPr>
          <a:xfrm>
            <a:off x="662060" y="5680298"/>
            <a:ext cx="11122571" cy="498204"/>
          </a:xfrm>
          <a:prstGeom prst="rect">
            <a:avLst/>
          </a:prstGeom>
          <a:solidFill>
            <a:schemeClr val="accent1">
              <a:alpha val="25000"/>
            </a:schemeClr>
          </a:solidFill>
          <a:ln w="44450">
            <a:solidFill>
              <a:srgbClr val="59FF0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7000"/>
              </a:lnSpc>
              <a:spcAft>
                <a:spcPts val="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82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3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"/>
                            </p:stCondLst>
                            <p:childTnLst>
                              <p:par>
                                <p:cTn id="5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build="p" animBg="1" autoUpdateAnimBg="0"/>
      <p:bldP spid="6" grpId="0" build="p"/>
      <p:bldP spid="5" grpId="0"/>
      <p:bldP spid="8" grpId="0" build="p"/>
      <p:bldP spid="11" grpId="0" build="p"/>
      <p:bldP spid="19" grpId="0" animBg="1" autoUpdateAnimBg="0"/>
      <p:bldP spid="3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D6851-1CE0-70C4-4BB0-1F53F5503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ble - Picture 9">
            <a:extLst>
              <a:ext uri="{FF2B5EF4-FFF2-40B4-BE49-F238E27FC236}">
                <a16:creationId xmlns:a16="http://schemas.microsoft.com/office/drawing/2014/main" id="{0462F1C7-2994-F9C6-F3E7-505B30602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8" b="99404" l="2347" r="98005">
                        <a14:foregroundMark x1="18662" y1="18290" x2="58803" y2="70974"/>
                        <a14:foregroundMark x1="58803" y1="70974" x2="88380" y2="73559"/>
                        <a14:foregroundMark x1="88380" y1="73559" x2="92371" y2="48111"/>
                        <a14:foregroundMark x1="92371" y1="48111" x2="85211" y2="26640"/>
                        <a14:foregroundMark x1="85211" y1="26640" x2="77347" y2="13519"/>
                        <a14:foregroundMark x1="77347" y1="13519" x2="61385" y2="5368"/>
                        <a14:foregroundMark x1="61385" y1="5368" x2="19131" y2="18091"/>
                        <a14:foregroundMark x1="10211" y1="15109" x2="46362" y2="85288"/>
                        <a14:foregroundMark x1="46362" y1="85288" x2="65728" y2="92843"/>
                        <a14:foregroundMark x1="11150" y1="12326" x2="7864" y2="27634"/>
                        <a14:foregroundMark x1="7864" y1="27634" x2="30516" y2="88668"/>
                        <a14:foregroundMark x1="30516" y1="88668" x2="35681" y2="95030"/>
                        <a14:foregroundMark x1="14554" y1="5368" x2="7042" y2="11133"/>
                        <a14:foregroundMark x1="7042" y1="11133" x2="4812" y2="24056"/>
                        <a14:foregroundMark x1="4812" y1="24056" x2="5399" y2="26839"/>
                        <a14:foregroundMark x1="3286" y1="31412" x2="15023" y2="61630"/>
                        <a14:foregroundMark x1="66784" y1="14712" x2="40493" y2="38767"/>
                        <a14:foregroundMark x1="66784" y1="16302" x2="40493" y2="32406"/>
                        <a14:foregroundMark x1="40493" y1="32406" x2="44014" y2="44930"/>
                        <a14:foregroundMark x1="76761" y1="20278" x2="49178" y2="52883"/>
                        <a14:foregroundMark x1="49178" y1="52883" x2="47418" y2="56262"/>
                        <a14:foregroundMark x1="85915" y1="25249" x2="94014" y2="53280"/>
                        <a14:foregroundMark x1="94014" y1="53280" x2="95305" y2="66998"/>
                        <a14:foregroundMark x1="95305" y1="66998" x2="93897" y2="78728"/>
                        <a14:foregroundMark x1="93897" y1="78728" x2="92606" y2="80517"/>
                        <a14:foregroundMark x1="14671" y1="59245" x2="33333" y2="98807"/>
                        <a14:foregroundMark x1="33333" y1="98807" x2="34038" y2="99801"/>
                        <a14:foregroundMark x1="95657" y1="40358" x2="98239" y2="96819"/>
                        <a14:foregroundMark x1="8099" y1="45726" x2="8099" y2="45726"/>
                        <a14:foregroundMark x1="10563" y1="52684" x2="10563" y2="52684"/>
                        <a14:foregroundMark x1="11385" y1="55268" x2="11385" y2="55268"/>
                        <a14:foregroundMark x1="11972" y1="57058" x2="11972" y2="57058"/>
                        <a14:foregroundMark x1="12441" y1="58847" x2="12441" y2="58847"/>
                        <a14:foregroundMark x1="11972" y1="58052" x2="11972" y2="58052"/>
                        <a14:foregroundMark x1="11033" y1="56262" x2="11033" y2="56262"/>
                        <a14:foregroundMark x1="12676" y1="60636" x2="12676" y2="60636"/>
                        <a14:foregroundMark x1="14085" y1="63022" x2="14085" y2="63022"/>
                        <a14:foregroundMark x1="14671" y1="64811" x2="14671" y2="64811"/>
                        <a14:foregroundMark x1="13615" y1="63022" x2="13615" y2="63022"/>
                        <a14:foregroundMark x1="21714" y1="81909" x2="21714" y2="81909"/>
                        <a14:foregroundMark x1="21362" y1="81511" x2="21362" y2="81511"/>
                        <a14:foregroundMark x1="2934" y1="31014" x2="9155" y2="49105"/>
                        <a14:foregroundMark x1="8451" y1="47913" x2="6573" y2="42942"/>
                        <a14:foregroundMark x1="6455" y1="43738" x2="7277" y2="46322"/>
                        <a14:foregroundMark x1="4695" y1="37773" x2="2347" y2="27038"/>
                        <a14:foregroundMark x1="2465" y1="28827" x2="4812" y2="38370"/>
                        <a14:foregroundMark x1="4225" y1="38966" x2="2230" y2="29225"/>
                        <a14:backgroundMark x1="8522" y1="52684" x2="7861" y2="50262"/>
                        <a14:backgroundMark x1="8685" y1="53280" x2="8522" y2="52684"/>
                        <a14:backgroundMark x1="13176" y1="64811" x2="19601" y2="83300"/>
                        <a14:backgroundMark x1="12554" y1="63022" x2="13176" y2="64811"/>
                        <a14:backgroundMark x1="11725" y1="60636" x2="12554" y2="63022"/>
                        <a14:backgroundMark x1="11103" y1="58847" x2="11725" y2="60636"/>
                        <a14:backgroundMark x1="10827" y1="58052" x2="11103" y2="58847"/>
                        <a14:backgroundMark x1="10481" y1="57058" x2="10827" y2="58052"/>
                        <a14:backgroundMark x1="10204" y1="56262" x2="10481" y2="57058"/>
                        <a14:backgroundMark x1="9859" y1="55268" x2="10204" y2="56262"/>
                        <a14:backgroundMark x1="8961" y1="52684" x2="9859" y2="55268"/>
                        <a14:backgroundMark x1="8685" y1="51889" x2="8961" y2="52684"/>
                        <a14:backgroundMark x1="9352" y1="52684" x2="8314" y2="49857"/>
                        <a14:backgroundMark x1="10301" y1="55268" x2="9352" y2="52684"/>
                        <a14:backgroundMark x1="10666" y1="56262" x2="10301" y2="55268"/>
                        <a14:backgroundMark x1="10958" y1="57058" x2="10666" y2="56262"/>
                        <a14:backgroundMark x1="11323" y1="58052" x2="10958" y2="57058"/>
                        <a14:backgroundMark x1="11615" y1="58847" x2="11323" y2="58052"/>
                        <a14:backgroundMark x1="12272" y1="60636" x2="11615" y2="58847"/>
                        <a14:backgroundMark x1="13148" y1="63022" x2="12272" y2="60636"/>
                        <a14:backgroundMark x1="13805" y1="64811" x2="13148" y2="63022"/>
                        <a14:backgroundMark x1="19718" y1="80915" x2="13805" y2="64811"/>
                        <a14:backgroundMark x1="20084" y1="81909" x2="27230" y2="99801"/>
                        <a14:backgroundMark x1="19925" y1="81511" x2="20084" y2="81909"/>
                        <a14:backgroundMark x1="19131" y1="79523" x2="19925" y2="81511"/>
                        <a14:backgroundMark x1="20018" y1="81909" x2="27934" y2="99602"/>
                        <a14:backgroundMark x1="19840" y1="81511" x2="20018" y2="81909"/>
                        <a14:backgroundMark x1="19484" y1="80716" x2="19840" y2="81511"/>
                        <a14:backgroundMark x1="20773" y1="81909" x2="28873" y2="99602"/>
                        <a14:backgroundMark x1="20591" y1="81511" x2="20773" y2="81909"/>
                        <a14:backgroundMark x1="19953" y1="80119" x2="20591" y2="81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183" y="1700808"/>
            <a:ext cx="3659465" cy="2160459"/>
          </a:xfrm>
          <a:prstGeom prst="rect">
            <a:avLst/>
          </a:prstGeom>
          <a:effectLst>
            <a:softEdge rad="17780"/>
          </a:effectLst>
        </p:spPr>
      </p:pic>
      <p:sp>
        <p:nvSpPr>
          <p:cNvPr id="6" name="Para 1 - Rectangle 36">
            <a:extLst>
              <a:ext uri="{FF2B5EF4-FFF2-40B4-BE49-F238E27FC236}">
                <a16:creationId xmlns:a16="http://schemas.microsoft.com/office/drawing/2014/main" id="{345EA6EA-505D-5D9A-66FB-AF6AF6ECF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908720"/>
            <a:ext cx="7673499" cy="273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es que Dios dicte directamente, palabra por palabra, exactamente lo que el autor debe escribir; más bien, permite que cada autor use su propio estilo, vocabulario, método, y expresión, desde su propia personalidad.</a:t>
            </a:r>
          </a:p>
        </p:txBody>
      </p:sp>
      <p:sp>
        <p:nvSpPr>
          <p:cNvPr id="8" name="Para 2 - Rectangle 36">
            <a:extLst>
              <a:ext uri="{FF2B5EF4-FFF2-40B4-BE49-F238E27FC236}">
                <a16:creationId xmlns:a16="http://schemas.microsoft.com/office/drawing/2014/main" id="{14A374F3-4F12-A4D8-6CF2-8586458D7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3717032"/>
            <a:ext cx="8596660" cy="93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</a:pP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aún así, todo lo escrito sigue siendo absolutamente correcto, tal como Dios lo quiso:</a:t>
            </a:r>
          </a:p>
        </p:txBody>
      </p:sp>
      <p:sp>
        <p:nvSpPr>
          <p:cNvPr id="12" name="Verse, yellow frame - Rectangle 7">
            <a:extLst>
              <a:ext uri="{FF2B5EF4-FFF2-40B4-BE49-F238E27FC236}">
                <a16:creationId xmlns:a16="http://schemas.microsoft.com/office/drawing/2014/main" id="{5588950A-EA5A-0095-600A-EC5E26DE8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725144"/>
            <a:ext cx="11233248" cy="506565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72000" rIns="144000" bIns="72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</a:pP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                                      Toda escritura es inspirada* por Dios . . . </a:t>
            </a:r>
          </a:p>
        </p:txBody>
      </p:sp>
      <p:sp>
        <p:nvSpPr>
          <p:cNvPr id="13" name="Verse ID - Rectangle 9">
            <a:extLst>
              <a:ext uri="{FF2B5EF4-FFF2-40B4-BE49-F238E27FC236}">
                <a16:creationId xmlns:a16="http://schemas.microsoft.com/office/drawing/2014/main" id="{4F105874-8F51-B9E5-D20F-A40E2338C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061" y="4725144"/>
            <a:ext cx="3834731" cy="51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64800" rIns="144000" bIns="72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5000"/>
              </a:lnSpc>
              <a:spcAft>
                <a:spcPct val="15000"/>
              </a:spcAft>
            </a:pPr>
            <a:r>
              <a:rPr lang="es-419" sz="29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2 Timoteo 3:16</a:t>
            </a:r>
            <a:r>
              <a:rPr lang="es-419" sz="19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 (LBLA)</a:t>
            </a:r>
          </a:p>
        </p:txBody>
      </p:sp>
      <p:sp>
        <p:nvSpPr>
          <p:cNvPr id="14" name="Para 2 - Rectangle 36">
            <a:extLst>
              <a:ext uri="{FF2B5EF4-FFF2-40B4-BE49-F238E27FC236}">
                <a16:creationId xmlns:a16="http://schemas.microsoft.com/office/drawing/2014/main" id="{BEA45C21-F382-4F05-A832-761D21228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5300990"/>
            <a:ext cx="10684892" cy="93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</a:pP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LBLA tiene una nota al pie de página sobre esto: </a:t>
            </a:r>
          </a:p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</a:pPr>
            <a:r>
              <a:rPr lang="es-419" sz="3100" i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s-419" sz="3100" i="1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</a:t>
            </a:r>
            <a:r>
              <a:rPr lang="es-419" sz="3100" i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"dada por el aliento de”.</a:t>
            </a:r>
          </a:p>
        </p:txBody>
      </p:sp>
    </p:spTree>
    <p:extLst>
      <p:ext uri="{BB962C8B-B14F-4D97-AF65-F5344CB8AC3E}">
        <p14:creationId xmlns:p14="http://schemas.microsoft.com/office/powerpoint/2010/main" val="281030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3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3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2" grpId="0" build="p" animBg="1" autoUpdateAnimBg="0"/>
      <p:bldP spid="13" grpId="0"/>
      <p:bldP spid="1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C149D-E419-7662-E45E-526F67889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 1 - Rectangle 36">
            <a:extLst>
              <a:ext uri="{FF2B5EF4-FFF2-40B4-BE49-F238E27FC236}">
                <a16:creationId xmlns:a16="http://schemas.microsoft.com/office/drawing/2014/main" id="{887F9777-03BB-71FC-BC22-58A3588C8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880145"/>
            <a:ext cx="1090091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Volviendo a las preguntas clave:</a:t>
            </a:r>
          </a:p>
        </p:txBody>
      </p:sp>
      <p:sp>
        <p:nvSpPr>
          <p:cNvPr id="9" name="Para 1 - Rectangle 36">
            <a:extLst>
              <a:ext uri="{FF2B5EF4-FFF2-40B4-BE49-F238E27FC236}">
                <a16:creationId xmlns:a16="http://schemas.microsoft.com/office/drawing/2014/main" id="{6FBB49DC-A981-F964-5CBE-1529F7FAD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1340768"/>
            <a:ext cx="10900916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tenemos estos 66 libros como canon hoy? </a:t>
            </a:r>
          </a:p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no un número mayor o menor?</a:t>
            </a:r>
          </a:p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¿Quién decidió qué libros incluir y cuáles excluir? </a:t>
            </a:r>
          </a:p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¿Y qué criterios usaron para tomar esa decisión?</a:t>
            </a:r>
          </a:p>
        </p:txBody>
      </p:sp>
      <p:sp>
        <p:nvSpPr>
          <p:cNvPr id="2" name="Para 1 - Rectangle 36">
            <a:extLst>
              <a:ext uri="{FF2B5EF4-FFF2-40B4-BE49-F238E27FC236}">
                <a16:creationId xmlns:a16="http://schemas.microsoft.com/office/drawing/2014/main" id="{1A97EBAC-7500-CA17-B103-E9D6C56ED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3501008"/>
            <a:ext cx="1090091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Comencemos con el Antiguo Testamento…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86C0A2-2E51-35DA-0BF7-9B6173711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colorTemperature colorTemp="7752"/>
                    </a14:imgEffect>
                    <a14:imgEffect>
                      <a14:saturation sat="107000"/>
                    </a14:imgEffect>
                    <a14:imgEffect>
                      <a14:brightnessContrast bright="3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95" b="4261"/>
          <a:stretch>
            <a:fillRect/>
          </a:stretch>
        </p:blipFill>
        <p:spPr>
          <a:xfrm>
            <a:off x="6096000" y="4104000"/>
            <a:ext cx="5229077" cy="2448000"/>
          </a:xfrm>
          <a:prstGeom prst="rect">
            <a:avLst/>
          </a:prstGeom>
        </p:spPr>
      </p:pic>
      <p:graphicFrame>
        <p:nvGraphicFramePr>
          <p:cNvPr id="4" name="Object 16">
            <a:extLst>
              <a:ext uri="{FF2B5EF4-FFF2-40B4-BE49-F238E27FC236}">
                <a16:creationId xmlns:a16="http://schemas.microsoft.com/office/drawing/2014/main" id="{2C953E6E-AE43-456B-2FEE-17A4BE011B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1681812"/>
              </p:ext>
            </p:extLst>
          </p:nvPr>
        </p:nvGraphicFramePr>
        <p:xfrm>
          <a:off x="695401" y="4104000"/>
          <a:ext cx="4274145" cy="24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4858428" imgH="3390476" progId="MSPhotoEd.3">
                  <p:embed/>
                </p:oleObj>
              </mc:Choice>
              <mc:Fallback>
                <p:oleObj name="Photo Editor Photo" r:id="rId5" imgW="4858428" imgH="3390476" progId="MSPhotoEd.3">
                  <p:embed/>
                  <p:pic>
                    <p:nvPicPr>
                      <p:cNvPr id="8" name="Object 16">
                        <a:extLst>
                          <a:ext uri="{FF2B5EF4-FFF2-40B4-BE49-F238E27FC236}">
                            <a16:creationId xmlns:a16="http://schemas.microsoft.com/office/drawing/2014/main" id="{27F0560B-32C6-A213-6BF8-A4B9CB8B28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745" b="20224"/>
                      <a:stretch>
                        <a:fillRect/>
                      </a:stretch>
                    </p:blipFill>
                    <p:spPr bwMode="auto">
                      <a:xfrm>
                        <a:off x="695401" y="4104000"/>
                        <a:ext cx="4274145" cy="2448000"/>
                      </a:xfrm>
                      <a:prstGeom prst="rect">
                        <a:avLst/>
                      </a:prstGeom>
                      <a:noFill/>
                      <a:ln w="76200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4">
            <a:extLst>
              <a:ext uri="{FF2B5EF4-FFF2-40B4-BE49-F238E27FC236}">
                <a16:creationId xmlns:a16="http://schemas.microsoft.com/office/drawing/2014/main" id="{B561F382-D1B9-E5C1-CB35-2395C08CC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" y="6002238"/>
            <a:ext cx="4320480" cy="548577"/>
          </a:xfrm>
          <a:prstGeom prst="rect">
            <a:avLst/>
          </a:prstGeom>
          <a:solidFill>
            <a:srgbClr val="333333">
              <a:alpha val="56000"/>
            </a:srgbClr>
          </a:solidFill>
          <a:ln>
            <a:noFill/>
          </a:ln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lvl="1" algn="ctr">
              <a:lnSpc>
                <a:spcPct val="90000"/>
              </a:lnSpc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b="1" u="sng" noProof="0" dirty="0">
                <a:solidFill>
                  <a:srgbClr val="FFFF00"/>
                </a:solidFill>
                <a:latin typeface="Arial" panose="020B0604020202020204" pitchFamily="34" charset="0"/>
              </a:rPr>
              <a:t>Pentateuco</a:t>
            </a: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9C3F094-EF89-017E-3E35-8F8742830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6005342"/>
            <a:ext cx="5229076" cy="548577"/>
          </a:xfrm>
          <a:prstGeom prst="rect">
            <a:avLst/>
          </a:prstGeom>
          <a:solidFill>
            <a:srgbClr val="333333">
              <a:alpha val="56000"/>
            </a:srgbClr>
          </a:solidFill>
          <a:ln>
            <a:noFill/>
          </a:ln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lvl="1" algn="ctr">
              <a:lnSpc>
                <a:spcPct val="90000"/>
              </a:lnSpc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b="1" u="sng" noProof="0" dirty="0">
                <a:solidFill>
                  <a:srgbClr val="FFFF00"/>
                </a:solidFill>
                <a:latin typeface="Arial" panose="020B0604020202020204" pitchFamily="34" charset="0"/>
              </a:rPr>
              <a:t>Todo el AT completo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112E2C-AD0E-0A73-F9A6-82EF6F8025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t="2406" r="20971" b="11091"/>
          <a:stretch>
            <a:fillRect/>
          </a:stretch>
        </p:blipFill>
        <p:spPr>
          <a:xfrm>
            <a:off x="3607714" y="2636912"/>
            <a:ext cx="4504509" cy="3198770"/>
          </a:xfrm>
          <a:prstGeom prst="rect">
            <a:avLst/>
          </a:prstGeom>
        </p:spPr>
      </p:pic>
      <p:sp>
        <p:nvSpPr>
          <p:cNvPr id="13" name="Rectangle 14">
            <a:extLst>
              <a:ext uri="{FF2B5EF4-FFF2-40B4-BE49-F238E27FC236}">
                <a16:creationId xmlns:a16="http://schemas.microsoft.com/office/drawing/2014/main" id="{BCFE1EA7-D610-8FEF-6AD4-3203B1CA1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7714" y="2636691"/>
            <a:ext cx="4504509" cy="891245"/>
          </a:xfrm>
          <a:prstGeom prst="rect">
            <a:avLst/>
          </a:prstGeom>
          <a:solidFill>
            <a:srgbClr val="333333">
              <a:alpha val="56000"/>
            </a:srgbClr>
          </a:solidFill>
          <a:ln>
            <a:noFill/>
          </a:ln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lvl="1" algn="ctr">
              <a:lnSpc>
                <a:spcPct val="90000"/>
              </a:lnSpc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ES" b="1" u="sng" dirty="0">
                <a:solidFill>
                  <a:srgbClr val="FFFF00"/>
                </a:solidFill>
                <a:latin typeface="Arial" panose="020B0604020202020204" pitchFamily="34" charset="0"/>
              </a:rPr>
              <a:t>Llevando tu Biblia a la escuela dominical</a:t>
            </a:r>
            <a:endParaRPr lang="es-419" b="1" u="sng" noProof="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113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uiExpand="1" build="p"/>
      <p:bldP spid="2" grpId="0" build="p"/>
      <p:bldP spid="5" grpId="0" animBg="1"/>
      <p:bldP spid="6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5A55C-583B-84ED-262E-D22EB1340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 1 - Rectangle 36">
            <a:extLst>
              <a:ext uri="{FF2B5EF4-FFF2-40B4-BE49-F238E27FC236}">
                <a16:creationId xmlns:a16="http://schemas.microsoft.com/office/drawing/2014/main" id="{CAA724F6-F50F-60F0-D357-1BF1A9667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908721"/>
            <a:ext cx="10900916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88000"/>
              </a:lnSpc>
              <a:spcBef>
                <a:spcPts val="0"/>
              </a:spcBef>
              <a:spcAft>
                <a:spcPts val="5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realidad, no hay mucha evidencia de debate entre antiguos rabinos, sacerdotes y otros líderes tempranos, referente al canon del Antiguo Testamento. </a:t>
            </a:r>
          </a:p>
          <a:p>
            <a:pPr marL="0" lvl="1" indent="0" algn="just">
              <a:lnSpc>
                <a:spcPct val="88000"/>
              </a:lnSpc>
              <a:spcBef>
                <a:spcPts val="0"/>
              </a:spcBef>
              <a:spcAft>
                <a:spcPts val="5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Cuando se tradujo por primera vez la Septuaginta, el canon del Tanakh (Antiguo Testamento) ya estaba prácticamente establecido.</a:t>
            </a:r>
          </a:p>
        </p:txBody>
      </p:sp>
      <p:sp>
        <p:nvSpPr>
          <p:cNvPr id="2" name="Para 1 - Rectangle 36">
            <a:extLst>
              <a:ext uri="{FF2B5EF4-FFF2-40B4-BE49-F238E27FC236}">
                <a16:creationId xmlns:a16="http://schemas.microsoft.com/office/drawing/2014/main" id="{28104440-7FAA-1A4A-19C7-B90CF1847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3645024"/>
            <a:ext cx="1090091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88000"/>
              </a:lnSpc>
              <a:spcBef>
                <a:spcPts val="0"/>
              </a:spcBef>
              <a:spcAft>
                <a:spcPts val="5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Septuaginta y los Rollos del Mar Muerto contienen todos los libros que nosotros llamamos el Antiguo Testamento, y que el pueblo judío llama el Tanakh. (Los RMM no tienen el libro de Ester).</a:t>
            </a:r>
          </a:p>
          <a:p>
            <a:pPr marL="0" lvl="1" indent="0" algn="just">
              <a:lnSpc>
                <a:spcPct val="88000"/>
              </a:lnSpc>
              <a:spcBef>
                <a:spcPts val="0"/>
              </a:spcBef>
              <a:spcAft>
                <a:spcPts val="5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 de entrar en los detalles del canon, probablemente sería bueno entender qué significa esa palabra: “Tanakh”.</a:t>
            </a:r>
          </a:p>
          <a:p>
            <a:pPr marL="0" lvl="1" indent="0" algn="just">
              <a:lnSpc>
                <a:spcPct val="88000"/>
              </a:lnSpc>
              <a:spcBef>
                <a:spcPts val="0"/>
              </a:spcBef>
              <a:spcAft>
                <a:spcPts val="5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endParaRPr lang="es-419" sz="3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4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BAC7B-3224-BA51-0DDB-60014358B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 1 - Rectangle 36">
            <a:extLst>
              <a:ext uri="{FF2B5EF4-FFF2-40B4-BE49-F238E27FC236}">
                <a16:creationId xmlns:a16="http://schemas.microsoft.com/office/drawing/2014/main" id="{A4B1D727-90B9-D1E4-92DD-82E97B85B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1124745"/>
            <a:ext cx="9100716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“Tanakh” es una palabra hebrea que se compone de tres partes: Ta - Na - </a:t>
            </a:r>
            <a:r>
              <a:rPr lang="es-419" sz="3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que corresponden a las tres secciones del Antiguo Testamento</a:t>
            </a:r>
          </a:p>
        </p:txBody>
      </p:sp>
      <p:sp>
        <p:nvSpPr>
          <p:cNvPr id="2" name="Para 1 - Rectangle 36">
            <a:extLst>
              <a:ext uri="{FF2B5EF4-FFF2-40B4-BE49-F238E27FC236}">
                <a16:creationId xmlns:a16="http://schemas.microsoft.com/office/drawing/2014/main" id="{593361AA-10C6-8532-5466-2541153AB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2852936"/>
            <a:ext cx="334007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419" sz="3200" b="1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”=</a:t>
            </a:r>
            <a:r>
              <a:rPr lang="es-419" sz="3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Torah</a:t>
            </a:r>
            <a:endParaRPr lang="es-419" sz="3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ara 1 - Rectangle 36">
            <a:extLst>
              <a:ext uri="{FF2B5EF4-FFF2-40B4-BE49-F238E27FC236}">
                <a16:creationId xmlns:a16="http://schemas.microsoft.com/office/drawing/2014/main" id="{705BC4B0-9BE3-EE35-7DEE-E1B9A0CBB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995829"/>
            <a:ext cx="331236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419" sz="3200" b="1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”=</a:t>
            </a:r>
            <a:r>
              <a:rPr lang="es-419" sz="3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Nevi’im</a:t>
            </a:r>
            <a:endParaRPr lang="es-419" sz="3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ara 1 - Rectangle 36">
            <a:extLst>
              <a:ext uri="{FF2B5EF4-FFF2-40B4-BE49-F238E27FC236}">
                <a16:creationId xmlns:a16="http://schemas.microsoft.com/office/drawing/2014/main" id="{80B4BA5F-2E9E-81FB-29E0-3D5BE9554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147957"/>
            <a:ext cx="331236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419" sz="3200" b="1" noProof="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”=</a:t>
            </a:r>
            <a:r>
              <a:rPr lang="es-419" sz="3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Ketuvim</a:t>
            </a:r>
            <a:endParaRPr lang="es-419" sz="3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ara 1 - Rectangle 36">
            <a:extLst>
              <a:ext uri="{FF2B5EF4-FFF2-40B4-BE49-F238E27FC236}">
                <a16:creationId xmlns:a16="http://schemas.microsoft.com/office/drawing/2014/main" id="{87315ED8-2DC8-6D31-3DC9-052947D2E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728" y="2852937"/>
            <a:ext cx="8136904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“Ley” o “instrucción”.  Los  primeros 5 libros. Lo que nosotros llamamos ____________</a:t>
            </a:r>
          </a:p>
        </p:txBody>
      </p:sp>
      <p:sp>
        <p:nvSpPr>
          <p:cNvPr id="8" name="Para 1 - Rectangle 36">
            <a:extLst>
              <a:ext uri="{FF2B5EF4-FFF2-40B4-BE49-F238E27FC236}">
                <a16:creationId xmlns:a16="http://schemas.microsoft.com/office/drawing/2014/main" id="{391CE442-93BF-B7DA-5558-0F3A823DE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728" y="4030893"/>
            <a:ext cx="8136904" cy="99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“Profetas”: Josué, Jueces, Samuel, Reyes, Isaías, Jeremías, Ezequiel, y los Doce.</a:t>
            </a:r>
          </a:p>
        </p:txBody>
      </p:sp>
      <p:sp>
        <p:nvSpPr>
          <p:cNvPr id="10" name="Para 1 - Rectangle 36">
            <a:extLst>
              <a:ext uri="{FF2B5EF4-FFF2-40B4-BE49-F238E27FC236}">
                <a16:creationId xmlns:a16="http://schemas.microsoft.com/office/drawing/2014/main" id="{02B22F4D-BC01-3974-193C-01381B581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728" y="5157193"/>
            <a:ext cx="8136904" cy="57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“Escritos”: Salmos, Proverbios, Job, Cantares, Rut, Lamentaciones, Eclesiastés, Ester, Daniel, Esdras-Nehemías, y Crónicas.</a:t>
            </a:r>
          </a:p>
        </p:txBody>
      </p:sp>
      <p:sp>
        <p:nvSpPr>
          <p:cNvPr id="6" name="Para 1 - Rectangle 36">
            <a:extLst>
              <a:ext uri="{FF2B5EF4-FFF2-40B4-BE49-F238E27FC236}">
                <a16:creationId xmlns:a16="http://schemas.microsoft.com/office/drawing/2014/main" id="{725BB964-1320-3508-330E-E8A62654F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5516" y="3240757"/>
            <a:ext cx="2520280" cy="57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Pentateuco</a:t>
            </a:r>
          </a:p>
        </p:txBody>
      </p:sp>
      <p:sp>
        <p:nvSpPr>
          <p:cNvPr id="20" name="ARROW 1 - Rectangle 36">
            <a:extLst>
              <a:ext uri="{FF2B5EF4-FFF2-40B4-BE49-F238E27FC236}">
                <a16:creationId xmlns:a16="http://schemas.microsoft.com/office/drawing/2014/main" id="{1C937AC1-E5DA-499C-9127-A9636FCFC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2852936"/>
            <a:ext cx="72008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rgbClr val="FFFF00"/>
                </a:solidFill>
                <a:effectLst>
                  <a:outerShdw blurRad="50800" dist="50800" dir="27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endParaRPr lang="es-419" sz="3200" noProof="0" dirty="0">
              <a:solidFill>
                <a:srgbClr val="FFFF00"/>
              </a:solidFill>
              <a:effectLst>
                <a:outerShdw blurRad="50800" dist="50800" dir="2700000" algn="tl" rotWithShape="0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RROW 1 - Rectangle 36">
            <a:extLst>
              <a:ext uri="{FF2B5EF4-FFF2-40B4-BE49-F238E27FC236}">
                <a16:creationId xmlns:a16="http://schemas.microsoft.com/office/drawing/2014/main" id="{E3DE08D3-C5E3-8897-C4E8-30A50B48E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4043164"/>
            <a:ext cx="72008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rgbClr val="FFFF00"/>
                </a:solidFill>
                <a:effectLst>
                  <a:outerShdw blurRad="50800" dist="50800" dir="27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endParaRPr lang="es-419" sz="3200" noProof="0" dirty="0">
              <a:solidFill>
                <a:srgbClr val="FFFF00"/>
              </a:solidFill>
              <a:effectLst>
                <a:outerShdw blurRad="50800" dist="50800" dir="2700000" algn="tl" rotWithShape="0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RROW 1 - Rectangle 36">
            <a:extLst>
              <a:ext uri="{FF2B5EF4-FFF2-40B4-BE49-F238E27FC236}">
                <a16:creationId xmlns:a16="http://schemas.microsoft.com/office/drawing/2014/main" id="{091BC713-8B00-9659-B177-13965F440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5157192"/>
            <a:ext cx="72008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rgbClr val="FFFF00"/>
                </a:solidFill>
                <a:effectLst>
                  <a:outerShdw blurRad="50800" dist="50800" dir="27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endParaRPr lang="es-419" sz="3200" noProof="0" dirty="0">
              <a:solidFill>
                <a:srgbClr val="FFFF00"/>
              </a:solidFill>
              <a:effectLst>
                <a:outerShdw blurRad="50800" dist="50800" dir="2700000" algn="tl" rotWithShape="0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8DBF030-97CC-715B-3738-976CAC54C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colorTemperature colorTemp="6710"/>
                    </a14:imgEffect>
                    <a14:imgEffect>
                      <a14:saturation sat="124000"/>
                    </a14:imgEffect>
                    <a14:imgEffect>
                      <a14:brightnessContrast bright="22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15" b="12807"/>
          <a:stretch>
            <a:fillRect/>
          </a:stretch>
        </p:blipFill>
        <p:spPr>
          <a:xfrm>
            <a:off x="9696400" y="836712"/>
            <a:ext cx="2143125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6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3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"/>
                            </p:stCondLst>
                            <p:childTnLst>
                              <p:par>
                                <p:cTn id="6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build="p"/>
      <p:bldP spid="3" grpId="0" build="p"/>
      <p:bldP spid="4" grpId="0" build="p"/>
      <p:bldP spid="5" grpId="0"/>
      <p:bldP spid="8" grpId="0"/>
      <p:bldP spid="10" grpId="0"/>
      <p:bldP spid="6" grpId="0"/>
      <p:bldP spid="20" grpId="0" build="p"/>
      <p:bldP spid="21" grpId="0" build="p"/>
      <p:bldP spid="2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0B21E-D6BB-D5C7-E3B3-EE9F8BD66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 1 - Rectangle 36">
            <a:extLst>
              <a:ext uri="{FF2B5EF4-FFF2-40B4-BE49-F238E27FC236}">
                <a16:creationId xmlns:a16="http://schemas.microsoft.com/office/drawing/2014/main" id="{29586FB4-B10E-FF55-0473-4BA5A3A56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1124745"/>
            <a:ext cx="9100716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“Tanakh” es una palabra hebrea que se compone de tres partes: Ta - Na - </a:t>
            </a:r>
            <a:r>
              <a:rPr lang="es-419" sz="3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que corresponden a las tres secciones del Antiguo Testamento</a:t>
            </a:r>
          </a:p>
        </p:txBody>
      </p:sp>
      <p:sp>
        <p:nvSpPr>
          <p:cNvPr id="2" name="Para 1 - Rectangle 36">
            <a:extLst>
              <a:ext uri="{FF2B5EF4-FFF2-40B4-BE49-F238E27FC236}">
                <a16:creationId xmlns:a16="http://schemas.microsoft.com/office/drawing/2014/main" id="{3E8315F7-38C2-A964-12D7-AF0B47363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2852936"/>
            <a:ext cx="334007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419" sz="3200" b="1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”=</a:t>
            </a:r>
            <a:r>
              <a:rPr lang="es-419" sz="3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Torah</a:t>
            </a:r>
            <a:endParaRPr lang="es-419" sz="3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ara 1 - Rectangle 36">
            <a:extLst>
              <a:ext uri="{FF2B5EF4-FFF2-40B4-BE49-F238E27FC236}">
                <a16:creationId xmlns:a16="http://schemas.microsoft.com/office/drawing/2014/main" id="{1E171088-1936-5A9B-7D5D-905AACB67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995829"/>
            <a:ext cx="331236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419" sz="3200" b="1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”=</a:t>
            </a:r>
            <a:r>
              <a:rPr lang="es-419" sz="3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Nevi’im</a:t>
            </a:r>
            <a:endParaRPr lang="es-419" sz="3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ara 1 - Rectangle 36">
            <a:extLst>
              <a:ext uri="{FF2B5EF4-FFF2-40B4-BE49-F238E27FC236}">
                <a16:creationId xmlns:a16="http://schemas.microsoft.com/office/drawing/2014/main" id="{498CD9B3-7B3A-9828-584E-9CE070D28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147957"/>
            <a:ext cx="331236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419" sz="3200" b="1" noProof="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”=</a:t>
            </a:r>
            <a:r>
              <a:rPr lang="es-419" sz="3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Ketuvim</a:t>
            </a:r>
            <a:endParaRPr lang="es-419" sz="3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ara 1 - Rectangle 36">
            <a:extLst>
              <a:ext uri="{FF2B5EF4-FFF2-40B4-BE49-F238E27FC236}">
                <a16:creationId xmlns:a16="http://schemas.microsoft.com/office/drawing/2014/main" id="{12CA59AA-0F2F-4BEB-644B-D46F3F2D3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728" y="2852937"/>
            <a:ext cx="8136904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“Ley” o “instrucción”.  Los  primeros 5 libros. Lo que nosotros llamamos ____________</a:t>
            </a:r>
          </a:p>
        </p:txBody>
      </p:sp>
      <p:sp>
        <p:nvSpPr>
          <p:cNvPr id="8" name="Para 1 - Rectangle 36">
            <a:extLst>
              <a:ext uri="{FF2B5EF4-FFF2-40B4-BE49-F238E27FC236}">
                <a16:creationId xmlns:a16="http://schemas.microsoft.com/office/drawing/2014/main" id="{BCEA3746-031C-0FE4-75B8-C1E8E539E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728" y="4030893"/>
            <a:ext cx="8136904" cy="99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“Profetas”: Josué, Jueces, Samuel, Reyes, Isaías, Jeremías, Ezequiel, y los Doce</a:t>
            </a:r>
          </a:p>
        </p:txBody>
      </p:sp>
      <p:sp>
        <p:nvSpPr>
          <p:cNvPr id="10" name="Para 1 - Rectangle 36">
            <a:extLst>
              <a:ext uri="{FF2B5EF4-FFF2-40B4-BE49-F238E27FC236}">
                <a16:creationId xmlns:a16="http://schemas.microsoft.com/office/drawing/2014/main" id="{41E22E4C-CD64-81B9-972F-057C1FB2D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728" y="5157193"/>
            <a:ext cx="8136904" cy="57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“Escritos”: Salmos, Proverbios, Job, Cantares, Rut, Lamentaciones, Eclesiastés, Ester, Daniel, Esdras-Nehemías, y Crónicas</a:t>
            </a:r>
          </a:p>
        </p:txBody>
      </p:sp>
      <p:sp>
        <p:nvSpPr>
          <p:cNvPr id="6" name="Para 1 - Rectangle 36">
            <a:extLst>
              <a:ext uri="{FF2B5EF4-FFF2-40B4-BE49-F238E27FC236}">
                <a16:creationId xmlns:a16="http://schemas.microsoft.com/office/drawing/2014/main" id="{7A25FA97-F3CD-27B9-49FD-46451ED46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5516" y="3240757"/>
            <a:ext cx="2520280" cy="57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Pentateuco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612779-4275-1051-73A6-755ED189F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colorTemperature colorTemp="6710"/>
                    </a14:imgEffect>
                    <a14:imgEffect>
                      <a14:saturation sat="124000"/>
                    </a14:imgEffect>
                    <a14:imgEffect>
                      <a14:brightnessContrast bright="22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15" b="12807"/>
          <a:stretch>
            <a:fillRect/>
          </a:stretch>
        </p:blipFill>
        <p:spPr>
          <a:xfrm>
            <a:off x="9696400" y="836712"/>
            <a:ext cx="2143125" cy="1656184"/>
          </a:xfrm>
          <a:prstGeom prst="rect">
            <a:avLst/>
          </a:prstGeom>
        </p:spPr>
      </p:pic>
      <p:sp>
        <p:nvSpPr>
          <p:cNvPr id="7" name="Para 1 - Rectangle 36">
            <a:extLst>
              <a:ext uri="{FF2B5EF4-FFF2-40B4-BE49-F238E27FC236}">
                <a16:creationId xmlns:a16="http://schemas.microsoft.com/office/drawing/2014/main" id="{AFA3F393-300E-7468-F3EE-51E4EEA6D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5" y="2878765"/>
            <a:ext cx="8119789" cy="364657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41275">
            <a:solidFill>
              <a:srgbClr val="00CCFF"/>
            </a:solidFill>
          </a:ln>
        </p:spPr>
        <p:txBody>
          <a:bodyPr lIns="144000" tIns="108000" rIns="144000" bIns="108000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endParaRPr lang="es-419" sz="3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RROW 1 - Rectangle 36">
            <a:extLst>
              <a:ext uri="{FF2B5EF4-FFF2-40B4-BE49-F238E27FC236}">
                <a16:creationId xmlns:a16="http://schemas.microsoft.com/office/drawing/2014/main" id="{6A318851-FF04-67E6-DE11-645F9B0B2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2852936"/>
            <a:ext cx="72008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rgbClr val="FFFF00"/>
                </a:solidFill>
                <a:effectLst>
                  <a:outerShdw blurRad="50800" dist="50800" dir="27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endParaRPr lang="es-419" sz="3200" noProof="0" dirty="0">
              <a:solidFill>
                <a:srgbClr val="FFFF00"/>
              </a:solidFill>
              <a:effectLst>
                <a:outerShdw blurRad="50800" dist="50800" dir="2700000" algn="tl" rotWithShape="0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RROW 1 - Rectangle 36">
            <a:extLst>
              <a:ext uri="{FF2B5EF4-FFF2-40B4-BE49-F238E27FC236}">
                <a16:creationId xmlns:a16="http://schemas.microsoft.com/office/drawing/2014/main" id="{EF571736-0093-A3D2-F3A2-AA193EA75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4043164"/>
            <a:ext cx="72008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rgbClr val="FFFF00"/>
                </a:solidFill>
                <a:effectLst>
                  <a:outerShdw blurRad="50800" dist="50800" dir="27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endParaRPr lang="es-419" sz="3200" noProof="0" dirty="0">
              <a:solidFill>
                <a:srgbClr val="FFFF00"/>
              </a:solidFill>
              <a:effectLst>
                <a:outerShdw blurRad="50800" dist="50800" dir="2700000" algn="tl" rotWithShape="0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ROW 1 - Rectangle 36">
            <a:extLst>
              <a:ext uri="{FF2B5EF4-FFF2-40B4-BE49-F238E27FC236}">
                <a16:creationId xmlns:a16="http://schemas.microsoft.com/office/drawing/2014/main" id="{FB4D0CD8-271A-144E-E53F-3C912022F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5157192"/>
            <a:ext cx="72008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rgbClr val="FFFF00"/>
                </a:solidFill>
                <a:effectLst>
                  <a:outerShdw blurRad="50800" dist="50800" dir="27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endParaRPr lang="es-419" sz="3200" noProof="0" dirty="0">
              <a:solidFill>
                <a:srgbClr val="FFFF00"/>
              </a:solidFill>
              <a:effectLst>
                <a:outerShdw blurRad="50800" dist="50800" dir="2700000" algn="tl" rotWithShape="0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ara 1 - Rectangle 36">
            <a:extLst>
              <a:ext uri="{FF2B5EF4-FFF2-40B4-BE49-F238E27FC236}">
                <a16:creationId xmlns:a16="http://schemas.microsoft.com/office/drawing/2014/main" id="{FCBBA846-843F-B426-69D4-3712ED72C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9261" y="2878336"/>
            <a:ext cx="8119789" cy="364657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41275">
            <a:solidFill>
              <a:srgbClr val="00CCFF"/>
            </a:solidFill>
          </a:ln>
        </p:spPr>
        <p:txBody>
          <a:bodyPr lIns="144000" tIns="108000" rIns="144000" bIns="108000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prestaste atención, te habrás dado cuenta de que solo hay 24 libros en el Tanakh, ¡no los 39 que tenemos!</a:t>
            </a:r>
          </a:p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pasó?</a:t>
            </a:r>
          </a:p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faltan libros: la explicación es sencilla…</a:t>
            </a:r>
          </a:p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pueblo judío tiene una forma diferente de organizar los libros:</a:t>
            </a:r>
          </a:p>
        </p:txBody>
      </p:sp>
    </p:spTree>
    <p:extLst>
      <p:ext uri="{BB962C8B-B14F-4D97-AF65-F5344CB8AC3E}">
        <p14:creationId xmlns:p14="http://schemas.microsoft.com/office/powerpoint/2010/main" val="99560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E7477-F946-ACD0-837B-4F5BD02BC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 1 - Rectangle 36">
            <a:extLst>
              <a:ext uri="{FF2B5EF4-FFF2-40B4-BE49-F238E27FC236}">
                <a16:creationId xmlns:a16="http://schemas.microsoft.com/office/drawing/2014/main" id="{4D0EC387-EA90-186E-4CF6-1CFA0FE51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1124745"/>
            <a:ext cx="9100716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“Tanakh” es una palabra hebrea que se compone de tres partes: Ta - Na - </a:t>
            </a:r>
            <a:r>
              <a:rPr lang="es-419" sz="3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que corresponden a las tres secciones del Antiguo Testamento</a:t>
            </a:r>
          </a:p>
        </p:txBody>
      </p:sp>
      <p:sp>
        <p:nvSpPr>
          <p:cNvPr id="2" name="Para 1 - Rectangle 36">
            <a:extLst>
              <a:ext uri="{FF2B5EF4-FFF2-40B4-BE49-F238E27FC236}">
                <a16:creationId xmlns:a16="http://schemas.microsoft.com/office/drawing/2014/main" id="{8DCD76CF-BC13-1B02-F680-2A385081B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2852936"/>
            <a:ext cx="334007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419" sz="3200" b="1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”=</a:t>
            </a:r>
            <a:r>
              <a:rPr lang="es-419" sz="3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Torah</a:t>
            </a:r>
            <a:endParaRPr lang="es-419" sz="3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ara 1 - Rectangle 36">
            <a:extLst>
              <a:ext uri="{FF2B5EF4-FFF2-40B4-BE49-F238E27FC236}">
                <a16:creationId xmlns:a16="http://schemas.microsoft.com/office/drawing/2014/main" id="{45D82F04-81D2-F97B-3990-6DBD2BE30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995829"/>
            <a:ext cx="331236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419" sz="3200" b="1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”=</a:t>
            </a:r>
            <a:r>
              <a:rPr lang="es-419" sz="3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Nevi’im</a:t>
            </a:r>
            <a:endParaRPr lang="es-419" sz="3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ara 1 - Rectangle 36">
            <a:extLst>
              <a:ext uri="{FF2B5EF4-FFF2-40B4-BE49-F238E27FC236}">
                <a16:creationId xmlns:a16="http://schemas.microsoft.com/office/drawing/2014/main" id="{8F4A315D-3AD3-7C3D-9AB3-04888BAEB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147957"/>
            <a:ext cx="331236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419" sz="3200" b="1" noProof="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”=</a:t>
            </a:r>
            <a:r>
              <a:rPr lang="es-419" sz="3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Ketuvim</a:t>
            </a:r>
            <a:endParaRPr lang="es-419" sz="3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ara 1 - Rectangle 36">
            <a:extLst>
              <a:ext uri="{FF2B5EF4-FFF2-40B4-BE49-F238E27FC236}">
                <a16:creationId xmlns:a16="http://schemas.microsoft.com/office/drawing/2014/main" id="{F77E2D3D-10D8-42E9-1E29-23F2364B3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728" y="2852937"/>
            <a:ext cx="8136904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“Ley” o “instrucción”.  Los  primeros 5 libros. Lo que nosotros llamamos ____________</a:t>
            </a:r>
          </a:p>
        </p:txBody>
      </p:sp>
      <p:sp>
        <p:nvSpPr>
          <p:cNvPr id="8" name="Para 1 - Rectangle 36">
            <a:extLst>
              <a:ext uri="{FF2B5EF4-FFF2-40B4-BE49-F238E27FC236}">
                <a16:creationId xmlns:a16="http://schemas.microsoft.com/office/drawing/2014/main" id="{D90ED6BF-AD13-5E75-769B-AE93DECF8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728" y="4030893"/>
            <a:ext cx="8136904" cy="99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“Profetas”: Josué, Jueces, Samuel, Reyes, Isaías, Jeremías, Ezequiel, y los Doce</a:t>
            </a:r>
          </a:p>
        </p:txBody>
      </p:sp>
      <p:sp>
        <p:nvSpPr>
          <p:cNvPr id="10" name="Para 1 - Rectangle 36">
            <a:extLst>
              <a:ext uri="{FF2B5EF4-FFF2-40B4-BE49-F238E27FC236}">
                <a16:creationId xmlns:a16="http://schemas.microsoft.com/office/drawing/2014/main" id="{DF467A93-2F78-F02B-2759-1C5B72359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728" y="5157193"/>
            <a:ext cx="8136904" cy="57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“Escritos”: Salmos, Proverbios, Job, Cantares, Rut, Lamentaciones, Eclesiastés, Ester, Daniel, Esdras-Nehemías, y Crónicas</a:t>
            </a:r>
          </a:p>
        </p:txBody>
      </p:sp>
      <p:sp>
        <p:nvSpPr>
          <p:cNvPr id="6" name="Para 1 - Rectangle 36">
            <a:extLst>
              <a:ext uri="{FF2B5EF4-FFF2-40B4-BE49-F238E27FC236}">
                <a16:creationId xmlns:a16="http://schemas.microsoft.com/office/drawing/2014/main" id="{04B6A248-8F4E-B350-3E8B-18B3A05BF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5516" y="3240757"/>
            <a:ext cx="2520280" cy="57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Pentateuco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EAEB35-6E12-DC76-4F10-D1C7A0FDE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colorTemperature colorTemp="6710"/>
                    </a14:imgEffect>
                    <a14:imgEffect>
                      <a14:saturation sat="124000"/>
                    </a14:imgEffect>
                    <a14:imgEffect>
                      <a14:brightnessContrast bright="22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15" b="12807"/>
          <a:stretch>
            <a:fillRect/>
          </a:stretch>
        </p:blipFill>
        <p:spPr>
          <a:xfrm>
            <a:off x="9696400" y="836712"/>
            <a:ext cx="2143125" cy="1656184"/>
          </a:xfrm>
          <a:prstGeom prst="rect">
            <a:avLst/>
          </a:prstGeom>
        </p:spPr>
      </p:pic>
      <p:sp>
        <p:nvSpPr>
          <p:cNvPr id="11" name="ARROW 1 - Rectangle 36">
            <a:extLst>
              <a:ext uri="{FF2B5EF4-FFF2-40B4-BE49-F238E27FC236}">
                <a16:creationId xmlns:a16="http://schemas.microsoft.com/office/drawing/2014/main" id="{67678967-2105-F0E8-448D-DBEDE5E63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2852936"/>
            <a:ext cx="72008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rgbClr val="FFFF00"/>
                </a:solidFill>
                <a:effectLst>
                  <a:outerShdw blurRad="50800" dist="50800" dir="27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endParaRPr lang="es-419" sz="3200" noProof="0" dirty="0">
              <a:solidFill>
                <a:srgbClr val="FFFF00"/>
              </a:solidFill>
              <a:effectLst>
                <a:outerShdw blurRad="50800" dist="50800" dir="2700000" algn="tl" rotWithShape="0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RROW 1 - Rectangle 36">
            <a:extLst>
              <a:ext uri="{FF2B5EF4-FFF2-40B4-BE49-F238E27FC236}">
                <a16:creationId xmlns:a16="http://schemas.microsoft.com/office/drawing/2014/main" id="{0992FB2F-4B06-36E8-AB78-E5FEA4DBC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4043164"/>
            <a:ext cx="72008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rgbClr val="FFFF00"/>
                </a:solidFill>
                <a:effectLst>
                  <a:outerShdw blurRad="50800" dist="50800" dir="27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endParaRPr lang="es-419" sz="3200" noProof="0" dirty="0">
              <a:solidFill>
                <a:srgbClr val="FFFF00"/>
              </a:solidFill>
              <a:effectLst>
                <a:outerShdw blurRad="50800" dist="50800" dir="2700000" algn="tl" rotWithShape="0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ROW 1 - Rectangle 36">
            <a:extLst>
              <a:ext uri="{FF2B5EF4-FFF2-40B4-BE49-F238E27FC236}">
                <a16:creationId xmlns:a16="http://schemas.microsoft.com/office/drawing/2014/main" id="{D82CDD8A-F9A7-BC91-6BE9-ABD45C6AF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5157192"/>
            <a:ext cx="72008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rgbClr val="FFFF00"/>
                </a:solidFill>
                <a:effectLst>
                  <a:outerShdw blurRad="50800" dist="50800" dir="27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endParaRPr lang="es-419" sz="3200" noProof="0" dirty="0">
              <a:solidFill>
                <a:srgbClr val="FFFF00"/>
              </a:solidFill>
              <a:effectLst>
                <a:outerShdw blurRad="50800" dist="50800" dir="2700000" algn="tl" rotWithShape="0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ara 1 - Rectangle 36">
            <a:extLst>
              <a:ext uri="{FF2B5EF4-FFF2-40B4-BE49-F238E27FC236}">
                <a16:creationId xmlns:a16="http://schemas.microsoft.com/office/drawing/2014/main" id="{08561391-8B16-FFFC-8D90-CEAF39364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5" y="2878765"/>
            <a:ext cx="8119789" cy="364657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41275">
            <a:solidFill>
              <a:srgbClr val="00CCFF"/>
            </a:solidFill>
          </a:ln>
        </p:spPr>
        <p:txBody>
          <a:bodyPr lIns="144000" tIns="108000" rIns="144000" bIns="108000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266700" lvl="1" indent="-266700"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Tx/>
              <a:buChar char="-"/>
              <a:tabLst>
                <a:tab pos="266700" algn="l"/>
              </a:tabLst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los 12 profetas menores se cuentan como un solo libro: “Los Doce”</a:t>
            </a:r>
          </a:p>
          <a:p>
            <a:pPr marL="266700" lvl="1" indent="-266700"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Tx/>
              <a:buChar char="-"/>
              <a:tabLst>
                <a:tab pos="266700" algn="l"/>
              </a:tabLst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&amp; 2 Samuel son un solo libro: “Samuel”</a:t>
            </a:r>
          </a:p>
          <a:p>
            <a:pPr marL="266700" lvl="1" indent="-266700"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Tx/>
              <a:buChar char="-"/>
              <a:tabLst>
                <a:tab pos="266700" algn="l"/>
              </a:tabLst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&amp; 2 Reyes son un solo libro: “Reyes”</a:t>
            </a:r>
          </a:p>
          <a:p>
            <a:pPr marL="266700" lvl="1" indent="-266700"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Tx/>
              <a:buChar char="-"/>
              <a:tabLst>
                <a:tab pos="266700" algn="l"/>
              </a:tabLst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&amp; 2 Crónicas = un libro: “Crónicas”</a:t>
            </a:r>
          </a:p>
          <a:p>
            <a:pPr marL="266700" lvl="1" indent="-266700"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Tx/>
              <a:buChar char="-"/>
              <a:tabLst>
                <a:tab pos="266700" algn="l"/>
              </a:tabLst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Esdras y Nehemías = un libro: “Esdras”</a:t>
            </a:r>
          </a:p>
          <a:p>
            <a:pPr marL="266700" lvl="1" indent="-266700"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Tx/>
              <a:buChar char="-"/>
              <a:tabLst>
                <a:tab pos="266700" algn="l"/>
              </a:tabLst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Etc. </a:t>
            </a:r>
          </a:p>
        </p:txBody>
      </p:sp>
    </p:spTree>
    <p:extLst>
      <p:ext uri="{BB962C8B-B14F-4D97-AF65-F5344CB8AC3E}">
        <p14:creationId xmlns:p14="http://schemas.microsoft.com/office/powerpoint/2010/main" val="60146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5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5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5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5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utoUpdateAnimBg="0"/>
      <p:bldP spid="14" grpId="1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0483F-558C-EB44-EAD2-FA7E54934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 1 - Rectangle 36">
            <a:extLst>
              <a:ext uri="{FF2B5EF4-FFF2-40B4-BE49-F238E27FC236}">
                <a16:creationId xmlns:a16="http://schemas.microsoft.com/office/drawing/2014/main" id="{CC33078D-611C-D0C3-8D70-2035A0232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2852936"/>
            <a:ext cx="334007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419" sz="3200" b="1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”=</a:t>
            </a:r>
            <a:r>
              <a:rPr lang="es-419" sz="3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Torah</a:t>
            </a:r>
            <a:endParaRPr lang="es-419" sz="3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ara 1 - Rectangle 36">
            <a:extLst>
              <a:ext uri="{FF2B5EF4-FFF2-40B4-BE49-F238E27FC236}">
                <a16:creationId xmlns:a16="http://schemas.microsoft.com/office/drawing/2014/main" id="{EA0667DD-5ABF-0C90-0E96-7E7A86F2A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995829"/>
            <a:ext cx="331236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419" sz="3200" b="1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”=</a:t>
            </a:r>
            <a:r>
              <a:rPr lang="es-419" sz="3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Nevi’im</a:t>
            </a:r>
            <a:endParaRPr lang="es-419" sz="3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ara 1 - Rectangle 36">
            <a:extLst>
              <a:ext uri="{FF2B5EF4-FFF2-40B4-BE49-F238E27FC236}">
                <a16:creationId xmlns:a16="http://schemas.microsoft.com/office/drawing/2014/main" id="{B67A4317-DE95-D267-EBD9-7CC6A144D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147957"/>
            <a:ext cx="331236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419" sz="3200" b="1" noProof="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”=</a:t>
            </a:r>
            <a:r>
              <a:rPr lang="es-419" sz="3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Ketuvim</a:t>
            </a:r>
            <a:endParaRPr lang="es-419" sz="3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Verse, yellow frame - Rectangle 7">
            <a:extLst>
              <a:ext uri="{FF2B5EF4-FFF2-40B4-BE49-F238E27FC236}">
                <a16:creationId xmlns:a16="http://schemas.microsoft.com/office/drawing/2014/main" id="{7D9F8A9E-7587-1CDA-DDCD-FCAA97138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968" y="2636912"/>
            <a:ext cx="5472608" cy="3312368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72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</a:pP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                                 Y les dijo: “Esto es lo que yo os decía cuando todavía estaba con vosotros: que era necesario que se cumpliera todo lo que sobre mí está escrito en la ley de Moisés, en los profetas, y en los salmos."</a:t>
            </a:r>
          </a:p>
        </p:txBody>
      </p:sp>
      <p:sp>
        <p:nvSpPr>
          <p:cNvPr id="13" name="Verse ID - Rectangle 9">
            <a:extLst>
              <a:ext uri="{FF2B5EF4-FFF2-40B4-BE49-F238E27FC236}">
                <a16:creationId xmlns:a16="http://schemas.microsoft.com/office/drawing/2014/main" id="{C7B71ACD-60B9-2A24-9F20-7B3E76D6C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6637" y="2636912"/>
            <a:ext cx="3368578" cy="49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72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5000"/>
              </a:lnSpc>
              <a:spcAft>
                <a:spcPct val="15000"/>
              </a:spcAft>
            </a:pPr>
            <a:r>
              <a:rPr lang="es-419" sz="29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Lucas 24:44</a:t>
            </a:r>
            <a:r>
              <a:rPr lang="es-419" sz="19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 (LBLA)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EC51AF-F45E-23CA-EAA6-BDC704700AB6}"/>
              </a:ext>
            </a:extLst>
          </p:cNvPr>
          <p:cNvSpPr txBox="1"/>
          <p:nvPr/>
        </p:nvSpPr>
        <p:spPr>
          <a:xfrm>
            <a:off x="10162426" y="4627306"/>
            <a:ext cx="1014234" cy="398041"/>
          </a:xfrm>
          <a:prstGeom prst="rect">
            <a:avLst/>
          </a:prstGeom>
          <a:solidFill>
            <a:srgbClr val="333333"/>
          </a:solidFill>
        </p:spPr>
        <p:txBody>
          <a:bodyPr wrap="none" lIns="72000" tIns="0" rIns="72000" bIns="0" anchor="b" anchorCtr="0">
            <a:noAutofit/>
          </a:bodyPr>
          <a:lstStyle/>
          <a:p>
            <a:r>
              <a:rPr kumimoji="0" lang="es-419" sz="2900" u="sng" noProof="0" dirty="0">
                <a:solidFill>
                  <a:srgbClr val="5DEA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la ley</a:t>
            </a:r>
            <a:endParaRPr lang="es-419" sz="29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3790C-52A5-3A79-5CEE-05A1C6E0FB1D}"/>
              </a:ext>
            </a:extLst>
          </p:cNvPr>
          <p:cNvSpPr txBox="1"/>
          <p:nvPr/>
        </p:nvSpPr>
        <p:spPr>
          <a:xfrm>
            <a:off x="8590909" y="5020015"/>
            <a:ext cx="2065804" cy="398042"/>
          </a:xfrm>
          <a:prstGeom prst="rect">
            <a:avLst/>
          </a:prstGeom>
          <a:solidFill>
            <a:srgbClr val="333333"/>
          </a:solidFill>
        </p:spPr>
        <p:txBody>
          <a:bodyPr wrap="none" lIns="72000" tIns="0" rIns="72000" bIns="0" anchor="b" anchorCtr="0">
            <a:noAutofit/>
          </a:bodyPr>
          <a:lstStyle/>
          <a:p>
            <a:r>
              <a:rPr kumimoji="0" lang="es-419" sz="2900" u="sng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los profetas</a:t>
            </a:r>
            <a:endParaRPr lang="es-419" sz="29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DE844B-E403-2109-616F-3250FD1BE9E5}"/>
              </a:ext>
            </a:extLst>
          </p:cNvPr>
          <p:cNvSpPr txBox="1"/>
          <p:nvPr/>
        </p:nvSpPr>
        <p:spPr>
          <a:xfrm>
            <a:off x="6384032" y="5391688"/>
            <a:ext cx="1902297" cy="404886"/>
          </a:xfrm>
          <a:prstGeom prst="rect">
            <a:avLst/>
          </a:prstGeom>
          <a:solidFill>
            <a:srgbClr val="333333"/>
          </a:solidFill>
        </p:spPr>
        <p:txBody>
          <a:bodyPr wrap="none" lIns="72000" tIns="0" rIns="72000" bIns="0" anchor="b" anchorCtr="0">
            <a:noAutofit/>
          </a:bodyPr>
          <a:lstStyle/>
          <a:p>
            <a:r>
              <a:rPr kumimoji="0" lang="es-419" sz="2900" u="sng" noProof="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los salmos</a:t>
            </a:r>
            <a:endParaRPr lang="es-419" sz="29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Para 1 - Rectangle 36">
            <a:extLst>
              <a:ext uri="{FF2B5EF4-FFF2-40B4-BE49-F238E27FC236}">
                <a16:creationId xmlns:a16="http://schemas.microsoft.com/office/drawing/2014/main" id="{9E08BD32-0EBA-B786-C510-00263F718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728" y="2843990"/>
            <a:ext cx="2088232" cy="51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“Ley”</a:t>
            </a:r>
          </a:p>
        </p:txBody>
      </p:sp>
      <p:sp>
        <p:nvSpPr>
          <p:cNvPr id="36" name="Para 1 - Rectangle 36">
            <a:extLst>
              <a:ext uri="{FF2B5EF4-FFF2-40B4-BE49-F238E27FC236}">
                <a16:creationId xmlns:a16="http://schemas.microsoft.com/office/drawing/2014/main" id="{8920F3B3-0889-46C2-D5C1-3C6567617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728" y="2843989"/>
            <a:ext cx="2088232" cy="51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5DEA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“Ley”</a:t>
            </a:r>
          </a:p>
        </p:txBody>
      </p:sp>
      <p:sp>
        <p:nvSpPr>
          <p:cNvPr id="37" name="Para 1 - Rectangle 36">
            <a:extLst>
              <a:ext uri="{FF2B5EF4-FFF2-40B4-BE49-F238E27FC236}">
                <a16:creationId xmlns:a16="http://schemas.microsoft.com/office/drawing/2014/main" id="{002ADBB3-EAC0-7F00-C680-C778314C8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306" y="4021946"/>
            <a:ext cx="2088232" cy="51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“Profetas”</a:t>
            </a:r>
          </a:p>
        </p:txBody>
      </p:sp>
      <p:sp>
        <p:nvSpPr>
          <p:cNvPr id="38" name="Para 1 - Rectangle 36">
            <a:extLst>
              <a:ext uri="{FF2B5EF4-FFF2-40B4-BE49-F238E27FC236}">
                <a16:creationId xmlns:a16="http://schemas.microsoft.com/office/drawing/2014/main" id="{D2A6904F-4BF9-3FFB-0843-C5C77B939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306" y="4021945"/>
            <a:ext cx="2088232" cy="51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59F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“Profetas”</a:t>
            </a:r>
          </a:p>
        </p:txBody>
      </p:sp>
      <p:sp>
        <p:nvSpPr>
          <p:cNvPr id="39" name="Para 1 - Rectangle 36">
            <a:extLst>
              <a:ext uri="{FF2B5EF4-FFF2-40B4-BE49-F238E27FC236}">
                <a16:creationId xmlns:a16="http://schemas.microsoft.com/office/drawing/2014/main" id="{2E928260-4823-C78F-3D23-B803AE111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306" y="5148246"/>
            <a:ext cx="2088232" cy="51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“Escritos”</a:t>
            </a:r>
          </a:p>
        </p:txBody>
      </p:sp>
      <p:sp>
        <p:nvSpPr>
          <p:cNvPr id="40" name="Para 1 - Rectangle 36">
            <a:extLst>
              <a:ext uri="{FF2B5EF4-FFF2-40B4-BE49-F238E27FC236}">
                <a16:creationId xmlns:a16="http://schemas.microsoft.com/office/drawing/2014/main" id="{021D9C11-7840-7AE9-42F7-6A61B7430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306" y="5148245"/>
            <a:ext cx="2088232" cy="51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“Escritos”</a:t>
            </a:r>
          </a:p>
        </p:txBody>
      </p:sp>
      <p:sp>
        <p:nvSpPr>
          <p:cNvPr id="41" name="Para 1 - Rectangle 36">
            <a:extLst>
              <a:ext uri="{FF2B5EF4-FFF2-40B4-BE49-F238E27FC236}">
                <a16:creationId xmlns:a16="http://schemas.microsoft.com/office/drawing/2014/main" id="{4585F52E-B15E-BDA2-5786-5C293B0D9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1124745"/>
            <a:ext cx="9100716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“Tanakh” es una palabra hebrea que se compone de tres partes: Ta - Na - </a:t>
            </a:r>
            <a:r>
              <a:rPr lang="es-419" sz="3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que corresponden a las tres secciones del Antiguo Testamento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012B615-A921-456C-ECD0-6E972A1D8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colorTemperature colorTemp="6710"/>
                    </a14:imgEffect>
                    <a14:imgEffect>
                      <a14:saturation sat="124000"/>
                    </a14:imgEffect>
                    <a14:imgEffect>
                      <a14:brightnessContrast bright="22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15" b="12807"/>
          <a:stretch>
            <a:fillRect/>
          </a:stretch>
        </p:blipFill>
        <p:spPr>
          <a:xfrm>
            <a:off x="9696400" y="836712"/>
            <a:ext cx="2143125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86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 autoUpdateAnimBg="0"/>
      <p:bldP spid="13" grpId="0"/>
      <p:bldP spid="19" grpId="0" animBg="1"/>
      <p:bldP spid="21" grpId="0" animBg="1"/>
      <p:bldP spid="23" grpId="0" animBg="1"/>
      <p:bldP spid="36" grpId="0"/>
      <p:bldP spid="38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A87E1-F5A1-2060-8195-5E4DC9F70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C081E5-2D67-9A3B-2B10-1FF5E608B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0" t="2041" r="10412" b="6990"/>
          <a:stretch>
            <a:fillRect/>
          </a:stretch>
        </p:blipFill>
        <p:spPr>
          <a:xfrm>
            <a:off x="119336" y="5435698"/>
            <a:ext cx="1306198" cy="11461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6453EE2-8727-4EDD-8FC9-49C580B20DC0}"/>
              </a:ext>
            </a:extLst>
          </p:cNvPr>
          <p:cNvSpPr txBox="1">
            <a:spLocks/>
          </p:cNvSpPr>
          <p:nvPr/>
        </p:nvSpPr>
        <p:spPr>
          <a:xfrm>
            <a:off x="1055440" y="548680"/>
            <a:ext cx="10081120" cy="72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schemeClr val="tx1">
                      <a:alpha val="80000"/>
                    </a:schemeClr>
                  </a:outerShdw>
                </a:effectLst>
              </a:rPr>
              <a:t>                  </a:t>
            </a:r>
            <a:r>
              <a:rPr lang="es-419" sz="5400" b="1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schemeClr val="tx1">
                      <a:alpha val="80000"/>
                    </a:schemeClr>
                  </a:outerShdw>
                </a:effectLst>
                <a:latin typeface="APPLE CHANCERY" panose="03020702040506060504" pitchFamily="66" charset="-79"/>
                <a:cs typeface="APPLE CHANCERY" panose="03020702040506060504" pitchFamily="66" charset="-79"/>
              </a:rPr>
              <a:t>Historia de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90EFFD2-D20D-5BBA-EFB2-01179C1A8955}"/>
              </a:ext>
            </a:extLst>
          </p:cNvPr>
          <p:cNvSpPr txBox="1">
            <a:spLocks/>
          </p:cNvSpPr>
          <p:nvPr/>
        </p:nvSpPr>
        <p:spPr>
          <a:xfrm>
            <a:off x="1055440" y="548680"/>
            <a:ext cx="10081120" cy="720080"/>
          </a:xfrm>
          <a:prstGeom prst="rect">
            <a:avLst/>
          </a:prstGeom>
        </p:spPr>
        <p:txBody>
          <a:bodyPr anchor="b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schemeClr val="tx1">
                      <a:alpha val="80000"/>
                    </a:schemeClr>
                  </a:outerShdw>
                </a:effectLst>
              </a:rPr>
              <a:t>                  </a:t>
            </a:r>
            <a:r>
              <a:rPr lang="es-419" sz="5400" b="1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schemeClr val="tx1">
                      <a:alpha val="80000"/>
                    </a:schemeClr>
                  </a:outerShdw>
                </a:effectLst>
                <a:latin typeface="APPLE CHANCERY" panose="03020702040506060504" pitchFamily="66" charset="-79"/>
                <a:cs typeface="APPLE CHANCERY" panose="03020702040506060504" pitchFamily="66" charset="-79"/>
              </a:rPr>
              <a:t>Historia de la Iglesia</a:t>
            </a:r>
          </a:p>
        </p:txBody>
      </p:sp>
      <p:pic>
        <p:nvPicPr>
          <p:cNvPr id="13" name="Church ON background - Picture 20">
            <a:extLst>
              <a:ext uri="{FF2B5EF4-FFF2-40B4-BE49-F238E27FC236}">
                <a16:creationId xmlns:a16="http://schemas.microsoft.com/office/drawing/2014/main" id="{855BE843-0471-DBD0-AE25-325F5A4F0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14" y="1449279"/>
            <a:ext cx="9176222" cy="5004057"/>
          </a:xfrm>
          <a:prstGeom prst="rect">
            <a:avLst/>
          </a:prstGeom>
          <a:effectLst>
            <a:outerShdw blurRad="50800" dist="50800" dir="3300000" algn="tl" rotWithShape="0">
              <a:prstClr val="black">
                <a:alpha val="60000"/>
              </a:prstClr>
            </a:outerShdw>
          </a:effectLst>
        </p:spPr>
      </p:pic>
      <p:sp>
        <p:nvSpPr>
          <p:cNvPr id="14" name="Rectangle 36">
            <a:extLst>
              <a:ext uri="{FF2B5EF4-FFF2-40B4-BE49-F238E27FC236}">
                <a16:creationId xmlns:a16="http://schemas.microsoft.com/office/drawing/2014/main" id="{084C1C4F-CFE0-25F3-DBBF-9A99B9ED4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576" y="2527920"/>
            <a:ext cx="7391400" cy="75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lvl="1">
              <a:lnSpc>
                <a:spcPct val="85000"/>
              </a:lnSpc>
              <a:spcBef>
                <a:spcPct val="15000"/>
              </a:spcBef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5500" b="1" i="1" noProof="0" dirty="0">
                <a:solidFill>
                  <a:srgbClr val="48E800"/>
                </a:solidFill>
              </a:rPr>
              <a:t>“Canon” – Parte 2</a:t>
            </a:r>
          </a:p>
        </p:txBody>
      </p:sp>
      <p:pic>
        <p:nvPicPr>
          <p:cNvPr id="15" name="LOGO small - Picture 24">
            <a:extLst>
              <a:ext uri="{FF2B5EF4-FFF2-40B4-BE49-F238E27FC236}">
                <a16:creationId xmlns:a16="http://schemas.microsoft.com/office/drawing/2014/main" id="{53246E67-1703-C027-23C8-AA52D0A52EEE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5" b="94358" l="9979" r="89991">
                        <a14:foregroundMark x1="69032" y1="64481" x2="69032" y2="64481"/>
                        <a14:foregroundMark x1="68396" y1="64267" x2="54807" y2="53358"/>
                        <a14:foregroundMark x1="50652" y1="26384" x2="51016" y2="75228"/>
                        <a14:foregroundMark x1="29997" y1="35733" x2="33788" y2="34175"/>
                        <a14:foregroundMark x1="73946" y1="37722" x2="71034" y2="35089"/>
                        <a14:foregroundMark x1="48499" y1="94358" x2="48499" y2="94358"/>
                        <a14:foregroundMark x1="40946" y1="61580" x2="40946" y2="61580"/>
                        <a14:foregroundMark x1="35669" y1="32617" x2="67000" y2="33960"/>
                        <a14:foregroundMark x1="35153" y1="42880" x2="52442" y2="42397"/>
                        <a14:foregroundMark x1="52442" y1="42397" x2="60752" y2="42665"/>
                        <a14:foregroundMark x1="60752" y1="42665" x2="64635" y2="42397"/>
                        <a14:foregroundMark x1="46861" y1="25900" x2="46982" y2="85707"/>
                        <a14:foregroundMark x1="46982" y1="85223" x2="46739" y2="86351"/>
                        <a14:foregroundMark x1="53534" y1="25255" x2="53291" y2="85922"/>
                        <a14:foregroundMark x1="35942" y1="39119" x2="26175" y2="42988"/>
                        <a14:foregroundMark x1="25235" y1="41537" x2="26388" y2="43364"/>
                        <a14:foregroundMark x1="63967" y1="38152" x2="74249" y2="42773"/>
                        <a14:foregroundMark x1="75493" y1="40570" x2="72824" y2="45191"/>
                        <a14:foregroundMark x1="45769" y1="25363" x2="48286" y2="24664"/>
                        <a14:foregroundMark x1="55384" y1="26222" x2="51896" y2="24288"/>
                        <a14:foregroundMark x1="45890" y1="86029" x2="48347" y2="86620"/>
                        <a14:foregroundMark x1="54747" y1="85277" x2="51956" y2="86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92" t="3063" r="19297" b="1806"/>
          <a:stretch>
            <a:fillRect/>
          </a:stretch>
        </p:blipFill>
        <p:spPr>
          <a:xfrm>
            <a:off x="250651" y="5438874"/>
            <a:ext cx="1029600" cy="874800"/>
          </a:xfrm>
          <a:prstGeom prst="rect">
            <a:avLst/>
          </a:prstGeom>
        </p:spPr>
      </p:pic>
      <p:sp>
        <p:nvSpPr>
          <p:cNvPr id="16" name="Rectangle 36">
            <a:extLst>
              <a:ext uri="{FF2B5EF4-FFF2-40B4-BE49-F238E27FC236}">
                <a16:creationId xmlns:a16="http://schemas.microsoft.com/office/drawing/2014/main" id="{2D4766F5-DE65-2CB0-6D4E-BEE2379B5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576" y="1663824"/>
            <a:ext cx="7391400" cy="75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lvl="1" algn="ctr">
              <a:lnSpc>
                <a:spcPct val="85000"/>
              </a:lnSpc>
              <a:spcBef>
                <a:spcPct val="15000"/>
              </a:spcBef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5500" b="1" i="1" noProof="0" dirty="0">
                <a:solidFill>
                  <a:srgbClr val="48E800"/>
                </a:solidFill>
              </a:rPr>
              <a:t>Clase 5:</a:t>
            </a:r>
          </a:p>
        </p:txBody>
      </p:sp>
    </p:spTree>
    <p:extLst>
      <p:ext uri="{BB962C8B-B14F-4D97-AF65-F5344CB8AC3E}">
        <p14:creationId xmlns:p14="http://schemas.microsoft.com/office/powerpoint/2010/main" val="3536417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bldLvl="2" autoUpdateAnimBg="0" advAuto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60EE6-ED25-08D4-77EE-16E7456A2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 1 - Rectangle 36">
            <a:extLst>
              <a:ext uri="{FF2B5EF4-FFF2-40B4-BE49-F238E27FC236}">
                <a16:creationId xmlns:a16="http://schemas.microsoft.com/office/drawing/2014/main" id="{5192E0B9-3A9D-082C-2519-E59BA2B9F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1124745"/>
            <a:ext cx="10900916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con eso, Jesús básicamente ¡valida todo el Antiguo Testamento (“Tanakh”) como canónico!</a:t>
            </a:r>
          </a:p>
        </p:txBody>
      </p:sp>
      <p:sp>
        <p:nvSpPr>
          <p:cNvPr id="2" name="Para 1 - Rectangle 36">
            <a:extLst>
              <a:ext uri="{FF2B5EF4-FFF2-40B4-BE49-F238E27FC236}">
                <a16:creationId xmlns:a16="http://schemas.microsoft.com/office/drawing/2014/main" id="{3651D11D-03FC-5C05-4BB8-80C7F3626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2852936"/>
            <a:ext cx="334007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419" sz="3200" b="1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”=</a:t>
            </a:r>
            <a:r>
              <a:rPr lang="es-419" sz="3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Torah</a:t>
            </a:r>
            <a:endParaRPr lang="es-419" sz="3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ara 1 - Rectangle 36">
            <a:extLst>
              <a:ext uri="{FF2B5EF4-FFF2-40B4-BE49-F238E27FC236}">
                <a16:creationId xmlns:a16="http://schemas.microsoft.com/office/drawing/2014/main" id="{23047F55-4A6C-A6C1-3722-7CDD9473C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995829"/>
            <a:ext cx="331236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419" sz="3200" b="1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”=</a:t>
            </a:r>
            <a:r>
              <a:rPr lang="es-419" sz="3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Nevi’im</a:t>
            </a:r>
            <a:endParaRPr lang="es-419" sz="3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ara 1 - Rectangle 36">
            <a:extLst>
              <a:ext uri="{FF2B5EF4-FFF2-40B4-BE49-F238E27FC236}">
                <a16:creationId xmlns:a16="http://schemas.microsoft.com/office/drawing/2014/main" id="{48C5A072-193E-20CF-823E-25560FED5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147957"/>
            <a:ext cx="331236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419" sz="3200" b="1" noProof="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”=</a:t>
            </a:r>
            <a:r>
              <a:rPr lang="es-419" sz="3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Ketuvim</a:t>
            </a:r>
            <a:endParaRPr lang="es-419" sz="3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Verse, yellow frame - Rectangle 7">
            <a:extLst>
              <a:ext uri="{FF2B5EF4-FFF2-40B4-BE49-F238E27FC236}">
                <a16:creationId xmlns:a16="http://schemas.microsoft.com/office/drawing/2014/main" id="{3E44B3D8-99EC-2030-95A6-47C75203C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968" y="2636912"/>
            <a:ext cx="5472608" cy="3312368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72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</a:pP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                                 Y les dijo: “Esto es lo que yo os decía cuando todavía estaba con vosotros: que era necesario que se cumpliera todo lo que sobre mí está escrito en la ley de Moisés, en los profetas, y en los salmos."</a:t>
            </a:r>
          </a:p>
        </p:txBody>
      </p:sp>
      <p:sp>
        <p:nvSpPr>
          <p:cNvPr id="13" name="Verse ID - Rectangle 9">
            <a:extLst>
              <a:ext uri="{FF2B5EF4-FFF2-40B4-BE49-F238E27FC236}">
                <a16:creationId xmlns:a16="http://schemas.microsoft.com/office/drawing/2014/main" id="{BD8444AB-3272-761E-5086-3A324E96E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6637" y="2636912"/>
            <a:ext cx="3368578" cy="49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72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5000"/>
              </a:lnSpc>
              <a:spcAft>
                <a:spcPct val="15000"/>
              </a:spcAft>
            </a:pPr>
            <a:r>
              <a:rPr lang="es-419" sz="29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Lucas 24:44</a:t>
            </a:r>
            <a:r>
              <a:rPr lang="es-419" sz="19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 (LBLA)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37D2AF-8BE9-FA50-07BF-0D41C0A61325}"/>
              </a:ext>
            </a:extLst>
          </p:cNvPr>
          <p:cNvSpPr txBox="1"/>
          <p:nvPr/>
        </p:nvSpPr>
        <p:spPr>
          <a:xfrm>
            <a:off x="10162426" y="4627306"/>
            <a:ext cx="1014234" cy="398041"/>
          </a:xfrm>
          <a:prstGeom prst="rect">
            <a:avLst/>
          </a:prstGeom>
          <a:solidFill>
            <a:srgbClr val="333333"/>
          </a:solidFill>
        </p:spPr>
        <p:txBody>
          <a:bodyPr wrap="none" lIns="72000" tIns="0" rIns="72000" bIns="0" anchor="b" anchorCtr="0">
            <a:noAutofit/>
          </a:bodyPr>
          <a:lstStyle/>
          <a:p>
            <a:r>
              <a:rPr kumimoji="0" lang="es-419" sz="2900" u="sng" noProof="0" dirty="0">
                <a:solidFill>
                  <a:srgbClr val="5DEA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la ley</a:t>
            </a:r>
            <a:endParaRPr lang="es-419" sz="29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E5A029-6871-979D-16C2-355AE1C29E19}"/>
              </a:ext>
            </a:extLst>
          </p:cNvPr>
          <p:cNvSpPr txBox="1"/>
          <p:nvPr/>
        </p:nvSpPr>
        <p:spPr>
          <a:xfrm>
            <a:off x="8590909" y="5020015"/>
            <a:ext cx="2065804" cy="398042"/>
          </a:xfrm>
          <a:prstGeom prst="rect">
            <a:avLst/>
          </a:prstGeom>
          <a:solidFill>
            <a:srgbClr val="333333"/>
          </a:solidFill>
        </p:spPr>
        <p:txBody>
          <a:bodyPr wrap="none" lIns="72000" tIns="0" rIns="72000" bIns="0" anchor="b" anchorCtr="0">
            <a:noAutofit/>
          </a:bodyPr>
          <a:lstStyle/>
          <a:p>
            <a:r>
              <a:rPr kumimoji="0" lang="es-419" sz="2900" u="sng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los profetas</a:t>
            </a:r>
            <a:endParaRPr lang="es-419" sz="29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280ECF-7A69-8CBE-4EA7-6D659C91B47C}"/>
              </a:ext>
            </a:extLst>
          </p:cNvPr>
          <p:cNvSpPr txBox="1"/>
          <p:nvPr/>
        </p:nvSpPr>
        <p:spPr>
          <a:xfrm>
            <a:off x="6384032" y="5391688"/>
            <a:ext cx="1902297" cy="404886"/>
          </a:xfrm>
          <a:prstGeom prst="rect">
            <a:avLst/>
          </a:prstGeom>
          <a:solidFill>
            <a:srgbClr val="333333"/>
          </a:solidFill>
        </p:spPr>
        <p:txBody>
          <a:bodyPr wrap="none" lIns="72000" tIns="0" rIns="72000" bIns="0" anchor="b" anchorCtr="0">
            <a:noAutofit/>
          </a:bodyPr>
          <a:lstStyle/>
          <a:p>
            <a:r>
              <a:rPr kumimoji="0" lang="es-419" sz="2900" u="sng" noProof="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los salmos</a:t>
            </a:r>
            <a:endParaRPr lang="es-419" sz="29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ara 1 - Rectangle 36">
            <a:extLst>
              <a:ext uri="{FF2B5EF4-FFF2-40B4-BE49-F238E27FC236}">
                <a16:creationId xmlns:a16="http://schemas.microsoft.com/office/drawing/2014/main" id="{D5230ED3-CC9A-F87B-A67A-77893762D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728" y="2843990"/>
            <a:ext cx="2088232" cy="51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“Ley”</a:t>
            </a:r>
          </a:p>
        </p:txBody>
      </p:sp>
      <p:sp>
        <p:nvSpPr>
          <p:cNvPr id="11" name="Para 1 - Rectangle 36">
            <a:extLst>
              <a:ext uri="{FF2B5EF4-FFF2-40B4-BE49-F238E27FC236}">
                <a16:creationId xmlns:a16="http://schemas.microsoft.com/office/drawing/2014/main" id="{84D06407-ACFD-8B62-4C52-80B68C37D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728" y="2843989"/>
            <a:ext cx="2088232" cy="51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5DEA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“Ley”</a:t>
            </a:r>
          </a:p>
        </p:txBody>
      </p:sp>
      <p:sp>
        <p:nvSpPr>
          <p:cNvPr id="17" name="Para 1 - Rectangle 36">
            <a:extLst>
              <a:ext uri="{FF2B5EF4-FFF2-40B4-BE49-F238E27FC236}">
                <a16:creationId xmlns:a16="http://schemas.microsoft.com/office/drawing/2014/main" id="{FC08206A-5993-31DE-A687-677D2132E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306" y="4021946"/>
            <a:ext cx="2088232" cy="51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“Profetas”</a:t>
            </a:r>
          </a:p>
        </p:txBody>
      </p:sp>
      <p:sp>
        <p:nvSpPr>
          <p:cNvPr id="18" name="Para 1 - Rectangle 36">
            <a:extLst>
              <a:ext uri="{FF2B5EF4-FFF2-40B4-BE49-F238E27FC236}">
                <a16:creationId xmlns:a16="http://schemas.microsoft.com/office/drawing/2014/main" id="{6276CF05-1E44-7DBA-A12E-DDEB76E6E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306" y="4021945"/>
            <a:ext cx="2088232" cy="51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59F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“Profetas”</a:t>
            </a:r>
          </a:p>
        </p:txBody>
      </p:sp>
      <p:sp>
        <p:nvSpPr>
          <p:cNvPr id="20" name="Para 1 - Rectangle 36">
            <a:extLst>
              <a:ext uri="{FF2B5EF4-FFF2-40B4-BE49-F238E27FC236}">
                <a16:creationId xmlns:a16="http://schemas.microsoft.com/office/drawing/2014/main" id="{62B26FFC-C461-8FA9-4155-AAAA2F93B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306" y="5148246"/>
            <a:ext cx="2088232" cy="51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“Escritos”</a:t>
            </a:r>
          </a:p>
        </p:txBody>
      </p:sp>
      <p:sp>
        <p:nvSpPr>
          <p:cNvPr id="22" name="Para 1 - Rectangle 36">
            <a:extLst>
              <a:ext uri="{FF2B5EF4-FFF2-40B4-BE49-F238E27FC236}">
                <a16:creationId xmlns:a16="http://schemas.microsoft.com/office/drawing/2014/main" id="{407F1F4A-BF25-5906-6039-0AF8751FC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306" y="5148245"/>
            <a:ext cx="2088232" cy="51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“Escritos”</a:t>
            </a:r>
          </a:p>
        </p:txBody>
      </p:sp>
    </p:spTree>
    <p:extLst>
      <p:ext uri="{BB962C8B-B14F-4D97-AF65-F5344CB8AC3E}">
        <p14:creationId xmlns:p14="http://schemas.microsoft.com/office/powerpoint/2010/main" val="213898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439C8-F35D-CB47-624C-E78D401C5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erse, yellow frame - Rectangle 7">
            <a:extLst>
              <a:ext uri="{FF2B5EF4-FFF2-40B4-BE49-F238E27FC236}">
                <a16:creationId xmlns:a16="http://schemas.microsoft.com/office/drawing/2014/main" id="{E5486E44-3DAA-2CE3-6C9E-F979128EC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968" y="2636912"/>
            <a:ext cx="5472608" cy="3312368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72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</a:pP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                                 Y les dijo: “Esto es lo que yo os decía cuando todavía estaba con vosotros: que era necesario que se cumpliera todo lo que sobre mí está escrito en la ley de Moisés, en los profetas, y en los salmos."</a:t>
            </a:r>
          </a:p>
        </p:txBody>
      </p:sp>
      <p:sp>
        <p:nvSpPr>
          <p:cNvPr id="9" name="Para 1 - Rectangle 36">
            <a:extLst>
              <a:ext uri="{FF2B5EF4-FFF2-40B4-BE49-F238E27FC236}">
                <a16:creationId xmlns:a16="http://schemas.microsoft.com/office/drawing/2014/main" id="{3BF10C60-64E7-F70A-CCD5-4AD325D3B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908720"/>
            <a:ext cx="10900916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aún, destaca un punto importantísimo del Tanakh:</a:t>
            </a:r>
          </a:p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i="1" u="sng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apunta a...</a:t>
            </a:r>
          </a:p>
        </p:txBody>
      </p:sp>
      <p:sp>
        <p:nvSpPr>
          <p:cNvPr id="12" name="Verse, yellow frame - Rectangle 7">
            <a:extLst>
              <a:ext uri="{FF2B5EF4-FFF2-40B4-BE49-F238E27FC236}">
                <a16:creationId xmlns:a16="http://schemas.microsoft.com/office/drawing/2014/main" id="{7A92A1C0-6CB7-2C23-C6E5-0EE345A3A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968" y="2636912"/>
            <a:ext cx="5472608" cy="3312368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72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</a:pP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                                 </a:t>
            </a:r>
            <a:r>
              <a:rPr kumimoji="0" lang="es-419" sz="2900" noProof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Y les dijo: “Esto es lo que yo os decía cuando todavía estaba con vosotros: que era necesario que se cumpliera</a:t>
            </a: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 </a:t>
            </a:r>
            <a:r>
              <a:rPr kumimoji="0" lang="es-419" sz="2900" b="1" i="1" u="sng" noProof="0" dirty="0">
                <a:solidFill>
                  <a:srgbClr val="FFFF00"/>
                </a:solidFill>
                <a:latin typeface="Arial" panose="020B0604020202020204" pitchFamily="34" charset="0"/>
              </a:rPr>
              <a:t>todo lo que sobre mí está escrito en</a:t>
            </a: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 la ley de Moisés, en los profetas, y en los salmos."</a:t>
            </a:r>
          </a:p>
        </p:txBody>
      </p:sp>
      <p:sp>
        <p:nvSpPr>
          <p:cNvPr id="13" name="Verse ID - Rectangle 9">
            <a:extLst>
              <a:ext uri="{FF2B5EF4-FFF2-40B4-BE49-F238E27FC236}">
                <a16:creationId xmlns:a16="http://schemas.microsoft.com/office/drawing/2014/main" id="{49AF7C84-8F57-0D86-7771-8863565C8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6637" y="2636912"/>
            <a:ext cx="3368578" cy="49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72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5000"/>
              </a:lnSpc>
              <a:spcAft>
                <a:spcPct val="15000"/>
              </a:spcAft>
            </a:pPr>
            <a:r>
              <a:rPr lang="es-419" sz="29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Lucas 24:44</a:t>
            </a:r>
            <a:r>
              <a:rPr lang="es-419" sz="19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 (LBLA)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FA448B-EBEF-0D94-D77C-255DBA346406}"/>
              </a:ext>
            </a:extLst>
          </p:cNvPr>
          <p:cNvSpPr txBox="1"/>
          <p:nvPr/>
        </p:nvSpPr>
        <p:spPr>
          <a:xfrm>
            <a:off x="10162426" y="4627306"/>
            <a:ext cx="1014234" cy="398041"/>
          </a:xfrm>
          <a:prstGeom prst="rect">
            <a:avLst/>
          </a:prstGeom>
          <a:solidFill>
            <a:srgbClr val="333333"/>
          </a:solidFill>
        </p:spPr>
        <p:txBody>
          <a:bodyPr wrap="none" lIns="72000" tIns="0" rIns="72000" bIns="0" anchor="b" anchorCtr="0">
            <a:noAutofit/>
          </a:bodyPr>
          <a:lstStyle/>
          <a:p>
            <a:r>
              <a:rPr kumimoji="0" lang="es-419" sz="2900" u="sng" noProof="0" dirty="0">
                <a:solidFill>
                  <a:srgbClr val="5DEA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la ley</a:t>
            </a:r>
            <a:endParaRPr lang="es-419" sz="29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024EE5-6717-12B0-F219-311427CAB67D}"/>
              </a:ext>
            </a:extLst>
          </p:cNvPr>
          <p:cNvSpPr txBox="1"/>
          <p:nvPr/>
        </p:nvSpPr>
        <p:spPr>
          <a:xfrm>
            <a:off x="8590909" y="5020015"/>
            <a:ext cx="2065804" cy="398042"/>
          </a:xfrm>
          <a:prstGeom prst="rect">
            <a:avLst/>
          </a:prstGeom>
          <a:solidFill>
            <a:srgbClr val="333333"/>
          </a:solidFill>
        </p:spPr>
        <p:txBody>
          <a:bodyPr wrap="none" lIns="72000" tIns="0" rIns="72000" bIns="0" anchor="b" anchorCtr="0">
            <a:noAutofit/>
          </a:bodyPr>
          <a:lstStyle/>
          <a:p>
            <a:r>
              <a:rPr kumimoji="0" lang="es-419" sz="2900" u="sng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los profetas</a:t>
            </a:r>
            <a:endParaRPr lang="es-419" sz="29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8CB1CC-8EFF-0520-ECD8-C23A5DF06621}"/>
              </a:ext>
            </a:extLst>
          </p:cNvPr>
          <p:cNvSpPr txBox="1"/>
          <p:nvPr/>
        </p:nvSpPr>
        <p:spPr>
          <a:xfrm>
            <a:off x="6384032" y="5391688"/>
            <a:ext cx="1902297" cy="404886"/>
          </a:xfrm>
          <a:prstGeom prst="rect">
            <a:avLst/>
          </a:prstGeom>
          <a:solidFill>
            <a:srgbClr val="333333"/>
          </a:solidFill>
        </p:spPr>
        <p:txBody>
          <a:bodyPr wrap="none" lIns="72000" tIns="0" rIns="72000" bIns="0" anchor="b" anchorCtr="0">
            <a:noAutofit/>
          </a:bodyPr>
          <a:lstStyle/>
          <a:p>
            <a:r>
              <a:rPr kumimoji="0" lang="es-419" sz="2900" u="sng" noProof="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los salmos</a:t>
            </a:r>
            <a:endParaRPr lang="es-419" sz="29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71FA88-01F4-6513-D31B-8E5BD697F8D7}"/>
              </a:ext>
            </a:extLst>
          </p:cNvPr>
          <p:cNvSpPr/>
          <p:nvPr/>
        </p:nvSpPr>
        <p:spPr>
          <a:xfrm rot="21265834">
            <a:off x="4991851" y="1424623"/>
            <a:ext cx="3069567" cy="11380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s-419" sz="8800" b="1" spc="600" noProof="0" dirty="0">
                <a:ln w="38100" cmpd="sng">
                  <a:solidFill>
                    <a:srgbClr val="FFFF00">
                      <a:alpha val="92000"/>
                    </a:srgbClr>
                  </a:solidFill>
                </a:ln>
                <a:blipFill dpi="0" rotWithShape="1">
                  <a:blip r:embed="rId3"/>
                  <a:srcRect/>
                  <a:tile tx="-431800" ty="-171450" sx="100000" sy="100000" flip="xy" algn="ctr"/>
                </a:blipFill>
                <a:effectLst>
                  <a:outerShdw blurRad="114300" dist="76200" dir="2700000" algn="tl" rotWithShape="0">
                    <a:srgbClr val="AC1008">
                      <a:alpha val="94902"/>
                    </a:srgbClr>
                  </a:outerShdw>
                </a:effectLst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Jesús</a:t>
            </a:r>
          </a:p>
        </p:txBody>
      </p:sp>
      <p:sp>
        <p:nvSpPr>
          <p:cNvPr id="17" name="Para 1 - Rectangle 36">
            <a:extLst>
              <a:ext uri="{FF2B5EF4-FFF2-40B4-BE49-F238E27FC236}">
                <a16:creationId xmlns:a16="http://schemas.microsoft.com/office/drawing/2014/main" id="{2C3E34F4-BF85-77D0-ED22-3A5089BFC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728" y="2843990"/>
            <a:ext cx="2088232" cy="51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“Ley”</a:t>
            </a:r>
          </a:p>
        </p:txBody>
      </p:sp>
      <p:sp>
        <p:nvSpPr>
          <p:cNvPr id="18" name="Para 1 - Rectangle 36">
            <a:extLst>
              <a:ext uri="{FF2B5EF4-FFF2-40B4-BE49-F238E27FC236}">
                <a16:creationId xmlns:a16="http://schemas.microsoft.com/office/drawing/2014/main" id="{31C16D39-3890-75F9-F0E5-C7784DE90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728" y="2843989"/>
            <a:ext cx="2088232" cy="51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5DEA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“Ley”</a:t>
            </a:r>
          </a:p>
        </p:txBody>
      </p:sp>
      <p:sp>
        <p:nvSpPr>
          <p:cNvPr id="20" name="Para 1 - Rectangle 36">
            <a:extLst>
              <a:ext uri="{FF2B5EF4-FFF2-40B4-BE49-F238E27FC236}">
                <a16:creationId xmlns:a16="http://schemas.microsoft.com/office/drawing/2014/main" id="{01F91512-D7A0-7072-EED1-95ADD0A2E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306" y="4021946"/>
            <a:ext cx="2088232" cy="51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“Profetas”</a:t>
            </a:r>
          </a:p>
        </p:txBody>
      </p:sp>
      <p:sp>
        <p:nvSpPr>
          <p:cNvPr id="22" name="Para 1 - Rectangle 36">
            <a:extLst>
              <a:ext uri="{FF2B5EF4-FFF2-40B4-BE49-F238E27FC236}">
                <a16:creationId xmlns:a16="http://schemas.microsoft.com/office/drawing/2014/main" id="{5DF6D9FE-1054-045B-0577-69DAE610A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306" y="4021945"/>
            <a:ext cx="2088232" cy="51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59F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“Profetas”</a:t>
            </a:r>
          </a:p>
        </p:txBody>
      </p:sp>
      <p:sp>
        <p:nvSpPr>
          <p:cNvPr id="24" name="Para 1 - Rectangle 36">
            <a:extLst>
              <a:ext uri="{FF2B5EF4-FFF2-40B4-BE49-F238E27FC236}">
                <a16:creationId xmlns:a16="http://schemas.microsoft.com/office/drawing/2014/main" id="{67685D3A-1784-E2A0-6839-C8ADD0CC5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306" y="5148246"/>
            <a:ext cx="2088232" cy="51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“Escritos”</a:t>
            </a:r>
          </a:p>
        </p:txBody>
      </p:sp>
      <p:sp>
        <p:nvSpPr>
          <p:cNvPr id="25" name="Para 1 - Rectangle 36">
            <a:extLst>
              <a:ext uri="{FF2B5EF4-FFF2-40B4-BE49-F238E27FC236}">
                <a16:creationId xmlns:a16="http://schemas.microsoft.com/office/drawing/2014/main" id="{0CE4F368-3893-0E3D-C99E-2C01F1368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306" y="5148245"/>
            <a:ext cx="2088232" cy="51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“Escritos”</a:t>
            </a:r>
          </a:p>
        </p:txBody>
      </p:sp>
      <p:sp>
        <p:nvSpPr>
          <p:cNvPr id="26" name="Para 1 - Rectangle 36">
            <a:extLst>
              <a:ext uri="{FF2B5EF4-FFF2-40B4-BE49-F238E27FC236}">
                <a16:creationId xmlns:a16="http://schemas.microsoft.com/office/drawing/2014/main" id="{50159028-AC7F-B0F7-866A-B586B4F91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2852936"/>
            <a:ext cx="334007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419" sz="3200" b="1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”=</a:t>
            </a:r>
            <a:r>
              <a:rPr lang="es-419" sz="3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Torah</a:t>
            </a:r>
            <a:endParaRPr lang="es-419" sz="3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ara 1 - Rectangle 36">
            <a:extLst>
              <a:ext uri="{FF2B5EF4-FFF2-40B4-BE49-F238E27FC236}">
                <a16:creationId xmlns:a16="http://schemas.microsoft.com/office/drawing/2014/main" id="{A2729B1E-417C-F60E-3875-803DC726A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995829"/>
            <a:ext cx="331236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419" sz="3200" b="1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”=</a:t>
            </a:r>
            <a:r>
              <a:rPr lang="es-419" sz="3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Nevi’im</a:t>
            </a:r>
            <a:endParaRPr lang="es-419" sz="3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ara 1 - Rectangle 36">
            <a:extLst>
              <a:ext uri="{FF2B5EF4-FFF2-40B4-BE49-F238E27FC236}">
                <a16:creationId xmlns:a16="http://schemas.microsoft.com/office/drawing/2014/main" id="{0F0347E9-E0E4-8502-612C-93A8ABB91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147957"/>
            <a:ext cx="331236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419" sz="3200" b="1" noProof="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”=</a:t>
            </a:r>
            <a:r>
              <a:rPr lang="es-419" sz="3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Ketuvim</a:t>
            </a:r>
            <a:endParaRPr lang="es-419" sz="3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67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1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1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2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912ED-A868-D87C-51C0-3453B689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erse, yellow frame - Rectangle 7">
            <a:extLst>
              <a:ext uri="{FF2B5EF4-FFF2-40B4-BE49-F238E27FC236}">
                <a16:creationId xmlns:a16="http://schemas.microsoft.com/office/drawing/2014/main" id="{772D4EC2-C825-9FD4-EDCA-91552F6B4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968" y="2636912"/>
            <a:ext cx="5472608" cy="3312368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72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</a:pP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                                 Y les dijo: “Esto es lo que yo os decía cuando todavía estaba con vosotros: que era necesario que se cumpliera todo lo que sobre mí está escrito en la ley de Moisés, en los profetas, y en los salmos."</a:t>
            </a:r>
          </a:p>
        </p:txBody>
      </p:sp>
      <p:sp>
        <p:nvSpPr>
          <p:cNvPr id="9" name="Para 1 - Rectangle 36">
            <a:extLst>
              <a:ext uri="{FF2B5EF4-FFF2-40B4-BE49-F238E27FC236}">
                <a16:creationId xmlns:a16="http://schemas.microsoft.com/office/drawing/2014/main" id="{45A2D272-2FA0-D4DD-A233-F5EFD4E86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2780928"/>
            <a:ext cx="5068268" cy="324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Muchos cristianos hoy sólo quieren leer el NT, pero para conocer la historia completa de Jesús, Él mismo dice que hay que leer el AT también.</a:t>
            </a:r>
          </a:p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juntos.</a:t>
            </a:r>
          </a:p>
        </p:txBody>
      </p:sp>
      <p:sp>
        <p:nvSpPr>
          <p:cNvPr id="12" name="Verse, yellow frame - Rectangle 7">
            <a:extLst>
              <a:ext uri="{FF2B5EF4-FFF2-40B4-BE49-F238E27FC236}">
                <a16:creationId xmlns:a16="http://schemas.microsoft.com/office/drawing/2014/main" id="{D1A52AD4-5C5B-82CB-C828-2DEFA8102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968" y="2636912"/>
            <a:ext cx="5472608" cy="3312368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72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</a:pP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                                 </a:t>
            </a:r>
            <a:r>
              <a:rPr kumimoji="0" lang="es-419" sz="2900" noProof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Y les dijo: “Esto es lo que yo os decía cuando todavía estaba con vosotros: que era necesario que se cumpliera</a:t>
            </a: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 </a:t>
            </a:r>
            <a:r>
              <a:rPr kumimoji="0" lang="es-419" sz="2900" b="1" i="1" u="sng" noProof="0" dirty="0">
                <a:solidFill>
                  <a:srgbClr val="FFFF00"/>
                </a:solidFill>
                <a:latin typeface="Arial" panose="020B0604020202020204" pitchFamily="34" charset="0"/>
              </a:rPr>
              <a:t>todo lo que sobre mí está escrito en</a:t>
            </a: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 la ley de Moisés, en los profetas, y en los salmos."</a:t>
            </a:r>
          </a:p>
        </p:txBody>
      </p:sp>
      <p:sp>
        <p:nvSpPr>
          <p:cNvPr id="13" name="Verse ID - Rectangle 9">
            <a:extLst>
              <a:ext uri="{FF2B5EF4-FFF2-40B4-BE49-F238E27FC236}">
                <a16:creationId xmlns:a16="http://schemas.microsoft.com/office/drawing/2014/main" id="{0AB200AE-D909-C4C8-86E9-FD2958721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6637" y="2636912"/>
            <a:ext cx="3368578" cy="49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72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5000"/>
              </a:lnSpc>
              <a:spcAft>
                <a:spcPct val="15000"/>
              </a:spcAft>
            </a:pPr>
            <a:r>
              <a:rPr lang="es-419" sz="29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Lucas 24:44</a:t>
            </a:r>
            <a:r>
              <a:rPr lang="es-419" sz="19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 (LBLA)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A08328-6BCF-A4D7-6526-FBA267C07362}"/>
              </a:ext>
            </a:extLst>
          </p:cNvPr>
          <p:cNvSpPr txBox="1"/>
          <p:nvPr/>
        </p:nvSpPr>
        <p:spPr>
          <a:xfrm>
            <a:off x="10162426" y="4627306"/>
            <a:ext cx="1014234" cy="398041"/>
          </a:xfrm>
          <a:prstGeom prst="rect">
            <a:avLst/>
          </a:prstGeom>
          <a:solidFill>
            <a:srgbClr val="333333"/>
          </a:solidFill>
        </p:spPr>
        <p:txBody>
          <a:bodyPr wrap="none" lIns="72000" tIns="0" rIns="72000" bIns="0" anchor="b" anchorCtr="0">
            <a:noAutofit/>
          </a:bodyPr>
          <a:lstStyle/>
          <a:p>
            <a:r>
              <a:rPr kumimoji="0" lang="es-419" sz="2900" u="sng" noProof="0" dirty="0">
                <a:solidFill>
                  <a:srgbClr val="5DEA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la ley</a:t>
            </a:r>
            <a:endParaRPr lang="es-419" sz="29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E17431-3CDB-7687-8302-72F5A3D81EE0}"/>
              </a:ext>
            </a:extLst>
          </p:cNvPr>
          <p:cNvSpPr txBox="1"/>
          <p:nvPr/>
        </p:nvSpPr>
        <p:spPr>
          <a:xfrm>
            <a:off x="8590909" y="5020015"/>
            <a:ext cx="2065804" cy="398042"/>
          </a:xfrm>
          <a:prstGeom prst="rect">
            <a:avLst/>
          </a:prstGeom>
          <a:solidFill>
            <a:srgbClr val="333333"/>
          </a:solidFill>
        </p:spPr>
        <p:txBody>
          <a:bodyPr wrap="none" lIns="72000" tIns="0" rIns="72000" bIns="0" anchor="b" anchorCtr="0">
            <a:noAutofit/>
          </a:bodyPr>
          <a:lstStyle/>
          <a:p>
            <a:r>
              <a:rPr kumimoji="0" lang="es-419" sz="2900" u="sng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los profetas</a:t>
            </a:r>
            <a:endParaRPr lang="es-419" sz="29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6DC48E-156F-000D-96DE-0C53DDDD64ED}"/>
              </a:ext>
            </a:extLst>
          </p:cNvPr>
          <p:cNvSpPr txBox="1"/>
          <p:nvPr/>
        </p:nvSpPr>
        <p:spPr>
          <a:xfrm>
            <a:off x="6384032" y="5391688"/>
            <a:ext cx="1902297" cy="404886"/>
          </a:xfrm>
          <a:prstGeom prst="rect">
            <a:avLst/>
          </a:prstGeom>
          <a:solidFill>
            <a:srgbClr val="333333"/>
          </a:solidFill>
        </p:spPr>
        <p:txBody>
          <a:bodyPr wrap="none" lIns="72000" tIns="0" rIns="72000" bIns="0" anchor="b" anchorCtr="0">
            <a:noAutofit/>
          </a:bodyPr>
          <a:lstStyle/>
          <a:p>
            <a:r>
              <a:rPr kumimoji="0" lang="es-419" sz="2900" u="sng" noProof="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los salmos</a:t>
            </a:r>
            <a:endParaRPr lang="es-419" sz="29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4549DC-6D88-B37B-94DF-FBF05671118C}"/>
              </a:ext>
            </a:extLst>
          </p:cNvPr>
          <p:cNvSpPr/>
          <p:nvPr/>
        </p:nvSpPr>
        <p:spPr>
          <a:xfrm rot="21265834">
            <a:off x="4991851" y="1424623"/>
            <a:ext cx="3069567" cy="11380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s-419" sz="8800" b="1" spc="600" noProof="0" dirty="0">
                <a:ln w="38100" cmpd="sng">
                  <a:solidFill>
                    <a:srgbClr val="FFFF00">
                      <a:alpha val="92000"/>
                    </a:srgbClr>
                  </a:solidFill>
                </a:ln>
                <a:blipFill dpi="0" rotWithShape="1">
                  <a:blip r:embed="rId3"/>
                  <a:srcRect/>
                  <a:tile tx="-431800" ty="-171450" sx="100000" sy="100000" flip="xy" algn="ctr"/>
                </a:blipFill>
                <a:effectLst>
                  <a:outerShdw blurRad="114300" dist="76200" dir="2700000" algn="tl" rotWithShape="0">
                    <a:srgbClr val="AC1008">
                      <a:alpha val="94902"/>
                    </a:srgbClr>
                  </a:outerShdw>
                </a:effectLst>
                <a:latin typeface="DejaVu Sans Condensed" panose="020B06060308040202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Jesús</a:t>
            </a:r>
          </a:p>
        </p:txBody>
      </p:sp>
    </p:spTree>
    <p:extLst>
      <p:ext uri="{BB962C8B-B14F-4D97-AF65-F5344CB8AC3E}">
        <p14:creationId xmlns:p14="http://schemas.microsoft.com/office/powerpoint/2010/main" val="119327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B580A-7A3A-FA21-63BC-B36827F5A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 1 - Rectangle 36">
            <a:extLst>
              <a:ext uri="{FF2B5EF4-FFF2-40B4-BE49-F238E27FC236}">
                <a16:creationId xmlns:a16="http://schemas.microsoft.com/office/drawing/2014/main" id="{D692006D-2A05-2BF5-C5FF-C7077C876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908720"/>
            <a:ext cx="10900916" cy="489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Entonces:</a:t>
            </a:r>
          </a:p>
          <a:p>
            <a:pPr marL="457200" lvl="1" indent="-457200"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Tx/>
              <a:buChar char="-"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 valida todo el Antiguo Testamento como canónico.</a:t>
            </a:r>
          </a:p>
          <a:p>
            <a:pPr marL="457200" lvl="1" indent="-457200"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Tx/>
              <a:buChar char="-"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Biblia misma afirma que Dios lo inspiró todo, </a:t>
            </a:r>
            <a:endParaRPr lang="es-419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457200"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Tx/>
              <a:buChar char="-"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los libros están en la Septuaginta. </a:t>
            </a:r>
          </a:p>
        </p:txBody>
      </p:sp>
      <p:sp>
        <p:nvSpPr>
          <p:cNvPr id="3" name="Para 1 - Rectangle 36">
            <a:extLst>
              <a:ext uri="{FF2B5EF4-FFF2-40B4-BE49-F238E27FC236}">
                <a16:creationId xmlns:a16="http://schemas.microsoft.com/office/drawing/2014/main" id="{B19847EC-483D-C507-C1F2-57773D0A6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2852935"/>
            <a:ext cx="10900916" cy="324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lo tanto, sabemos con certeza que el canon del Tanakh se estableció antes de la época de Jesús, y también antes del año +/-200 a.C., cuando se terminó la Septuaginta.</a:t>
            </a:r>
          </a:p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También hay otras evidencias que respaldan esto.</a:t>
            </a:r>
          </a:p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… ¿Qué hay de las adiciones posteriores? </a:t>
            </a:r>
          </a:p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¿Se añadieron libros al canon del Antiguo Testamento </a:t>
            </a:r>
            <a:r>
              <a:rPr lang="es-419" sz="3200" i="1" u="sng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después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tiempos de Jesús?</a:t>
            </a:r>
          </a:p>
        </p:txBody>
      </p:sp>
    </p:spTree>
    <p:extLst>
      <p:ext uri="{BB962C8B-B14F-4D97-AF65-F5344CB8AC3E}">
        <p14:creationId xmlns:p14="http://schemas.microsoft.com/office/powerpoint/2010/main" val="329357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CF642-F587-1558-4E87-550508444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 1 - Rectangle 36">
            <a:extLst>
              <a:ext uri="{FF2B5EF4-FFF2-40B4-BE49-F238E27FC236}">
                <a16:creationId xmlns:a16="http://schemas.microsoft.com/office/drawing/2014/main" id="{9625F835-5AD8-B881-7FBC-0DA944D53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1052737"/>
            <a:ext cx="10900916" cy="532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pueblo judío rechaza rotundamente cualquier adición al Tanakh, por varias muy buenas razones.</a:t>
            </a:r>
          </a:p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primer lugar: afirman que todo el Tanakh fue escrito por un profeta, un sacerdote o un rey, y como no había más de estos, no pudo haber añadido nada. </a:t>
            </a:r>
          </a:p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segundo lugar: afirman que todo el Tanakh fue escrito en hebreo y arameo antiguos, por lo que rechazan por completo cualquier cosa que no haya sido escrita originalmente en esos idiomas.</a:t>
            </a:r>
          </a:p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tercero: está la forma en que termina el último libro escrito del Tanakh:</a:t>
            </a:r>
          </a:p>
        </p:txBody>
      </p:sp>
    </p:spTree>
    <p:extLst>
      <p:ext uri="{BB962C8B-B14F-4D97-AF65-F5344CB8AC3E}">
        <p14:creationId xmlns:p14="http://schemas.microsoft.com/office/powerpoint/2010/main" val="264510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B27B8-6794-4BD9-8AE3-594046710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erse NORMAL, yellow frame - Rectangle 7">
            <a:extLst>
              <a:ext uri="{FF2B5EF4-FFF2-40B4-BE49-F238E27FC236}">
                <a16:creationId xmlns:a16="http://schemas.microsoft.com/office/drawing/2014/main" id="{5996AA0F-ADD1-47DE-25E8-416992EC5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2151906"/>
            <a:ext cx="10756900" cy="2808312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72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</a:pP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                                     "Acuérdense de la Ley de mi siervo Moisés. Recuerden los estatutos y las ordenanzas que di en Horeb para todo Israel.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</a:pP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Estoy por enviarles al profeta Elías antes que llegue el día del Señor, día grande y terrible. Él hará que los padres se reconcilien con sus hijos y los hijos con sus padres; así no vendré a herir la tierra con destrucción total"</a:t>
            </a:r>
          </a:p>
        </p:txBody>
      </p:sp>
      <p:sp>
        <p:nvSpPr>
          <p:cNvPr id="2" name="Q1 - Rectangle 36">
            <a:extLst>
              <a:ext uri="{FF2B5EF4-FFF2-40B4-BE49-F238E27FC236}">
                <a16:creationId xmlns:a16="http://schemas.microsoft.com/office/drawing/2014/main" id="{22FFDE75-3393-D8FA-EAB9-11764EA03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961679"/>
            <a:ext cx="10900916" cy="57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¿Nombre del último libro del AT? ________________</a:t>
            </a:r>
          </a:p>
        </p:txBody>
      </p:sp>
      <p:sp>
        <p:nvSpPr>
          <p:cNvPr id="3" name="A1 = Malaquias&quot; - Rectangle 36">
            <a:extLst>
              <a:ext uri="{FF2B5EF4-FFF2-40B4-BE49-F238E27FC236}">
                <a16:creationId xmlns:a16="http://schemas.microsoft.com/office/drawing/2014/main" id="{F42EDE6A-62EE-0527-D526-44C72B443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6120" y="889670"/>
            <a:ext cx="2541080" cy="58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400" spc="300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Malaquías</a:t>
            </a:r>
          </a:p>
        </p:txBody>
      </p:sp>
      <p:sp>
        <p:nvSpPr>
          <p:cNvPr id="4" name="Q2  - Rectangle 36">
            <a:extLst>
              <a:ext uri="{FF2B5EF4-FFF2-40B4-BE49-F238E27FC236}">
                <a16:creationId xmlns:a16="http://schemas.microsoft.com/office/drawing/2014/main" id="{3D021850-77F5-EF11-F7C5-F98828CDD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475260"/>
            <a:ext cx="6552728" cy="57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¿Último capítulo de tal libro? ____</a:t>
            </a:r>
          </a:p>
        </p:txBody>
      </p:sp>
      <p:sp>
        <p:nvSpPr>
          <p:cNvPr id="5" name="A2 = &quot;4&quot; - Rectangle 36">
            <a:extLst>
              <a:ext uri="{FF2B5EF4-FFF2-40B4-BE49-F238E27FC236}">
                <a16:creationId xmlns:a16="http://schemas.microsoft.com/office/drawing/2014/main" id="{4B71FA81-0F40-2D60-72B0-3502DC684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4291" y="1403251"/>
            <a:ext cx="465192" cy="58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400" spc="300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Verse HIGHLIGHT, yellow frame - Rectangle 7">
            <a:extLst>
              <a:ext uri="{FF2B5EF4-FFF2-40B4-BE49-F238E27FC236}">
                <a16:creationId xmlns:a16="http://schemas.microsoft.com/office/drawing/2014/main" id="{7DDD51D7-1300-1441-087F-5591B7E02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2147714"/>
            <a:ext cx="10756900" cy="2808312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72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</a:pP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                                    </a:t>
            </a:r>
            <a:r>
              <a:rPr kumimoji="0" lang="es-419" sz="2900" noProof="0" dirty="0">
                <a:solidFill>
                  <a:srgbClr val="5C5C5C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419" sz="2900" noProof="0" dirty="0">
                <a:solidFill>
                  <a:srgbClr val="4B4B4B"/>
                </a:solidFill>
                <a:effectLst/>
                <a:latin typeface="Arial" panose="020B0604020202020204" pitchFamily="34" charset="0"/>
              </a:rPr>
              <a:t>"Acuérdense de la Ley de mi siervo Moisés. Recuerden los estatutos y las ordenanzas que di en Horeb para todo Israel.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</a:pPr>
            <a:r>
              <a:rPr kumimoji="0" lang="es-419" sz="2900" u="sng" noProof="0" dirty="0">
                <a:solidFill>
                  <a:srgbClr val="5DEAF9"/>
                </a:solidFill>
                <a:latin typeface="Arial" panose="020B0604020202020204" pitchFamily="34" charset="0"/>
              </a:rPr>
              <a:t>Estoy por enviarles al profeta Elías</a:t>
            </a: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 antes que llegue el día del Señor, día grande y terrible. </a:t>
            </a:r>
            <a:r>
              <a:rPr kumimoji="0" lang="es-419" sz="2900" noProof="0" dirty="0">
                <a:solidFill>
                  <a:srgbClr val="4B4B4B"/>
                </a:solidFill>
                <a:effectLst/>
                <a:latin typeface="Arial" panose="020B0604020202020204" pitchFamily="34" charset="0"/>
              </a:rPr>
              <a:t>Él hará que los padres se reconcilien con sus hijos y los hijos con sus padres; así no vendré a herir la tierra con destrucción total"</a:t>
            </a:r>
          </a:p>
        </p:txBody>
      </p:sp>
      <p:sp>
        <p:nvSpPr>
          <p:cNvPr id="8" name="Verse ID - Rectangle 9">
            <a:extLst>
              <a:ext uri="{FF2B5EF4-FFF2-40B4-BE49-F238E27FC236}">
                <a16:creationId xmlns:a16="http://schemas.microsoft.com/office/drawing/2014/main" id="{3546E0D6-5274-308A-D2F1-74FD354DC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077" y="2157239"/>
            <a:ext cx="3761314" cy="49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72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5000"/>
              </a:lnSpc>
              <a:spcAft>
                <a:spcPct val="15000"/>
              </a:spcAft>
            </a:pPr>
            <a:r>
              <a:rPr lang="es-419" sz="29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Malaquías 4:4-6</a:t>
            </a:r>
            <a:r>
              <a:rPr lang="es-419" sz="19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 (NVI)</a:t>
            </a:r>
          </a:p>
        </p:txBody>
      </p:sp>
      <p:sp>
        <p:nvSpPr>
          <p:cNvPr id="9" name="Para end - Rectangle 36">
            <a:extLst>
              <a:ext uri="{FF2B5EF4-FFF2-40B4-BE49-F238E27FC236}">
                <a16:creationId xmlns:a16="http://schemas.microsoft.com/office/drawing/2014/main" id="{65BC23BC-B0C5-FE9D-BA8D-831E75C17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692" y="5013176"/>
            <a:ext cx="1090091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86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dado que Elías aún no ha aparecido (según ellos), no puede haber más Tanakh. </a:t>
            </a:r>
          </a:p>
          <a:p>
            <a:pPr marL="0" lvl="1" indent="0" algn="just">
              <a:lnSpc>
                <a:spcPct val="86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Porque Dios dice que su próxima acción es enviar a Elías.</a:t>
            </a:r>
          </a:p>
        </p:txBody>
      </p:sp>
      <p:sp>
        <p:nvSpPr>
          <p:cNvPr id="10" name="&quot;Last 2&quot; - Rectangle 36">
            <a:extLst>
              <a:ext uri="{FF2B5EF4-FFF2-40B4-BE49-F238E27FC236}">
                <a16:creationId xmlns:a16="http://schemas.microsoft.com/office/drawing/2014/main" id="{DCC156D5-63AA-F824-0DD9-74381853D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112" y="1484784"/>
            <a:ext cx="3960440" cy="57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Últimos 2 versículos:</a:t>
            </a:r>
          </a:p>
        </p:txBody>
      </p:sp>
    </p:spTree>
    <p:extLst>
      <p:ext uri="{BB962C8B-B14F-4D97-AF65-F5344CB8AC3E}">
        <p14:creationId xmlns:p14="http://schemas.microsoft.com/office/powerpoint/2010/main" val="469479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 autoUpdateAnimBg="0"/>
      <p:bldP spid="2" grpId="0" build="p"/>
      <p:bldP spid="3" grpId="0"/>
      <p:bldP spid="4" grpId="0" build="p"/>
      <p:bldP spid="5" grpId="0"/>
      <p:bldP spid="7" grpId="0" animBg="1" autoUpdateAnimBg="0"/>
      <p:bldP spid="8" grpId="0"/>
      <p:bldP spid="9" grpId="0" uiExpand="1" build="p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0D53E-80D9-07C8-7CF8-0EDC9DA1C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 1 - Rectangle 36">
            <a:extLst>
              <a:ext uri="{FF2B5EF4-FFF2-40B4-BE49-F238E27FC236}">
                <a16:creationId xmlns:a16="http://schemas.microsoft.com/office/drawing/2014/main" id="{C54B27D8-CD20-3BDB-1F92-C32C2C0FE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1052737"/>
            <a:ext cx="10900916" cy="33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Curiosamente, no todos los manuscritos tempranos tienen todos los libros del Tanakh.  </a:t>
            </a:r>
          </a:p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Parece que había dudas referente a Ester, Proverbios, Eclesiastés, Cantares, y Ezequiel en varios momentos, pero todos están incluidos hoy.  </a:t>
            </a:r>
          </a:p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 tenemos tiempo hoy para examinar las razones de algunos por dudar, y los argumentos a favor…)</a:t>
            </a:r>
          </a:p>
        </p:txBody>
      </p:sp>
    </p:spTree>
    <p:extLst>
      <p:ext uri="{BB962C8B-B14F-4D97-AF65-F5344CB8AC3E}">
        <p14:creationId xmlns:p14="http://schemas.microsoft.com/office/powerpoint/2010/main" val="1488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AD441-8418-5FD6-F03B-05392055E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se NORMAL, yellow frame - Rectangle 7">
            <a:extLst>
              <a:ext uri="{FF2B5EF4-FFF2-40B4-BE49-F238E27FC236}">
                <a16:creationId xmlns:a16="http://schemas.microsoft.com/office/drawing/2014/main" id="{9666C0B0-5A88-BD29-C619-D9D585331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124744"/>
            <a:ext cx="10756900" cy="178115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72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</a:pP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                                          Probada es toda palabra de Dios; Él es escudo para los que en Él se refugian. 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</a:pP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No añadas a Sus palabras, no sea que Él te reprenda y seas hallado mentiroso.</a:t>
            </a:r>
          </a:p>
        </p:txBody>
      </p:sp>
      <p:sp>
        <p:nvSpPr>
          <p:cNvPr id="6" name="Verse ID - Rectangle 9">
            <a:extLst>
              <a:ext uri="{FF2B5EF4-FFF2-40B4-BE49-F238E27FC236}">
                <a16:creationId xmlns:a16="http://schemas.microsoft.com/office/drawing/2014/main" id="{7683F87B-0C63-7D70-7F28-5C27E993D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077" y="1130077"/>
            <a:ext cx="4386485" cy="49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72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5000"/>
              </a:lnSpc>
              <a:spcAft>
                <a:spcPct val="15000"/>
              </a:spcAft>
            </a:pPr>
            <a:r>
              <a:rPr lang="es-419" sz="29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Proverbios 30:5-6</a:t>
            </a:r>
            <a:r>
              <a:rPr lang="es-419" sz="19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 (NBLA)</a:t>
            </a:r>
          </a:p>
        </p:txBody>
      </p:sp>
      <p:sp>
        <p:nvSpPr>
          <p:cNvPr id="7" name="Verse NORMAL, yellow frame - Rectangle 7">
            <a:extLst>
              <a:ext uri="{FF2B5EF4-FFF2-40B4-BE49-F238E27FC236}">
                <a16:creationId xmlns:a16="http://schemas.microsoft.com/office/drawing/2014/main" id="{B4106A66-303B-E382-4A38-6324AFFB4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3212976"/>
            <a:ext cx="10756900" cy="1703809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72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</a:pPr>
            <a:r>
              <a:rPr kumimoji="0" lang="es-419" sz="2900" noProof="0" dirty="0">
                <a:solidFill>
                  <a:srgbClr val="EFF9FF"/>
                </a:solidFill>
                <a:latin typeface="Arial" panose="020B0604020202020204" pitchFamily="34" charset="0"/>
              </a:rPr>
              <a:t>                                          "Ustedes no añadirán nada a la palabra que yo les mando, ni quitarán nada de ella, para que guarden los mandamientos del Señor su Dios que yo les mando.</a:t>
            </a:r>
          </a:p>
        </p:txBody>
      </p:sp>
      <p:sp>
        <p:nvSpPr>
          <p:cNvPr id="8" name="Verse ID - Rectangle 9">
            <a:extLst>
              <a:ext uri="{FF2B5EF4-FFF2-40B4-BE49-F238E27FC236}">
                <a16:creationId xmlns:a16="http://schemas.microsoft.com/office/drawing/2014/main" id="{5E7436B2-040E-9F46-2D1B-CA3F4EB75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077" y="3218309"/>
            <a:ext cx="4396104" cy="49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72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5000"/>
              </a:lnSpc>
              <a:spcAft>
                <a:spcPct val="15000"/>
              </a:spcAft>
            </a:pPr>
            <a:r>
              <a:rPr lang="es-419" sz="29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Deuteronomio 4:2 </a:t>
            </a:r>
            <a:r>
              <a:rPr lang="es-419" sz="19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(NBLA)</a:t>
            </a:r>
          </a:p>
        </p:txBody>
      </p:sp>
      <p:sp>
        <p:nvSpPr>
          <p:cNvPr id="9" name="Para 1 - Rectangle 36">
            <a:extLst>
              <a:ext uri="{FF2B5EF4-FFF2-40B4-BE49-F238E27FC236}">
                <a16:creationId xmlns:a16="http://schemas.microsoft.com/office/drawing/2014/main" id="{3A267028-D0ED-8513-5C81-E3D41640E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00" y="5013176"/>
            <a:ext cx="10756900" cy="115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otras palabras: El canon del Antiguo Testamento está cerrado y no puede ser cambiado.</a:t>
            </a:r>
          </a:p>
        </p:txBody>
      </p:sp>
    </p:spTree>
    <p:extLst>
      <p:ext uri="{BB962C8B-B14F-4D97-AF65-F5344CB8AC3E}">
        <p14:creationId xmlns:p14="http://schemas.microsoft.com/office/powerpoint/2010/main" val="202543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 autoUpdateAnimBg="0"/>
      <p:bldP spid="6" grpId="0"/>
      <p:bldP spid="7" grpId="0" uiExpand="1" build="p" animBg="1" autoUpdateAnimBg="0"/>
      <p:bldP spid="8" grpId="0"/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D4D92-1340-16B9-04C0-C45E162DE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 1 - Rectangle 36">
            <a:extLst>
              <a:ext uri="{FF2B5EF4-FFF2-40B4-BE49-F238E27FC236}">
                <a16:creationId xmlns:a16="http://schemas.microsoft.com/office/drawing/2014/main" id="{331398CE-BE31-9C0C-0AA8-27A21683B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4" y="1052737"/>
            <a:ext cx="10900916" cy="33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Bueno, ese es el canon del Antiguo Testamento: plenamente establecido y completamente "cerrado" mucho antes de la época de Jesús.</a:t>
            </a:r>
          </a:p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¿qué pasa con el canon del </a:t>
            </a:r>
            <a:r>
              <a:rPr lang="es-419" sz="3200" i="1" u="sng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Nuevo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Testamento?</a:t>
            </a:r>
          </a:p>
        </p:txBody>
      </p:sp>
    </p:spTree>
    <p:extLst>
      <p:ext uri="{BB962C8B-B14F-4D97-AF65-F5344CB8AC3E}">
        <p14:creationId xmlns:p14="http://schemas.microsoft.com/office/powerpoint/2010/main" val="1494205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670B7-F8E6-3D82-6EFB-1A26077E6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1EB90FC3-7659-CF08-7E91-C39EE5C83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80728"/>
            <a:ext cx="748883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b="0" i="0" u="none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Como Uds. me contaron recién, el Nuevo Testamento consiste de 27 libros.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b="0" i="0" u="none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Estos documentan la vida, crucifixión y resurrección de Jesús, cómo también la formación y desarrollo de la iglesia “primitiva”, y profecías referente a los tiempos finales.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b="0" i="0" u="none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Estos libros fueron escritos en griego entre aprox. 45 d.C. y 97 d.C.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81D152-122C-FC3E-7971-1130812BA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8" b="97764" l="0" r="95430">
                        <a14:foregroundMark x1="25594" y1="15335" x2="18830" y2="52077"/>
                        <a14:foregroundMark x1="18830" y1="52077" x2="36015" y2="75719"/>
                        <a14:foregroundMark x1="36015" y1="75719" x2="64717" y2="72843"/>
                        <a14:foregroundMark x1="64717" y1="72843" x2="77148" y2="50958"/>
                        <a14:foregroundMark x1="77148" y1="50958" x2="71298" y2="29073"/>
                        <a14:foregroundMark x1="71298" y1="29073" x2="48629" y2="18371"/>
                        <a14:foregroundMark x1="48629" y1="18371" x2="25777" y2="18051"/>
                        <a14:foregroundMark x1="9872" y1="8147" x2="60878" y2="11022"/>
                        <a14:foregroundMark x1="60878" y1="11022" x2="76965" y2="22204"/>
                        <a14:foregroundMark x1="76965" y1="22204" x2="79159" y2="76997"/>
                        <a14:foregroundMark x1="79159" y1="76997" x2="69104" y2="87700"/>
                        <a14:foregroundMark x1="69104" y1="87700" x2="14442" y2="84345"/>
                        <a14:foregroundMark x1="14442" y1="84345" x2="4205" y2="58946"/>
                        <a14:foregroundMark x1="4205" y1="58946" x2="9324" y2="8147"/>
                        <a14:foregroundMark x1="10055" y1="6869" x2="52361" y2="4097"/>
                        <a14:foregroundMark x1="56971" y1="4059" x2="76600" y2="4473"/>
                        <a14:foregroundMark x1="54714" y1="4011" x2="55227" y2="4022"/>
                        <a14:foregroundMark x1="76600" y1="4473" x2="77879" y2="10064"/>
                        <a14:foregroundMark x1="78611" y1="5591" x2="78245" y2="23962"/>
                        <a14:foregroundMark x1="15356" y1="14537" x2="12066" y2="61342"/>
                        <a14:foregroundMark x1="44059" y1="26038" x2="47532" y2="71565"/>
                        <a14:foregroundMark x1="60329" y1="15335" x2="32358" y2="15974"/>
                        <a14:foregroundMark x1="16088" y1="11342" x2="52285" y2="10543"/>
                        <a14:foregroundMark x1="52285" y1="10543" x2="77148" y2="12460"/>
                        <a14:foregroundMark x1="77697" y1="11342" x2="21207" y2="11821"/>
                        <a14:foregroundMark x1="8775" y1="58786" x2="5850" y2="77157"/>
                        <a14:foregroundMark x1="5850" y1="77157" x2="7130" y2="83387"/>
                        <a14:foregroundMark x1="14808" y1="86581" x2="46252" y2="87061"/>
                        <a14:foregroundMark x1="14442" y1="91374" x2="36929" y2="89936"/>
                        <a14:foregroundMark x1="36929" y1="89936" x2="77148" y2="92013"/>
                        <a14:foregroundMark x1="77148" y1="92013" x2="84644" y2="90415"/>
                        <a14:foregroundMark x1="86289" y1="88818" x2="85740" y2="6550"/>
                        <a14:foregroundMark x1="84278" y1="4952" x2="87751" y2="7827"/>
                        <a14:foregroundMark x1="87386" y1="9265" x2="85558" y2="69489"/>
                        <a14:foregroundMark x1="85558" y1="69489" x2="89945" y2="81949"/>
                        <a14:foregroundMark x1="89945" y1="81949" x2="89397" y2="89617"/>
                        <a14:foregroundMark x1="89397" y1="89617" x2="87203" y2="65495"/>
                        <a14:foregroundMark x1="85009" y1="38179" x2="87386" y2="67093"/>
                        <a14:foregroundMark x1="84461" y1="63419" x2="83729" y2="42013"/>
                        <a14:foregroundMark x1="85375" y1="43770" x2="85009" y2="84824"/>
                        <a14:foregroundMark x1="87386" y1="89297" x2="90311" y2="90895"/>
                        <a14:foregroundMark x1="88300" y1="7188" x2="88483" y2="14696"/>
                        <a14:foregroundMark x1="91590" y1="7827" x2="95064" y2="92652"/>
                        <a14:foregroundMark x1="88117" y1="38658" x2="89762" y2="79073"/>
                        <a14:foregroundMark x1="90311" y1="76198" x2="93236" y2="32109"/>
                        <a14:foregroundMark x1="93419" y1="8307" x2="93236" y2="24920"/>
                        <a14:foregroundMark x1="92870" y1="11821" x2="88848" y2="5591"/>
                        <a14:foregroundMark x1="28519" y1="15974" x2="27788" y2="83067"/>
                        <a14:foregroundMark x1="55941" y1="20607" x2="56307" y2="81310"/>
                        <a14:foregroundMark x1="95064" y1="89936" x2="91956" y2="95527"/>
                        <a14:foregroundMark x1="92505" y1="94888" x2="16636" y2="94569"/>
                        <a14:foregroundMark x1="16453" y1="94569" x2="1828" y2="93930"/>
                        <a14:foregroundMark x1="1463" y1="91693" x2="1097" y2="67572"/>
                        <a14:foregroundMark x1="1645" y1="64217" x2="2925" y2="44089"/>
                        <a14:foregroundMark x1="40219" y1="19010" x2="44241" y2="69968"/>
                        <a14:foregroundMark x1="70384" y1="25240" x2="70201" y2="86102"/>
                        <a14:foregroundMark x1="11335" y1="95048" x2="0" y2="96166"/>
                        <a14:foregroundMark x1="14260" y1="96166" x2="35283" y2="95367"/>
                        <a14:foregroundMark x1="35283" y1="95367" x2="52285" y2="95367"/>
                        <a14:foregroundMark x1="52285" y1="95367" x2="84278" y2="94409"/>
                        <a14:foregroundMark x1="84278" y1="94409" x2="91773" y2="94409"/>
                        <a14:foregroundMark x1="94333" y1="71565" x2="92687" y2="92332"/>
                        <a14:foregroundMark x1="49726" y1="97125" x2="68373" y2="94728"/>
                        <a14:foregroundMark x1="68373" y1="94728" x2="86106" y2="95048"/>
                        <a14:foregroundMark x1="86106" y1="95048" x2="95612" y2="91534"/>
                        <a14:foregroundMark x1="91042" y1="54473" x2="88117" y2="16294"/>
                        <a14:foregroundMark x1="84461" y1="19329" x2="84644" y2="38019"/>
                        <a14:foregroundMark x1="9506" y1="96006" x2="0" y2="97923"/>
                        <a14:foregroundMark x1="54845" y1="19649" x2="37112" y2="25080"/>
                        <a14:foregroundMark x1="37112" y1="25080" x2="53565" y2="39297"/>
                        <a14:foregroundMark x1="53565" y1="39297" x2="41316" y2="54313"/>
                        <a14:foregroundMark x1="41316" y1="54313" x2="65448" y2="73323"/>
                        <a14:foregroundMark x1="65448" y1="73323" x2="54662" y2="81310"/>
                        <a14:foregroundMark x1="16088" y1="1597" x2="16088" y2="1597"/>
                        <a14:foregroundMark x1="35628" y1="2457" x2="40219" y2="2716"/>
                        <a14:foregroundMark x1="17550" y1="1438" x2="34558" y2="2397"/>
                        <a14:foregroundMark x1="35437" y1="1196" x2="34552" y2="1118"/>
                        <a14:foregroundMark x1="61609" y1="3514" x2="56275" y2="3042"/>
                        <a14:foregroundMark x1="61974" y1="3514" x2="82633" y2="2236"/>
                        <a14:foregroundMark x1="83912" y1="4633" x2="84644" y2="17732"/>
                        <a14:foregroundMark x1="84826" y1="4313" x2="83364" y2="3514"/>
                        <a14:foregroundMark x1="21755" y1="1278" x2="21755" y2="1278"/>
                        <a14:foregroundMark x1="22852" y1="1438" x2="22852" y2="1438"/>
                        <a14:foregroundMark x1="23766" y1="1597" x2="23766" y2="1597"/>
                        <a14:foregroundMark x1="24680" y1="1597" x2="24680" y2="1597"/>
                        <a14:foregroundMark x1="25777" y1="1597" x2="25777" y2="1597"/>
                        <a14:foregroundMark x1="26508" y1="1597" x2="26508" y2="1597"/>
                        <a14:foregroundMark x1="27788" y1="1597" x2="27788" y2="1597"/>
                        <a14:foregroundMark x1="28885" y1="1597" x2="28885" y2="1597"/>
                        <a14:foregroundMark x1="30530" y1="1438" x2="30530" y2="1438"/>
                        <a14:foregroundMark x1="34552" y1="1757" x2="34552" y2="1757"/>
                        <a14:foregroundMark x1="36197" y1="1757" x2="36197" y2="1757"/>
                        <a14:foregroundMark x1="37660" y1="1917" x2="37660" y2="1917"/>
                        <a14:foregroundMark x1="38757" y1="2396" x2="38757" y2="2396"/>
                        <a14:foregroundMark x1="39488" y1="2396" x2="39488" y2="2396"/>
                        <a14:foregroundMark x1="38940" y1="2077" x2="38940" y2="2077"/>
                        <a14:foregroundMark x1="38574" y1="1917" x2="38940" y2="1917"/>
                        <a14:foregroundMark x1="39854" y1="2236" x2="39854" y2="2236"/>
                        <a14:foregroundMark x1="40768" y1="2236" x2="40768" y2="2236"/>
                        <a14:foregroundMark x1="41499" y1="2396" x2="41499" y2="2396"/>
                        <a14:foregroundMark x1="42048" y1="2236" x2="42048" y2="2236"/>
                        <a14:foregroundMark x1="42779" y1="2236" x2="42779" y2="2236"/>
                        <a14:foregroundMark x1="43510" y1="2236" x2="43693" y2="2396"/>
                        <a14:foregroundMark x1="44424" y1="2556" x2="44424" y2="2556"/>
                        <a14:foregroundMark x1="44973" y1="2556" x2="44973" y2="2556"/>
                        <a14:foregroundMark x1="46069" y1="2556" x2="46069" y2="2556"/>
                        <a14:foregroundMark x1="46801" y1="2716" x2="46801" y2="2716"/>
                        <a14:foregroundMark x1="47715" y1="3035" x2="47715" y2="3035"/>
                        <a14:foregroundMark x1="48629" y1="3195" x2="48629" y2="3195"/>
                        <a14:foregroundMark x1="48629" y1="2875" x2="48629" y2="2875"/>
                        <a14:foregroundMark x1="49177" y1="3035" x2="49177" y2="3035"/>
                        <a14:foregroundMark x1="49909" y1="3035" x2="49909" y2="3035"/>
                        <a14:foregroundMark x1="51005" y1="3195" x2="51005" y2="3195"/>
                        <a14:foregroundMark x1="57404" y1="3355" x2="49360" y2="3355"/>
                        <a14:foregroundMark x1="15356" y1="1438" x2="15356" y2="1438"/>
                        <a14:foregroundMark x1="14625" y1="1597" x2="14625" y2="1597"/>
                        <a14:foregroundMark x1="13528" y1="1917" x2="13528" y2="1917"/>
                        <a14:foregroundMark x1="14077" y1="1757" x2="10420" y2="2556"/>
                        <a14:foregroundMark x1="13346" y1="2077" x2="9506" y2="2875"/>
                        <a14:foregroundMark x1="12614" y1="1757" x2="12614" y2="1757"/>
                        <a14:foregroundMark x1="11700" y1="1917" x2="11700" y2="1917"/>
                        <a14:foregroundMark x1="11335" y1="1917" x2="11335" y2="1917"/>
                        <a14:foregroundMark x1="10786" y1="2077" x2="10786" y2="2077"/>
                        <a14:foregroundMark x1="10055" y1="2236" x2="10055" y2="2236"/>
                        <a14:foregroundMark x1="9689" y1="2396" x2="9689" y2="2396"/>
                        <a14:foregroundMark x1="9324" y1="2556" x2="10969" y2="2077"/>
                        <a14:foregroundMark x1="2925" y1="4952" x2="2925" y2="4952"/>
                        <a14:foregroundMark x1="2194" y1="5272" x2="2194" y2="5272"/>
                        <a14:foregroundMark x1="1828" y1="5751" x2="1828" y2="5751"/>
                        <a14:foregroundMark x1="1463" y1="5751" x2="1463" y2="5751"/>
                        <a14:foregroundMark x1="66179" y1="2875" x2="66179" y2="2875"/>
                        <a14:foregroundMark x1="67276" y1="2875" x2="67276" y2="2875"/>
                        <a14:foregroundMark x1="68190" y1="2716" x2="68190" y2="2716"/>
                        <a14:foregroundMark x1="68921" y1="2716" x2="68921" y2="2716"/>
                        <a14:foregroundMark x1="71664" y1="2556" x2="71664" y2="2556"/>
                        <a14:foregroundMark x1="74589" y1="2236" x2="74589" y2="2236"/>
                        <a14:foregroundMark x1="75503" y1="2236" x2="75503" y2="2236"/>
                        <a14:foregroundMark x1="76600" y1="2236" x2="76600" y2="2236"/>
                        <a14:foregroundMark x1="77514" y1="2077" x2="77514" y2="2077"/>
                        <a14:foregroundMark x1="78428" y1="1757" x2="78428" y2="1757"/>
                        <a14:foregroundMark x1="79159" y1="1757" x2="79159" y2="1757"/>
                        <a14:foregroundMark x1="79890" y1="1757" x2="80073" y2="1757"/>
                        <a14:foregroundMark x1="81718" y1="1597" x2="81718" y2="1597"/>
                        <a14:foregroundMark x1="84826" y1="10863" x2="84095" y2="29553"/>
                        <a14:foregroundMark x1="9141" y1="2236" x2="9141" y2="2236"/>
                        <a14:foregroundMark x1="8775" y1="2396" x2="8775" y2="2396"/>
                        <a14:foregroundMark x1="8227" y1="2716" x2="8227" y2="2716"/>
                        <a14:foregroundMark x1="7495" y1="2875" x2="7495" y2="2875"/>
                        <a14:foregroundMark x1="6764" y1="3195" x2="6764" y2="3195"/>
                        <a14:foregroundMark x1="6033" y1="3514" x2="6033" y2="3514"/>
                        <a14:foregroundMark x1="5119" y1="3834" x2="5119" y2="3834"/>
                        <a14:foregroundMark x1="2925" y1="4952" x2="2925" y2="4952"/>
                        <a14:foregroundMark x1="82998" y1="88179" x2="68373" y2="89617"/>
                        <a14:backgroundMark x1="40195" y1="193" x2="55393" y2="319"/>
                        <a14:backgroundMark x1="36197" y1="160" x2="39832" y2="190"/>
                      </a14:backgroundRemoval>
                    </a14:imgEffect>
                  </a14:imgLayer>
                </a14:imgProps>
              </a:ext>
            </a:extLst>
          </a:blip>
          <a:srcRect l="1" r="453" b="1231"/>
          <a:stretch>
            <a:fillRect/>
          </a:stretch>
        </p:blipFill>
        <p:spPr>
          <a:xfrm>
            <a:off x="8184232" y="936428"/>
            <a:ext cx="3456383" cy="410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48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216CE-6DBF-D45C-EBAE-32FEC7CAA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ter-Bar-Fake-Picture 25">
            <a:extLst>
              <a:ext uri="{FF2B5EF4-FFF2-40B4-BE49-F238E27FC236}">
                <a16:creationId xmlns:a16="http://schemas.microsoft.com/office/drawing/2014/main" id="{46693A50-7D93-A253-D300-E8E2F2A9D8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301" b="31939"/>
          <a:stretch>
            <a:fillRect/>
          </a:stretch>
        </p:blipFill>
        <p:spPr>
          <a:xfrm>
            <a:off x="1978844" y="1179860"/>
            <a:ext cx="7364606" cy="1800200"/>
          </a:xfrm>
          <a:prstGeom prst="rect">
            <a:avLst/>
          </a:prstGeom>
        </p:spPr>
      </p:pic>
      <p:sp>
        <p:nvSpPr>
          <p:cNvPr id="3" name="Rectangle 36">
            <a:extLst>
              <a:ext uri="{FF2B5EF4-FFF2-40B4-BE49-F238E27FC236}">
                <a16:creationId xmlns:a16="http://schemas.microsoft.com/office/drawing/2014/main" id="{E582432F-3C77-5FBD-7829-A96071F67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432" y="3429000"/>
            <a:ext cx="10225136" cy="44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semana pasada: “La Historia De La Biblia". 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A29300EA-88C7-88BA-CB9F-024E50FEB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432" y="4005064"/>
            <a:ext cx="1022513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361950" lvl="1" indent="-361950" algn="just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es un “canon”.</a:t>
            </a:r>
          </a:p>
          <a:p>
            <a:pPr marL="361950" lvl="1" indent="-361950" algn="just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es la Biblia. Significado de la palabra.</a:t>
            </a:r>
          </a:p>
          <a:p>
            <a:pPr marL="361950" lvl="1" indent="-361950" algn="just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dónde viene. </a:t>
            </a:r>
          </a:p>
          <a:p>
            <a:pPr marL="361950" lvl="1" indent="-361950" algn="just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 nos llegó. </a:t>
            </a:r>
          </a:p>
          <a:p>
            <a:pPr marL="361950" lvl="1" indent="-361950" algn="just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confiabilidad del texto.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DC8ABF-6B57-F93D-AA1A-D776297B3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8" b="99404" l="2347" r="98005">
                        <a14:foregroundMark x1="18662" y1="18290" x2="58803" y2="70974"/>
                        <a14:foregroundMark x1="58803" y1="70974" x2="88380" y2="73559"/>
                        <a14:foregroundMark x1="88380" y1="73559" x2="92371" y2="48111"/>
                        <a14:foregroundMark x1="92371" y1="48111" x2="85211" y2="26640"/>
                        <a14:foregroundMark x1="85211" y1="26640" x2="77347" y2="13519"/>
                        <a14:foregroundMark x1="77347" y1="13519" x2="61385" y2="5368"/>
                        <a14:foregroundMark x1="61385" y1="5368" x2="19131" y2="18091"/>
                        <a14:foregroundMark x1="10211" y1="15109" x2="46362" y2="85288"/>
                        <a14:foregroundMark x1="46362" y1="85288" x2="65728" y2="92843"/>
                        <a14:foregroundMark x1="11150" y1="12326" x2="7864" y2="27634"/>
                        <a14:foregroundMark x1="7864" y1="27634" x2="30516" y2="88668"/>
                        <a14:foregroundMark x1="30516" y1="88668" x2="35681" y2="95030"/>
                        <a14:foregroundMark x1="14554" y1="5368" x2="7042" y2="11133"/>
                        <a14:foregroundMark x1="7042" y1="11133" x2="4812" y2="24056"/>
                        <a14:foregroundMark x1="4812" y1="24056" x2="5399" y2="26839"/>
                        <a14:foregroundMark x1="3286" y1="31412" x2="15023" y2="61630"/>
                        <a14:foregroundMark x1="66784" y1="14712" x2="40493" y2="38767"/>
                        <a14:foregroundMark x1="66784" y1="16302" x2="40493" y2="32406"/>
                        <a14:foregroundMark x1="40493" y1="32406" x2="44014" y2="44930"/>
                        <a14:foregroundMark x1="76761" y1="20278" x2="49178" y2="52883"/>
                        <a14:foregroundMark x1="49178" y1="52883" x2="47418" y2="56262"/>
                        <a14:foregroundMark x1="85915" y1="25249" x2="94014" y2="53280"/>
                        <a14:foregroundMark x1="94014" y1="53280" x2="95305" y2="66998"/>
                        <a14:foregroundMark x1="95305" y1="66998" x2="93897" y2="78728"/>
                        <a14:foregroundMark x1="93897" y1="78728" x2="92606" y2="80517"/>
                        <a14:foregroundMark x1="14671" y1="59245" x2="33333" y2="98807"/>
                        <a14:foregroundMark x1="33333" y1="98807" x2="34038" y2="99801"/>
                        <a14:foregroundMark x1="95657" y1="40358" x2="98239" y2="96819"/>
                        <a14:foregroundMark x1="8099" y1="45726" x2="8099" y2="45726"/>
                        <a14:foregroundMark x1="10563" y1="52684" x2="10563" y2="52684"/>
                        <a14:foregroundMark x1="11385" y1="55268" x2="11385" y2="55268"/>
                        <a14:foregroundMark x1="11972" y1="57058" x2="11972" y2="57058"/>
                        <a14:foregroundMark x1="12441" y1="58847" x2="12441" y2="58847"/>
                        <a14:foregroundMark x1="11972" y1="58052" x2="11972" y2="58052"/>
                        <a14:foregroundMark x1="11033" y1="56262" x2="11033" y2="56262"/>
                        <a14:foregroundMark x1="12676" y1="60636" x2="12676" y2="60636"/>
                        <a14:foregroundMark x1="14085" y1="63022" x2="14085" y2="63022"/>
                        <a14:foregroundMark x1="14671" y1="64811" x2="14671" y2="64811"/>
                        <a14:foregroundMark x1="13615" y1="63022" x2="13615" y2="63022"/>
                        <a14:foregroundMark x1="21714" y1="81909" x2="21714" y2="81909"/>
                        <a14:foregroundMark x1="21362" y1="81511" x2="21362" y2="81511"/>
                        <a14:foregroundMark x1="2934" y1="31014" x2="9155" y2="49105"/>
                        <a14:foregroundMark x1="8451" y1="47913" x2="6573" y2="42942"/>
                        <a14:foregroundMark x1="6455" y1="43738" x2="7277" y2="46322"/>
                        <a14:foregroundMark x1="4695" y1="37773" x2="2347" y2="27038"/>
                        <a14:foregroundMark x1="2465" y1="28827" x2="4812" y2="38370"/>
                        <a14:foregroundMark x1="4225" y1="38966" x2="2230" y2="29225"/>
                        <a14:backgroundMark x1="8522" y1="52684" x2="7861" y2="50262"/>
                        <a14:backgroundMark x1="8685" y1="53280" x2="8522" y2="52684"/>
                        <a14:backgroundMark x1="13176" y1="64811" x2="19601" y2="83300"/>
                        <a14:backgroundMark x1="12554" y1="63022" x2="13176" y2="64811"/>
                        <a14:backgroundMark x1="11725" y1="60636" x2="12554" y2="63022"/>
                        <a14:backgroundMark x1="11103" y1="58847" x2="11725" y2="60636"/>
                        <a14:backgroundMark x1="10827" y1="58052" x2="11103" y2="58847"/>
                        <a14:backgroundMark x1="10481" y1="57058" x2="10827" y2="58052"/>
                        <a14:backgroundMark x1="10204" y1="56262" x2="10481" y2="57058"/>
                        <a14:backgroundMark x1="9859" y1="55268" x2="10204" y2="56262"/>
                        <a14:backgroundMark x1="8961" y1="52684" x2="9859" y2="55268"/>
                        <a14:backgroundMark x1="8685" y1="51889" x2="8961" y2="52684"/>
                        <a14:backgroundMark x1="9352" y1="52684" x2="8314" y2="49857"/>
                        <a14:backgroundMark x1="10301" y1="55268" x2="9352" y2="52684"/>
                        <a14:backgroundMark x1="10666" y1="56262" x2="10301" y2="55268"/>
                        <a14:backgroundMark x1="10958" y1="57058" x2="10666" y2="56262"/>
                        <a14:backgroundMark x1="11323" y1="58052" x2="10958" y2="57058"/>
                        <a14:backgroundMark x1="11615" y1="58847" x2="11323" y2="58052"/>
                        <a14:backgroundMark x1="12272" y1="60636" x2="11615" y2="58847"/>
                        <a14:backgroundMark x1="13148" y1="63022" x2="12272" y2="60636"/>
                        <a14:backgroundMark x1="13805" y1="64811" x2="13148" y2="63022"/>
                        <a14:backgroundMark x1="19718" y1="80915" x2="13805" y2="64811"/>
                        <a14:backgroundMark x1="20084" y1="81909" x2="27230" y2="99801"/>
                        <a14:backgroundMark x1="19925" y1="81511" x2="20084" y2="81909"/>
                        <a14:backgroundMark x1="19131" y1="79523" x2="19925" y2="81511"/>
                        <a14:backgroundMark x1="20018" y1="81909" x2="27934" y2="99602"/>
                        <a14:backgroundMark x1="19840" y1="81511" x2="20018" y2="81909"/>
                        <a14:backgroundMark x1="19484" y1="80716" x2="19840" y2="81511"/>
                        <a14:backgroundMark x1="20773" y1="81909" x2="28873" y2="99602"/>
                        <a14:backgroundMark x1="20591" y1="81511" x2="20773" y2="81909"/>
                        <a14:backgroundMark x1="19953" y1="80119" x2="20591" y2="81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367" y="1268760"/>
            <a:ext cx="3659465" cy="2160459"/>
          </a:xfrm>
          <a:prstGeom prst="rect">
            <a:avLst/>
          </a:prstGeom>
          <a:effectLst>
            <a:softEdge rad="17780"/>
          </a:effectLst>
        </p:spPr>
      </p:pic>
    </p:spTree>
    <p:extLst>
      <p:ext uri="{BB962C8B-B14F-4D97-AF65-F5344CB8AC3E}">
        <p14:creationId xmlns:p14="http://schemas.microsoft.com/office/powerpoint/2010/main" val="33507764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763 0.25972 L 0.00612 -0.0027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88" y="-1312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6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6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1715E-1D48-F9DD-EE55-159DE0853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8D7FA3-9EC3-7558-4026-537CE3A97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8" b="97764" l="0" r="95430">
                        <a14:foregroundMark x1="25594" y1="15335" x2="18830" y2="52077"/>
                        <a14:foregroundMark x1="18830" y1="52077" x2="36015" y2="75719"/>
                        <a14:foregroundMark x1="36015" y1="75719" x2="64717" y2="72843"/>
                        <a14:foregroundMark x1="64717" y1="72843" x2="77148" y2="50958"/>
                        <a14:foregroundMark x1="77148" y1="50958" x2="71298" y2="29073"/>
                        <a14:foregroundMark x1="71298" y1="29073" x2="48629" y2="18371"/>
                        <a14:foregroundMark x1="48629" y1="18371" x2="25777" y2="18051"/>
                        <a14:foregroundMark x1="9872" y1="8147" x2="60878" y2="11022"/>
                        <a14:foregroundMark x1="60878" y1="11022" x2="76965" y2="22204"/>
                        <a14:foregroundMark x1="76965" y1="22204" x2="79159" y2="76997"/>
                        <a14:foregroundMark x1="79159" y1="76997" x2="69104" y2="87700"/>
                        <a14:foregroundMark x1="69104" y1="87700" x2="14442" y2="84345"/>
                        <a14:foregroundMark x1="14442" y1="84345" x2="4205" y2="58946"/>
                        <a14:foregroundMark x1="4205" y1="58946" x2="9324" y2="8147"/>
                        <a14:foregroundMark x1="10055" y1="6869" x2="52361" y2="4097"/>
                        <a14:foregroundMark x1="56971" y1="4059" x2="76600" y2="4473"/>
                        <a14:foregroundMark x1="54714" y1="4011" x2="55227" y2="4022"/>
                        <a14:foregroundMark x1="76600" y1="4473" x2="77879" y2="10064"/>
                        <a14:foregroundMark x1="78611" y1="5591" x2="78245" y2="23962"/>
                        <a14:foregroundMark x1="15356" y1="14537" x2="12066" y2="61342"/>
                        <a14:foregroundMark x1="44059" y1="26038" x2="47532" y2="71565"/>
                        <a14:foregroundMark x1="60329" y1="15335" x2="32358" y2="15974"/>
                        <a14:foregroundMark x1="16088" y1="11342" x2="52285" y2="10543"/>
                        <a14:foregroundMark x1="52285" y1="10543" x2="77148" y2="12460"/>
                        <a14:foregroundMark x1="77697" y1="11342" x2="21207" y2="11821"/>
                        <a14:foregroundMark x1="8775" y1="58786" x2="5850" y2="77157"/>
                        <a14:foregroundMark x1="5850" y1="77157" x2="7130" y2="83387"/>
                        <a14:foregroundMark x1="14808" y1="86581" x2="46252" y2="87061"/>
                        <a14:foregroundMark x1="14442" y1="91374" x2="36929" y2="89936"/>
                        <a14:foregroundMark x1="36929" y1="89936" x2="77148" y2="92013"/>
                        <a14:foregroundMark x1="77148" y1="92013" x2="84644" y2="90415"/>
                        <a14:foregroundMark x1="86289" y1="88818" x2="85740" y2="6550"/>
                        <a14:foregroundMark x1="84278" y1="4952" x2="87751" y2="7827"/>
                        <a14:foregroundMark x1="87386" y1="9265" x2="85558" y2="69489"/>
                        <a14:foregroundMark x1="85558" y1="69489" x2="89945" y2="81949"/>
                        <a14:foregroundMark x1="89945" y1="81949" x2="89397" y2="89617"/>
                        <a14:foregroundMark x1="89397" y1="89617" x2="87203" y2="65495"/>
                        <a14:foregroundMark x1="85009" y1="38179" x2="87386" y2="67093"/>
                        <a14:foregroundMark x1="84461" y1="63419" x2="83729" y2="42013"/>
                        <a14:foregroundMark x1="85375" y1="43770" x2="85009" y2="84824"/>
                        <a14:foregroundMark x1="87386" y1="89297" x2="90311" y2="90895"/>
                        <a14:foregroundMark x1="88300" y1="7188" x2="88483" y2="14696"/>
                        <a14:foregroundMark x1="91590" y1="7827" x2="95064" y2="92652"/>
                        <a14:foregroundMark x1="88117" y1="38658" x2="89762" y2="79073"/>
                        <a14:foregroundMark x1="90311" y1="76198" x2="93236" y2="32109"/>
                        <a14:foregroundMark x1="93419" y1="8307" x2="93236" y2="24920"/>
                        <a14:foregroundMark x1="92870" y1="11821" x2="88848" y2="5591"/>
                        <a14:foregroundMark x1="28519" y1="15974" x2="27788" y2="83067"/>
                        <a14:foregroundMark x1="55941" y1="20607" x2="56307" y2="81310"/>
                        <a14:foregroundMark x1="95064" y1="89936" x2="91956" y2="95527"/>
                        <a14:foregroundMark x1="92505" y1="94888" x2="16636" y2="94569"/>
                        <a14:foregroundMark x1="16453" y1="94569" x2="1828" y2="93930"/>
                        <a14:foregroundMark x1="1463" y1="91693" x2="1097" y2="67572"/>
                        <a14:foregroundMark x1="1645" y1="64217" x2="2925" y2="44089"/>
                        <a14:foregroundMark x1="40219" y1="19010" x2="44241" y2="69968"/>
                        <a14:foregroundMark x1="70384" y1="25240" x2="70201" y2="86102"/>
                        <a14:foregroundMark x1="11335" y1="95048" x2="0" y2="96166"/>
                        <a14:foregroundMark x1="14260" y1="96166" x2="35283" y2="95367"/>
                        <a14:foregroundMark x1="35283" y1="95367" x2="52285" y2="95367"/>
                        <a14:foregroundMark x1="52285" y1="95367" x2="84278" y2="94409"/>
                        <a14:foregroundMark x1="84278" y1="94409" x2="91773" y2="94409"/>
                        <a14:foregroundMark x1="94333" y1="71565" x2="92687" y2="92332"/>
                        <a14:foregroundMark x1="49726" y1="97125" x2="68373" y2="94728"/>
                        <a14:foregroundMark x1="68373" y1="94728" x2="86106" y2="95048"/>
                        <a14:foregroundMark x1="86106" y1="95048" x2="95612" y2="91534"/>
                        <a14:foregroundMark x1="91042" y1="54473" x2="88117" y2="16294"/>
                        <a14:foregroundMark x1="84461" y1="19329" x2="84644" y2="38019"/>
                        <a14:foregroundMark x1="9506" y1="96006" x2="0" y2="97923"/>
                        <a14:foregroundMark x1="54845" y1="19649" x2="37112" y2="25080"/>
                        <a14:foregroundMark x1="37112" y1="25080" x2="53565" y2="39297"/>
                        <a14:foregroundMark x1="53565" y1="39297" x2="41316" y2="54313"/>
                        <a14:foregroundMark x1="41316" y1="54313" x2="65448" y2="73323"/>
                        <a14:foregroundMark x1="65448" y1="73323" x2="54662" y2="81310"/>
                        <a14:foregroundMark x1="16088" y1="1597" x2="16088" y2="1597"/>
                        <a14:foregroundMark x1="35628" y1="2457" x2="40219" y2="2716"/>
                        <a14:foregroundMark x1="17550" y1="1438" x2="34558" y2="2397"/>
                        <a14:foregroundMark x1="35437" y1="1196" x2="34552" y2="1118"/>
                        <a14:foregroundMark x1="61609" y1="3514" x2="56275" y2="3042"/>
                        <a14:foregroundMark x1="61974" y1="3514" x2="82633" y2="2236"/>
                        <a14:foregroundMark x1="83912" y1="4633" x2="84644" y2="17732"/>
                        <a14:foregroundMark x1="84826" y1="4313" x2="83364" y2="3514"/>
                        <a14:foregroundMark x1="21755" y1="1278" x2="21755" y2="1278"/>
                        <a14:foregroundMark x1="22852" y1="1438" x2="22852" y2="1438"/>
                        <a14:foregroundMark x1="23766" y1="1597" x2="23766" y2="1597"/>
                        <a14:foregroundMark x1="24680" y1="1597" x2="24680" y2="1597"/>
                        <a14:foregroundMark x1="25777" y1="1597" x2="25777" y2="1597"/>
                        <a14:foregroundMark x1="26508" y1="1597" x2="26508" y2="1597"/>
                        <a14:foregroundMark x1="27788" y1="1597" x2="27788" y2="1597"/>
                        <a14:foregroundMark x1="28885" y1="1597" x2="28885" y2="1597"/>
                        <a14:foregroundMark x1="30530" y1="1438" x2="30530" y2="1438"/>
                        <a14:foregroundMark x1="34552" y1="1757" x2="34552" y2="1757"/>
                        <a14:foregroundMark x1="36197" y1="1757" x2="36197" y2="1757"/>
                        <a14:foregroundMark x1="37660" y1="1917" x2="37660" y2="1917"/>
                        <a14:foregroundMark x1="38757" y1="2396" x2="38757" y2="2396"/>
                        <a14:foregroundMark x1="39488" y1="2396" x2="39488" y2="2396"/>
                        <a14:foregroundMark x1="38940" y1="2077" x2="38940" y2="2077"/>
                        <a14:foregroundMark x1="38574" y1="1917" x2="38940" y2="1917"/>
                        <a14:foregroundMark x1="39854" y1="2236" x2="39854" y2="2236"/>
                        <a14:foregroundMark x1="40768" y1="2236" x2="40768" y2="2236"/>
                        <a14:foregroundMark x1="41499" y1="2396" x2="41499" y2="2396"/>
                        <a14:foregroundMark x1="42048" y1="2236" x2="42048" y2="2236"/>
                        <a14:foregroundMark x1="42779" y1="2236" x2="42779" y2="2236"/>
                        <a14:foregroundMark x1="43510" y1="2236" x2="43693" y2="2396"/>
                        <a14:foregroundMark x1="44424" y1="2556" x2="44424" y2="2556"/>
                        <a14:foregroundMark x1="44973" y1="2556" x2="44973" y2="2556"/>
                        <a14:foregroundMark x1="46069" y1="2556" x2="46069" y2="2556"/>
                        <a14:foregroundMark x1="46801" y1="2716" x2="46801" y2="2716"/>
                        <a14:foregroundMark x1="47715" y1="3035" x2="47715" y2="3035"/>
                        <a14:foregroundMark x1="48629" y1="3195" x2="48629" y2="3195"/>
                        <a14:foregroundMark x1="48629" y1="2875" x2="48629" y2="2875"/>
                        <a14:foregroundMark x1="49177" y1="3035" x2="49177" y2="3035"/>
                        <a14:foregroundMark x1="49909" y1="3035" x2="49909" y2="3035"/>
                        <a14:foregroundMark x1="51005" y1="3195" x2="51005" y2="3195"/>
                        <a14:foregroundMark x1="57404" y1="3355" x2="49360" y2="3355"/>
                        <a14:foregroundMark x1="15356" y1="1438" x2="15356" y2="1438"/>
                        <a14:foregroundMark x1="14625" y1="1597" x2="14625" y2="1597"/>
                        <a14:foregroundMark x1="13528" y1="1917" x2="13528" y2="1917"/>
                        <a14:foregroundMark x1="14077" y1="1757" x2="10420" y2="2556"/>
                        <a14:foregroundMark x1="13346" y1="2077" x2="9506" y2="2875"/>
                        <a14:foregroundMark x1="12614" y1="1757" x2="12614" y2="1757"/>
                        <a14:foregroundMark x1="11700" y1="1917" x2="11700" y2="1917"/>
                        <a14:foregroundMark x1="11335" y1="1917" x2="11335" y2="1917"/>
                        <a14:foregroundMark x1="10786" y1="2077" x2="10786" y2="2077"/>
                        <a14:foregroundMark x1="10055" y1="2236" x2="10055" y2="2236"/>
                        <a14:foregroundMark x1="9689" y1="2396" x2="9689" y2="2396"/>
                        <a14:foregroundMark x1="9324" y1="2556" x2="10969" y2="2077"/>
                        <a14:foregroundMark x1="2925" y1="4952" x2="2925" y2="4952"/>
                        <a14:foregroundMark x1="2194" y1="5272" x2="2194" y2="5272"/>
                        <a14:foregroundMark x1="1828" y1="5751" x2="1828" y2="5751"/>
                        <a14:foregroundMark x1="1463" y1="5751" x2="1463" y2="5751"/>
                        <a14:foregroundMark x1="66179" y1="2875" x2="66179" y2="2875"/>
                        <a14:foregroundMark x1="67276" y1="2875" x2="67276" y2="2875"/>
                        <a14:foregroundMark x1="68190" y1="2716" x2="68190" y2="2716"/>
                        <a14:foregroundMark x1="68921" y1="2716" x2="68921" y2="2716"/>
                        <a14:foregroundMark x1="71664" y1="2556" x2="71664" y2="2556"/>
                        <a14:foregroundMark x1="74589" y1="2236" x2="74589" y2="2236"/>
                        <a14:foregroundMark x1="75503" y1="2236" x2="75503" y2="2236"/>
                        <a14:foregroundMark x1="76600" y1="2236" x2="76600" y2="2236"/>
                        <a14:foregroundMark x1="77514" y1="2077" x2="77514" y2="2077"/>
                        <a14:foregroundMark x1="78428" y1="1757" x2="78428" y2="1757"/>
                        <a14:foregroundMark x1="79159" y1="1757" x2="79159" y2="1757"/>
                        <a14:foregroundMark x1="79890" y1="1757" x2="80073" y2="1757"/>
                        <a14:foregroundMark x1="81718" y1="1597" x2="81718" y2="1597"/>
                        <a14:foregroundMark x1="84826" y1="10863" x2="84095" y2="29553"/>
                        <a14:foregroundMark x1="9141" y1="2236" x2="9141" y2="2236"/>
                        <a14:foregroundMark x1="8775" y1="2396" x2="8775" y2="2396"/>
                        <a14:foregroundMark x1="8227" y1="2716" x2="8227" y2="2716"/>
                        <a14:foregroundMark x1="7495" y1="2875" x2="7495" y2="2875"/>
                        <a14:foregroundMark x1="6764" y1="3195" x2="6764" y2="3195"/>
                        <a14:foregroundMark x1="6033" y1="3514" x2="6033" y2="3514"/>
                        <a14:foregroundMark x1="5119" y1="3834" x2="5119" y2="3834"/>
                        <a14:foregroundMark x1="2925" y1="4952" x2="2925" y2="4952"/>
                        <a14:foregroundMark x1="82998" y1="88179" x2="68373" y2="89617"/>
                        <a14:backgroundMark x1="40195" y1="193" x2="55393" y2="319"/>
                        <a14:backgroundMark x1="36197" y1="160" x2="39832" y2="190"/>
                      </a14:backgroundRemoval>
                    </a14:imgEffect>
                  </a14:imgLayer>
                </a14:imgProps>
              </a:ext>
            </a:extLst>
          </a:blip>
          <a:srcRect l="1" r="453" b="1231"/>
          <a:stretch>
            <a:fillRect/>
          </a:stretch>
        </p:blipFill>
        <p:spPr>
          <a:xfrm>
            <a:off x="8184232" y="936428"/>
            <a:ext cx="3456383" cy="4102575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E5E4B2CC-AF1F-D3A7-2EA3-6C9F76AAD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80728"/>
            <a:ext cx="748883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Aún hay debate entre los expertos sobre las fechas exactas en que se escribieron los libros del NT, pero la mayoría coincide en que el primer libro escrito fue _________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Dicen que probablemente fue entre los años 45 y 53, lo que significa que se escribió entre 12 y 20 años después de la crucifixión y resurrección de Jesús. </a:t>
            </a:r>
            <a:endParaRPr lang="es-419" b="0" i="0" u="none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6D07F8-235F-71AB-49C6-0D8E779DAAED}"/>
              </a:ext>
            </a:extLst>
          </p:cNvPr>
          <p:cNvSpPr/>
          <p:nvPr/>
        </p:nvSpPr>
        <p:spPr>
          <a:xfrm>
            <a:off x="8616280" y="3140968"/>
            <a:ext cx="1080120" cy="360040"/>
          </a:xfrm>
          <a:prstGeom prst="roundRect">
            <a:avLst/>
          </a:prstGeom>
          <a:solidFill>
            <a:srgbClr val="8E0079">
              <a:alpha val="50000"/>
            </a:srgbClr>
          </a:solidFill>
          <a:ln w="50800">
            <a:solidFill>
              <a:srgbClr val="5DEAF9"/>
            </a:solidFill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72000" rIns="108000" bIns="72000" rtlCol="0" anchor="ctr"/>
          <a:lstStyle/>
          <a:p>
            <a:pPr algn="ctr"/>
            <a:r>
              <a:rPr lang="es-419" sz="2200" b="1" noProof="0" dirty="0">
                <a:solidFill>
                  <a:srgbClr val="FFFF00"/>
                </a:solidFill>
                <a:effectLst>
                  <a:outerShdw blurRad="50800" dist="50800" dir="2700000" algn="tl" rotWithShape="0">
                    <a:prstClr val="black">
                      <a:alpha val="80000"/>
                    </a:prstClr>
                  </a:outerShdw>
                </a:effectLst>
              </a:rPr>
              <a:t>Gálatas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29387D3-F6B9-3D1F-8F89-73FEF2B05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632" y="2692328"/>
            <a:ext cx="1863824" cy="49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pc="300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Gálatas</a:t>
            </a:r>
          </a:p>
        </p:txBody>
      </p:sp>
    </p:spTree>
    <p:extLst>
      <p:ext uri="{BB962C8B-B14F-4D97-AF65-F5344CB8AC3E}">
        <p14:creationId xmlns:p14="http://schemas.microsoft.com/office/powerpoint/2010/main" val="677621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2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159E2-008B-0D4D-61B2-408913EA3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B12C451-CBA8-1FE5-85E5-8177923E8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8" b="97764" l="0" r="95430">
                        <a14:foregroundMark x1="25594" y1="15335" x2="18830" y2="52077"/>
                        <a14:foregroundMark x1="18830" y1="52077" x2="36015" y2="75719"/>
                        <a14:foregroundMark x1="36015" y1="75719" x2="64717" y2="72843"/>
                        <a14:foregroundMark x1="64717" y1="72843" x2="77148" y2="50958"/>
                        <a14:foregroundMark x1="77148" y1="50958" x2="71298" y2="29073"/>
                        <a14:foregroundMark x1="71298" y1="29073" x2="48629" y2="18371"/>
                        <a14:foregroundMark x1="48629" y1="18371" x2="25777" y2="18051"/>
                        <a14:foregroundMark x1="9872" y1="8147" x2="60878" y2="11022"/>
                        <a14:foregroundMark x1="60878" y1="11022" x2="76965" y2="22204"/>
                        <a14:foregroundMark x1="76965" y1="22204" x2="79159" y2="76997"/>
                        <a14:foregroundMark x1="79159" y1="76997" x2="69104" y2="87700"/>
                        <a14:foregroundMark x1="69104" y1="87700" x2="14442" y2="84345"/>
                        <a14:foregroundMark x1="14442" y1="84345" x2="4205" y2="58946"/>
                        <a14:foregroundMark x1="4205" y1="58946" x2="9324" y2="8147"/>
                        <a14:foregroundMark x1="10055" y1="6869" x2="52361" y2="4097"/>
                        <a14:foregroundMark x1="56971" y1="4059" x2="76600" y2="4473"/>
                        <a14:foregroundMark x1="54714" y1="4011" x2="55227" y2="4022"/>
                        <a14:foregroundMark x1="76600" y1="4473" x2="77879" y2="10064"/>
                        <a14:foregroundMark x1="78611" y1="5591" x2="78245" y2="23962"/>
                        <a14:foregroundMark x1="15356" y1="14537" x2="12066" y2="61342"/>
                        <a14:foregroundMark x1="44059" y1="26038" x2="47532" y2="71565"/>
                        <a14:foregroundMark x1="60329" y1="15335" x2="32358" y2="15974"/>
                        <a14:foregroundMark x1="16088" y1="11342" x2="52285" y2="10543"/>
                        <a14:foregroundMark x1="52285" y1="10543" x2="77148" y2="12460"/>
                        <a14:foregroundMark x1="77697" y1="11342" x2="21207" y2="11821"/>
                        <a14:foregroundMark x1="8775" y1="58786" x2="5850" y2="77157"/>
                        <a14:foregroundMark x1="5850" y1="77157" x2="7130" y2="83387"/>
                        <a14:foregroundMark x1="14808" y1="86581" x2="46252" y2="87061"/>
                        <a14:foregroundMark x1="14442" y1="91374" x2="36929" y2="89936"/>
                        <a14:foregroundMark x1="36929" y1="89936" x2="77148" y2="92013"/>
                        <a14:foregroundMark x1="77148" y1="92013" x2="84644" y2="90415"/>
                        <a14:foregroundMark x1="86289" y1="88818" x2="85740" y2="6550"/>
                        <a14:foregroundMark x1="84278" y1="4952" x2="87751" y2="7827"/>
                        <a14:foregroundMark x1="87386" y1="9265" x2="85558" y2="69489"/>
                        <a14:foregroundMark x1="85558" y1="69489" x2="89945" y2="81949"/>
                        <a14:foregroundMark x1="89945" y1="81949" x2="89397" y2="89617"/>
                        <a14:foregroundMark x1="89397" y1="89617" x2="87203" y2="65495"/>
                        <a14:foregroundMark x1="85009" y1="38179" x2="87386" y2="67093"/>
                        <a14:foregroundMark x1="84461" y1="63419" x2="83729" y2="42013"/>
                        <a14:foregroundMark x1="85375" y1="43770" x2="85009" y2="84824"/>
                        <a14:foregroundMark x1="87386" y1="89297" x2="90311" y2="90895"/>
                        <a14:foregroundMark x1="88300" y1="7188" x2="88483" y2="14696"/>
                        <a14:foregroundMark x1="91590" y1="7827" x2="95064" y2="92652"/>
                        <a14:foregroundMark x1="88117" y1="38658" x2="89762" y2="79073"/>
                        <a14:foregroundMark x1="90311" y1="76198" x2="93236" y2="32109"/>
                        <a14:foregroundMark x1="93419" y1="8307" x2="93236" y2="24920"/>
                        <a14:foregroundMark x1="92870" y1="11821" x2="88848" y2="5591"/>
                        <a14:foregroundMark x1="28519" y1="15974" x2="27788" y2="83067"/>
                        <a14:foregroundMark x1="55941" y1="20607" x2="56307" y2="81310"/>
                        <a14:foregroundMark x1="95064" y1="89936" x2="91956" y2="95527"/>
                        <a14:foregroundMark x1="92505" y1="94888" x2="16636" y2="94569"/>
                        <a14:foregroundMark x1="16453" y1="94569" x2="1828" y2="93930"/>
                        <a14:foregroundMark x1="1463" y1="91693" x2="1097" y2="67572"/>
                        <a14:foregroundMark x1="1645" y1="64217" x2="2925" y2="44089"/>
                        <a14:foregroundMark x1="40219" y1="19010" x2="44241" y2="69968"/>
                        <a14:foregroundMark x1="70384" y1="25240" x2="70201" y2="86102"/>
                        <a14:foregroundMark x1="11335" y1="95048" x2="0" y2="96166"/>
                        <a14:foregroundMark x1="14260" y1="96166" x2="35283" y2="95367"/>
                        <a14:foregroundMark x1="35283" y1="95367" x2="52285" y2="95367"/>
                        <a14:foregroundMark x1="52285" y1="95367" x2="84278" y2="94409"/>
                        <a14:foregroundMark x1="84278" y1="94409" x2="91773" y2="94409"/>
                        <a14:foregroundMark x1="94333" y1="71565" x2="92687" y2="92332"/>
                        <a14:foregroundMark x1="49726" y1="97125" x2="68373" y2="94728"/>
                        <a14:foregroundMark x1="68373" y1="94728" x2="86106" y2="95048"/>
                        <a14:foregroundMark x1="86106" y1="95048" x2="95612" y2="91534"/>
                        <a14:foregroundMark x1="91042" y1="54473" x2="88117" y2="16294"/>
                        <a14:foregroundMark x1="84461" y1="19329" x2="84644" y2="38019"/>
                        <a14:foregroundMark x1="9506" y1="96006" x2="0" y2="97923"/>
                        <a14:foregroundMark x1="54845" y1="19649" x2="37112" y2="25080"/>
                        <a14:foregroundMark x1="37112" y1="25080" x2="53565" y2="39297"/>
                        <a14:foregroundMark x1="53565" y1="39297" x2="41316" y2="54313"/>
                        <a14:foregroundMark x1="41316" y1="54313" x2="65448" y2="73323"/>
                        <a14:foregroundMark x1="65448" y1="73323" x2="54662" y2="81310"/>
                        <a14:foregroundMark x1="16088" y1="1597" x2="16088" y2="1597"/>
                        <a14:foregroundMark x1="35628" y1="2457" x2="40219" y2="2716"/>
                        <a14:foregroundMark x1="17550" y1="1438" x2="34558" y2="2397"/>
                        <a14:foregroundMark x1="35437" y1="1196" x2="34552" y2="1118"/>
                        <a14:foregroundMark x1="61609" y1="3514" x2="56275" y2="3042"/>
                        <a14:foregroundMark x1="61974" y1="3514" x2="82633" y2="2236"/>
                        <a14:foregroundMark x1="83912" y1="4633" x2="84644" y2="17732"/>
                        <a14:foregroundMark x1="84826" y1="4313" x2="83364" y2="3514"/>
                        <a14:foregroundMark x1="21755" y1="1278" x2="21755" y2="1278"/>
                        <a14:foregroundMark x1="22852" y1="1438" x2="22852" y2="1438"/>
                        <a14:foregroundMark x1="23766" y1="1597" x2="23766" y2="1597"/>
                        <a14:foregroundMark x1="24680" y1="1597" x2="24680" y2="1597"/>
                        <a14:foregroundMark x1="25777" y1="1597" x2="25777" y2="1597"/>
                        <a14:foregroundMark x1="26508" y1="1597" x2="26508" y2="1597"/>
                        <a14:foregroundMark x1="27788" y1="1597" x2="27788" y2="1597"/>
                        <a14:foregroundMark x1="28885" y1="1597" x2="28885" y2="1597"/>
                        <a14:foregroundMark x1="30530" y1="1438" x2="30530" y2="1438"/>
                        <a14:foregroundMark x1="34552" y1="1757" x2="34552" y2="1757"/>
                        <a14:foregroundMark x1="36197" y1="1757" x2="36197" y2="1757"/>
                        <a14:foregroundMark x1="37660" y1="1917" x2="37660" y2="1917"/>
                        <a14:foregroundMark x1="38757" y1="2396" x2="38757" y2="2396"/>
                        <a14:foregroundMark x1="39488" y1="2396" x2="39488" y2="2396"/>
                        <a14:foregroundMark x1="38940" y1="2077" x2="38940" y2="2077"/>
                        <a14:foregroundMark x1="38574" y1="1917" x2="38940" y2="1917"/>
                        <a14:foregroundMark x1="39854" y1="2236" x2="39854" y2="2236"/>
                        <a14:foregroundMark x1="40768" y1="2236" x2="40768" y2="2236"/>
                        <a14:foregroundMark x1="41499" y1="2396" x2="41499" y2="2396"/>
                        <a14:foregroundMark x1="42048" y1="2236" x2="42048" y2="2236"/>
                        <a14:foregroundMark x1="42779" y1="2236" x2="42779" y2="2236"/>
                        <a14:foregroundMark x1="43510" y1="2236" x2="43693" y2="2396"/>
                        <a14:foregroundMark x1="44424" y1="2556" x2="44424" y2="2556"/>
                        <a14:foregroundMark x1="44973" y1="2556" x2="44973" y2="2556"/>
                        <a14:foregroundMark x1="46069" y1="2556" x2="46069" y2="2556"/>
                        <a14:foregroundMark x1="46801" y1="2716" x2="46801" y2="2716"/>
                        <a14:foregroundMark x1="47715" y1="3035" x2="47715" y2="3035"/>
                        <a14:foregroundMark x1="48629" y1="3195" x2="48629" y2="3195"/>
                        <a14:foregroundMark x1="48629" y1="2875" x2="48629" y2="2875"/>
                        <a14:foregroundMark x1="49177" y1="3035" x2="49177" y2="3035"/>
                        <a14:foregroundMark x1="49909" y1="3035" x2="49909" y2="3035"/>
                        <a14:foregroundMark x1="51005" y1="3195" x2="51005" y2="3195"/>
                        <a14:foregroundMark x1="57404" y1="3355" x2="49360" y2="3355"/>
                        <a14:foregroundMark x1="15356" y1="1438" x2="15356" y2="1438"/>
                        <a14:foregroundMark x1="14625" y1="1597" x2="14625" y2="1597"/>
                        <a14:foregroundMark x1="13528" y1="1917" x2="13528" y2="1917"/>
                        <a14:foregroundMark x1="14077" y1="1757" x2="10420" y2="2556"/>
                        <a14:foregroundMark x1="13346" y1="2077" x2="9506" y2="2875"/>
                        <a14:foregroundMark x1="12614" y1="1757" x2="12614" y2="1757"/>
                        <a14:foregroundMark x1="11700" y1="1917" x2="11700" y2="1917"/>
                        <a14:foregroundMark x1="11335" y1="1917" x2="11335" y2="1917"/>
                        <a14:foregroundMark x1="10786" y1="2077" x2="10786" y2="2077"/>
                        <a14:foregroundMark x1="10055" y1="2236" x2="10055" y2="2236"/>
                        <a14:foregroundMark x1="9689" y1="2396" x2="9689" y2="2396"/>
                        <a14:foregroundMark x1="9324" y1="2556" x2="10969" y2="2077"/>
                        <a14:foregroundMark x1="2925" y1="4952" x2="2925" y2="4952"/>
                        <a14:foregroundMark x1="2194" y1="5272" x2="2194" y2="5272"/>
                        <a14:foregroundMark x1="1828" y1="5751" x2="1828" y2="5751"/>
                        <a14:foregroundMark x1="1463" y1="5751" x2="1463" y2="5751"/>
                        <a14:foregroundMark x1="66179" y1="2875" x2="66179" y2="2875"/>
                        <a14:foregroundMark x1="67276" y1="2875" x2="67276" y2="2875"/>
                        <a14:foregroundMark x1="68190" y1="2716" x2="68190" y2="2716"/>
                        <a14:foregroundMark x1="68921" y1="2716" x2="68921" y2="2716"/>
                        <a14:foregroundMark x1="71664" y1="2556" x2="71664" y2="2556"/>
                        <a14:foregroundMark x1="74589" y1="2236" x2="74589" y2="2236"/>
                        <a14:foregroundMark x1="75503" y1="2236" x2="75503" y2="2236"/>
                        <a14:foregroundMark x1="76600" y1="2236" x2="76600" y2="2236"/>
                        <a14:foregroundMark x1="77514" y1="2077" x2="77514" y2="2077"/>
                        <a14:foregroundMark x1="78428" y1="1757" x2="78428" y2="1757"/>
                        <a14:foregroundMark x1="79159" y1="1757" x2="79159" y2="1757"/>
                        <a14:foregroundMark x1="79890" y1="1757" x2="80073" y2="1757"/>
                        <a14:foregroundMark x1="81718" y1="1597" x2="81718" y2="1597"/>
                        <a14:foregroundMark x1="84826" y1="10863" x2="84095" y2="29553"/>
                        <a14:foregroundMark x1="9141" y1="2236" x2="9141" y2="2236"/>
                        <a14:foregroundMark x1="8775" y1="2396" x2="8775" y2="2396"/>
                        <a14:foregroundMark x1="8227" y1="2716" x2="8227" y2="2716"/>
                        <a14:foregroundMark x1="7495" y1="2875" x2="7495" y2="2875"/>
                        <a14:foregroundMark x1="6764" y1="3195" x2="6764" y2="3195"/>
                        <a14:foregroundMark x1="6033" y1="3514" x2="6033" y2="3514"/>
                        <a14:foregroundMark x1="5119" y1="3834" x2="5119" y2="3834"/>
                        <a14:foregroundMark x1="2925" y1="4952" x2="2925" y2="4952"/>
                        <a14:foregroundMark x1="82998" y1="88179" x2="68373" y2="89617"/>
                        <a14:backgroundMark x1="40195" y1="193" x2="55393" y2="319"/>
                        <a14:backgroundMark x1="36197" y1="160" x2="39832" y2="190"/>
                      </a14:backgroundRemoval>
                    </a14:imgEffect>
                  </a14:imgLayer>
                </a14:imgProps>
              </a:ext>
            </a:extLst>
          </a:blip>
          <a:srcRect l="1" r="453" b="1231"/>
          <a:stretch>
            <a:fillRect/>
          </a:stretch>
        </p:blipFill>
        <p:spPr>
          <a:xfrm>
            <a:off x="8184232" y="936428"/>
            <a:ext cx="3456383" cy="4102575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9D0F1EF2-0291-C02B-2AA1-6D5194A04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80728"/>
            <a:ext cx="7488832" cy="218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 el otro extremo, el último libro escrito es</a:t>
            </a:r>
            <a:r>
              <a:rPr lang="es-419" sz="29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_____________</a:t>
            </a:r>
            <a:r>
              <a:rPr lang="es-419" sz="28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y las posibles fechas van del 68 al 97, con la mayoría de los expertos coincidiendo en que el año 96 es la fecha más probable.</a:t>
            </a:r>
            <a:endParaRPr lang="es-419" b="0" i="0" u="none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120C33-A48F-6DDA-5B36-EE3EBF5CC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80728"/>
            <a:ext cx="7488832" cy="95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 el otro extremo, el último libro escrito es</a:t>
            </a:r>
            <a:r>
              <a:rPr lang="es-419" sz="29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_____________</a:t>
            </a:r>
            <a:endParaRPr lang="es-419" b="0" i="0" u="none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EF6585C4-0CCA-7D4C-581D-36978CCBF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7840" y="1357360"/>
            <a:ext cx="2327881" cy="53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300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Apocalipsis</a:t>
            </a:r>
            <a:endParaRPr lang="es-419" sz="3300" i="0" u="none" noProof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0C5A3DF-647A-ACF7-4984-B023DE26B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209528"/>
            <a:ext cx="7488832" cy="93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Entonces los libros fueron escritos entre los años 45 y 97 aproximadamente…</a:t>
            </a:r>
            <a:endParaRPr lang="es-419" b="0" i="0" u="none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2E78862-FE3E-990B-D56B-A5C5A90E8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345874"/>
            <a:ext cx="7488832" cy="52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Pero</a:t>
            </a:r>
            <a:r>
              <a:rPr lang="es-419" sz="26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… </a:t>
            </a: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¿cuándo se volvieron </a:t>
            </a:r>
            <a:r>
              <a:rPr lang="es-419" i="1" u="sng" noProof="0" dirty="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canónicos</a:t>
            </a:r>
            <a:r>
              <a:rPr lang="es-419" noProof="0" dirty="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?</a:t>
            </a:r>
            <a:endParaRPr lang="es-419" b="0" i="0" u="none" noProof="0" dirty="0">
              <a:solidFill>
                <a:srgbClr val="00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67EE4E-1280-B838-09AF-42BF0ECD57E9}"/>
              </a:ext>
            </a:extLst>
          </p:cNvPr>
          <p:cNvSpPr/>
          <p:nvPr/>
        </p:nvSpPr>
        <p:spPr>
          <a:xfrm>
            <a:off x="9480376" y="4149080"/>
            <a:ext cx="1296144" cy="360040"/>
          </a:xfrm>
          <a:prstGeom prst="roundRect">
            <a:avLst/>
          </a:prstGeom>
          <a:solidFill>
            <a:srgbClr val="CE612B">
              <a:alpha val="62000"/>
            </a:srgbClr>
          </a:solidFill>
          <a:ln w="50800">
            <a:solidFill>
              <a:srgbClr val="5DEAF9"/>
            </a:solidFill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72000" rIns="108000" bIns="72000" rtlCol="0" anchor="ctr"/>
          <a:lstStyle/>
          <a:p>
            <a:pPr algn="ctr"/>
            <a:r>
              <a:rPr lang="es-419" sz="2100" b="1" noProof="0" dirty="0">
                <a:solidFill>
                  <a:srgbClr val="FFFF00"/>
                </a:solidFill>
                <a:effectLst>
                  <a:outerShdw blurRad="50800" dist="50800" dir="2700000" algn="tl" rotWithShape="0">
                    <a:prstClr val="black">
                      <a:alpha val="80000"/>
                    </a:prstClr>
                  </a:outerShdw>
                </a:effectLst>
              </a:rPr>
              <a:t>Apocalipsis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5670E37F-9459-DF05-A322-B97BE5C05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009728"/>
            <a:ext cx="1085341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 sea:</a:t>
            </a:r>
            <a:r>
              <a:rPr lang="es-419" b="0" i="0" u="none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el libro más antiguo del NT fue escrito dentro de unos 12 años de la resurrección de Jesús, y el más “reciente” poco más de 60 años después.</a:t>
            </a:r>
            <a:endParaRPr lang="es-419" b="0" i="0" u="none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462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4" grpId="0" build="p"/>
      <p:bldP spid="2" grpId="0"/>
      <p:bldP spid="3" grpId="0" build="p"/>
      <p:bldP spid="6" grpId="0" build="p"/>
      <p:bldP spid="9" grpId="0" animBg="1"/>
      <p:bldP spid="10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D485F-759C-C5FB-2811-B0D03BBEC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B2BE02-0281-1878-96BE-98CF3F28D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836712"/>
            <a:ext cx="10801200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¡Y aquí es donde nos encontramos con el gran debate!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¿En qué momento la iglesia primitiva acordó que estos libros son canónicos, y que ningún otro lo es?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2846250E-BDFE-2269-ADA7-A6A3B6345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345874"/>
            <a:ext cx="7488832" cy="52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Pero</a:t>
            </a:r>
            <a:r>
              <a:rPr lang="es-419" sz="26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… </a:t>
            </a: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¿cuándo se volvieron </a:t>
            </a:r>
            <a:r>
              <a:rPr lang="es-419" i="1" u="sng" noProof="0" dirty="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canónicos</a:t>
            </a:r>
            <a:r>
              <a:rPr lang="es-419" noProof="0" dirty="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?</a:t>
            </a:r>
            <a:endParaRPr lang="es-419" b="0" i="0" u="none" noProof="0" dirty="0">
              <a:solidFill>
                <a:srgbClr val="00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F53FA6-90BC-3EA2-AF69-8D4F88AAC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941168"/>
            <a:ext cx="10801200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Pero eso realmente no es correcto. Todos estos libros habían sido ampliamente aceptados, y ya circulaban entre todas las iglesias, mucho antes de eso.</a:t>
            </a:r>
            <a:endParaRPr lang="es-419" b="0" i="0" u="none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F27800-0F6A-811E-B05C-4F8338DD5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144682"/>
            <a:ext cx="10801200" cy="160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Algunas personas dicen que la Iglesia Católica lo decidió, en el año 382 d.C. en el Concilio de Roma, o el Sínodo de Hipona en 393 d.C., o incluso los Concilios de Cartago en 397 d.C. y 419 d.C.  </a:t>
            </a:r>
          </a:p>
        </p:txBody>
      </p:sp>
    </p:spTree>
    <p:extLst>
      <p:ext uri="{BB962C8B-B14F-4D97-AF65-F5344CB8AC3E}">
        <p14:creationId xmlns:p14="http://schemas.microsoft.com/office/powerpoint/2010/main" val="2109767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0" grpId="0" build="p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2D737-78CC-A5A7-0D1F-0A06DD8D4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C - Text Box 39">
            <a:extLst>
              <a:ext uri="{FF2B5EF4-FFF2-40B4-BE49-F238E27FC236}">
                <a16:creationId xmlns:a16="http://schemas.microsoft.com/office/drawing/2014/main" id="{846EA57C-C06E-53C4-C4C6-2C558C18D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" y="6152604"/>
            <a:ext cx="320008" cy="34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72000" rIns="0" bIns="72000">
            <a:no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</a:p>
        </p:txBody>
      </p:sp>
      <p:sp>
        <p:nvSpPr>
          <p:cNvPr id="4" name="DC - Text Box 7">
            <a:extLst>
              <a:ext uri="{FF2B5EF4-FFF2-40B4-BE49-F238E27FC236}">
                <a16:creationId xmlns:a16="http://schemas.microsoft.com/office/drawing/2014/main" id="{B304C535-9A32-C270-7FF7-1A0086785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9276" y="6093296"/>
            <a:ext cx="47961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88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3A9F89F-2F39-B82B-DB13-E6B3E40E4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836713"/>
            <a:ext cx="10801200" cy="51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Tal vez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necesitamos una línea de tiempo más detallada…</a:t>
            </a:r>
          </a:p>
        </p:txBody>
      </p:sp>
      <p:sp>
        <p:nvSpPr>
          <p:cNvPr id="3" name="TIME LINE - Line 6">
            <a:extLst>
              <a:ext uri="{FF2B5EF4-FFF2-40B4-BE49-F238E27FC236}">
                <a16:creationId xmlns:a16="http://schemas.microsoft.com/office/drawing/2014/main" id="{8FAB8E78-ECF4-B630-46A0-7EC0118EB7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28" y="6559550"/>
            <a:ext cx="119160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Year ! - Text Box 8">
            <a:extLst>
              <a:ext uri="{FF2B5EF4-FFF2-40B4-BE49-F238E27FC236}">
                <a16:creationId xmlns:a16="http://schemas.microsoft.com/office/drawing/2014/main" id="{BBFF09AE-B7D2-2CF8-7CC5-3C7CF2694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94" y="5940000"/>
            <a:ext cx="341760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4" name="Tiempos JESUS - Group 14">
            <a:extLst>
              <a:ext uri="{FF2B5EF4-FFF2-40B4-BE49-F238E27FC236}">
                <a16:creationId xmlns:a16="http://schemas.microsoft.com/office/drawing/2014/main" id="{1110E17F-8974-6C68-7488-E7264CBCA92A}"/>
              </a:ext>
            </a:extLst>
          </p:cNvPr>
          <p:cNvGrpSpPr>
            <a:grpSpLocks/>
          </p:cNvGrpSpPr>
          <p:nvPr/>
        </p:nvGrpSpPr>
        <p:grpSpPr bwMode="auto">
          <a:xfrm>
            <a:off x="135434" y="4797427"/>
            <a:ext cx="2216150" cy="1582738"/>
            <a:chOff x="3387" y="2987"/>
            <a:chExt cx="1396" cy="997"/>
          </a:xfrm>
        </p:grpSpPr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1D120921-615F-4BE1-E73A-1DC6AAE5E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2987"/>
              <a:ext cx="1396" cy="446"/>
            </a:xfrm>
            <a:prstGeom prst="rect">
              <a:avLst/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Tiempos de Jesús (4 a.C. - 33 d.C.)</a:t>
              </a:r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C8B3E493-33CA-F585-E444-1971368BAE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3" y="3436"/>
              <a:ext cx="1" cy="548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29">
            <a:extLst>
              <a:ext uri="{FF2B5EF4-FFF2-40B4-BE49-F238E27FC236}">
                <a16:creationId xmlns:a16="http://schemas.microsoft.com/office/drawing/2014/main" id="{C0832105-ECB4-3356-2C0F-004F1372B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706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0" name="1- Line 5">
            <a:extLst>
              <a:ext uri="{FF2B5EF4-FFF2-40B4-BE49-F238E27FC236}">
                <a16:creationId xmlns:a16="http://schemas.microsoft.com/office/drawing/2014/main" id="{144EB8D4-1796-F520-E91E-DF3F94C1C9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226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00 - Line 5">
            <a:extLst>
              <a:ext uri="{FF2B5EF4-FFF2-40B4-BE49-F238E27FC236}">
                <a16:creationId xmlns:a16="http://schemas.microsoft.com/office/drawing/2014/main" id="{FDCDEE83-D935-297B-A9D6-4F38414C548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038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200 - Line 5">
            <a:extLst>
              <a:ext uri="{FF2B5EF4-FFF2-40B4-BE49-F238E27FC236}">
                <a16:creationId xmlns:a16="http://schemas.microsoft.com/office/drawing/2014/main" id="{797E23F4-06E1-988A-0014-4035694BA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5840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300 - Line 5">
            <a:extLst>
              <a:ext uri="{FF2B5EF4-FFF2-40B4-BE49-F238E27FC236}">
                <a16:creationId xmlns:a16="http://schemas.microsoft.com/office/drawing/2014/main" id="{11B94EF0-19CC-3DD9-0ACB-7A72B50C8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372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400 - Line 5">
            <a:extLst>
              <a:ext uri="{FF2B5EF4-FFF2-40B4-BE49-F238E27FC236}">
                <a16:creationId xmlns:a16="http://schemas.microsoft.com/office/drawing/2014/main" id="{157073E1-0CE8-F608-6727-DABB949B3EA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491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500 - Line 5">
            <a:extLst>
              <a:ext uri="{FF2B5EF4-FFF2-40B4-BE49-F238E27FC236}">
                <a16:creationId xmlns:a16="http://schemas.microsoft.com/office/drawing/2014/main" id="{586CD62C-8208-90BA-5945-1AD0D9CE991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35554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54D61D-1A23-A175-3ACB-704955A48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144682"/>
            <a:ext cx="10801200" cy="160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Algunas personas dicen que la Iglesia Católica lo decidió, en el año 382 d.C. en el Concilio de Roma, o el Sínodo de Hipona en 393 d.C., o incluso los Concilios de Cartago en 397 d.C. y 419 d.C.  </a:t>
            </a:r>
          </a:p>
        </p:txBody>
      </p:sp>
      <p:sp>
        <p:nvSpPr>
          <p:cNvPr id="52" name="Year 200 - Text Box 29">
            <a:extLst>
              <a:ext uri="{FF2B5EF4-FFF2-40B4-BE49-F238E27FC236}">
                <a16:creationId xmlns:a16="http://schemas.microsoft.com/office/drawing/2014/main" id="{FA976E4D-17E5-A44F-4AAC-EDB9652B5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9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53" name="Year 300 - Text Box 29">
            <a:extLst>
              <a:ext uri="{FF2B5EF4-FFF2-40B4-BE49-F238E27FC236}">
                <a16:creationId xmlns:a16="http://schemas.microsoft.com/office/drawing/2014/main" id="{203FA9C5-5F94-00FC-3A2D-88499D4A3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27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54" name="Year 400 - Text Box 29">
            <a:extLst>
              <a:ext uri="{FF2B5EF4-FFF2-40B4-BE49-F238E27FC236}">
                <a16:creationId xmlns:a16="http://schemas.microsoft.com/office/drawing/2014/main" id="{3DEC6CF9-E90B-1A39-7F47-0A6E023A1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646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55" name="Year 500 - Text Box 29">
            <a:extLst>
              <a:ext uri="{FF2B5EF4-FFF2-40B4-BE49-F238E27FC236}">
                <a16:creationId xmlns:a16="http://schemas.microsoft.com/office/drawing/2014/main" id="{128386F4-E8AD-04E5-C116-313D7AFBC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103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64" name="CARTAGO Arrow 2 - Line 33">
            <a:extLst>
              <a:ext uri="{FF2B5EF4-FFF2-40B4-BE49-F238E27FC236}">
                <a16:creationId xmlns:a16="http://schemas.microsoft.com/office/drawing/2014/main" id="{8DAA7274-6E35-9BA5-194E-9435EEA2DF47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4352" y="5544000"/>
            <a:ext cx="1588" cy="792000"/>
          </a:xfrm>
          <a:prstGeom prst="line">
            <a:avLst/>
          </a:prstGeom>
          <a:noFill/>
          <a:ln w="50800">
            <a:solidFill>
              <a:srgbClr val="84E291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CARTAGO Arrow 1 - Line 33">
            <a:extLst>
              <a:ext uri="{FF2B5EF4-FFF2-40B4-BE49-F238E27FC236}">
                <a16:creationId xmlns:a16="http://schemas.microsoft.com/office/drawing/2014/main" id="{12D2C527-EBBB-AC27-B670-8B86E57AD3C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22784" y="5544000"/>
            <a:ext cx="1588" cy="792000"/>
          </a:xfrm>
          <a:prstGeom prst="line">
            <a:avLst/>
          </a:prstGeom>
          <a:noFill/>
          <a:ln w="50800">
            <a:solidFill>
              <a:srgbClr val="84E291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CARTAGO word - TextBox 65">
            <a:extLst>
              <a:ext uri="{FF2B5EF4-FFF2-40B4-BE49-F238E27FC236}">
                <a16:creationId xmlns:a16="http://schemas.microsoft.com/office/drawing/2014/main" id="{19A5E9A1-B09F-55C1-E3BC-2252F76115AA}"/>
              </a:ext>
            </a:extLst>
          </p:cNvPr>
          <p:cNvSpPr txBox="1"/>
          <p:nvPr/>
        </p:nvSpPr>
        <p:spPr>
          <a:xfrm>
            <a:off x="9238806" y="2924944"/>
            <a:ext cx="1663258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419" sz="3100" b="0" i="0" u="sng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</a:rPr>
              <a:t>Cartago</a:t>
            </a:r>
            <a:endParaRPr lang="es-419" u="sng" noProof="0" dirty="0"/>
          </a:p>
        </p:txBody>
      </p:sp>
      <p:sp>
        <p:nvSpPr>
          <p:cNvPr id="60" name="HIPPONA arrow - Line 33">
            <a:extLst>
              <a:ext uri="{FF2B5EF4-FFF2-40B4-BE49-F238E27FC236}">
                <a16:creationId xmlns:a16="http://schemas.microsoft.com/office/drawing/2014/main" id="{BEA1974A-E38D-564D-FDD2-45F2BFD7D7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758708" y="5544000"/>
            <a:ext cx="1588" cy="792000"/>
          </a:xfrm>
          <a:prstGeom prst="line">
            <a:avLst/>
          </a:prstGeom>
          <a:noFill/>
          <a:ln w="50800">
            <a:solidFill>
              <a:srgbClr val="D86ECC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HIPONA Word - TextBox 67">
            <a:extLst>
              <a:ext uri="{FF2B5EF4-FFF2-40B4-BE49-F238E27FC236}">
                <a16:creationId xmlns:a16="http://schemas.microsoft.com/office/drawing/2014/main" id="{9F2DFEA3-F5C0-5308-D4BE-1D09EF3E65DC}"/>
              </a:ext>
            </a:extLst>
          </p:cNvPr>
          <p:cNvSpPr txBox="1"/>
          <p:nvPr/>
        </p:nvSpPr>
        <p:spPr>
          <a:xfrm>
            <a:off x="623392" y="2924944"/>
            <a:ext cx="1512168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419" sz="3100" b="0" i="0" u="sng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</a:rPr>
              <a:t>Hipona</a:t>
            </a:r>
            <a:endParaRPr lang="es-419" u="sng" noProof="0" dirty="0"/>
          </a:p>
        </p:txBody>
      </p:sp>
      <p:sp>
        <p:nvSpPr>
          <p:cNvPr id="58" name="ROMA Arrow - Line 33">
            <a:extLst>
              <a:ext uri="{FF2B5EF4-FFF2-40B4-BE49-F238E27FC236}">
                <a16:creationId xmlns:a16="http://schemas.microsoft.com/office/drawing/2014/main" id="{B2539EF2-13D3-51E2-D1CC-99DF147836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472264" y="5544000"/>
            <a:ext cx="1588" cy="792000"/>
          </a:xfrm>
          <a:prstGeom prst="line">
            <a:avLst/>
          </a:prstGeom>
          <a:noFill/>
          <a:ln w="50800">
            <a:solidFill>
              <a:srgbClr val="F6C6AD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Jesus range - Rectangle 86">
            <a:extLst>
              <a:ext uri="{FF2B5EF4-FFF2-40B4-BE49-F238E27FC236}">
                <a16:creationId xmlns:a16="http://schemas.microsoft.com/office/drawing/2014/main" id="{861FCC8E-CF2C-B2BC-EF6A-E13213B7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81" y="6496769"/>
            <a:ext cx="918537" cy="144000"/>
          </a:xfrm>
          <a:prstGeom prst="rect">
            <a:avLst/>
          </a:prstGeom>
          <a:solidFill>
            <a:srgbClr val="FFCC00"/>
          </a:solidFill>
          <a:ln w="34925">
            <a:solidFill>
              <a:srgbClr val="FF9900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NT Range - Rectangle 86">
            <a:extLst>
              <a:ext uri="{FF2B5EF4-FFF2-40B4-BE49-F238E27FC236}">
                <a16:creationId xmlns:a16="http://schemas.microsoft.com/office/drawing/2014/main" id="{F1DD693C-8456-88B2-E8D2-C7ADEAD7C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79" y="6501545"/>
            <a:ext cx="1080795" cy="144000"/>
          </a:xfrm>
          <a:prstGeom prst="rect">
            <a:avLst/>
          </a:prstGeom>
          <a:solidFill>
            <a:srgbClr val="7030A0"/>
          </a:solidFill>
          <a:ln w="34925">
            <a:solidFill>
              <a:srgbClr val="5DEAF9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OMA word - TextBox 62">
            <a:extLst>
              <a:ext uri="{FF2B5EF4-FFF2-40B4-BE49-F238E27FC236}">
                <a16:creationId xmlns:a16="http://schemas.microsoft.com/office/drawing/2014/main" id="{DAFFCC83-0134-4C67-71B2-41CDA8A4C609}"/>
              </a:ext>
            </a:extLst>
          </p:cNvPr>
          <p:cNvSpPr txBox="1"/>
          <p:nvPr/>
        </p:nvSpPr>
        <p:spPr>
          <a:xfrm>
            <a:off x="4871478" y="2513531"/>
            <a:ext cx="3554178" cy="569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kumimoji="0" lang="es-419" sz="3100" b="0" i="0" u="sng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</a:rPr>
              <a:t>Concilio</a:t>
            </a:r>
            <a:r>
              <a:rPr kumimoji="0" lang="es-419" b="0" i="0" u="sng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</a:rPr>
              <a:t>   </a:t>
            </a:r>
            <a:r>
              <a:rPr kumimoji="0" lang="es-419" sz="3100" b="0" i="0" u="sng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</a:rPr>
              <a:t>de</a:t>
            </a:r>
            <a:r>
              <a:rPr kumimoji="0" lang="es-419" b="0" i="0" u="sng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</a:rPr>
              <a:t>   </a:t>
            </a:r>
            <a:r>
              <a:rPr kumimoji="0" lang="es-419" sz="3100" b="0" i="0" u="sng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</a:rPr>
              <a:t>Roma</a:t>
            </a:r>
            <a:endParaRPr lang="es-419" u="sng" noProof="0" dirty="0"/>
          </a:p>
        </p:txBody>
      </p:sp>
      <p:grpSp>
        <p:nvGrpSpPr>
          <p:cNvPr id="77" name="NT Written - Group 72">
            <a:extLst>
              <a:ext uri="{FF2B5EF4-FFF2-40B4-BE49-F238E27FC236}">
                <a16:creationId xmlns:a16="http://schemas.microsoft.com/office/drawing/2014/main" id="{C6DDE348-754A-30EF-3D42-639257E7C935}"/>
              </a:ext>
            </a:extLst>
          </p:cNvPr>
          <p:cNvGrpSpPr/>
          <p:nvPr/>
        </p:nvGrpSpPr>
        <p:grpSpPr>
          <a:xfrm>
            <a:off x="191344" y="4037018"/>
            <a:ext cx="2337250" cy="2343153"/>
            <a:chOff x="191344" y="4037018"/>
            <a:chExt cx="2337250" cy="2343153"/>
          </a:xfrm>
        </p:grpSpPr>
        <p:sp>
          <p:nvSpPr>
            <p:cNvPr id="78" name="Text Box 31">
              <a:extLst>
                <a:ext uri="{FF2B5EF4-FFF2-40B4-BE49-F238E27FC236}">
                  <a16:creationId xmlns:a16="http://schemas.microsoft.com/office/drawing/2014/main" id="{1A005ED8-E45B-DAC9-BAB2-8EA544CA76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344" y="4037018"/>
              <a:ext cx="2319338" cy="615951"/>
            </a:xfrm>
            <a:prstGeom prst="rect">
              <a:avLst/>
            </a:prstGeom>
            <a:noFill/>
            <a:ln w="4445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000" rIns="5400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NT escrito </a:t>
              </a:r>
            </a:p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entre +/-50 y 100</a:t>
              </a:r>
            </a:p>
          </p:txBody>
        </p:sp>
        <p:sp>
          <p:nvSpPr>
            <p:cNvPr id="79" name="Line 32">
              <a:extLst>
                <a:ext uri="{FF2B5EF4-FFF2-40B4-BE49-F238E27FC236}">
                  <a16:creationId xmlns:a16="http://schemas.microsoft.com/office/drawing/2014/main" id="{F02398E5-5C22-7267-C87C-F65DF1E564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1584" y="4649841"/>
              <a:ext cx="163633" cy="133300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Line 33">
              <a:extLst>
                <a:ext uri="{FF2B5EF4-FFF2-40B4-BE49-F238E27FC236}">
                  <a16:creationId xmlns:a16="http://schemas.microsoft.com/office/drawing/2014/main" id="{A152927E-2166-3558-A96D-9EA910016D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3100" y="5753100"/>
              <a:ext cx="6339" cy="627071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Line 32">
              <a:extLst>
                <a:ext uri="{FF2B5EF4-FFF2-40B4-BE49-F238E27FC236}">
                  <a16:creationId xmlns:a16="http://schemas.microsoft.com/office/drawing/2014/main" id="{63632303-03EB-F6C1-176E-E923D6F570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39131" y="5550128"/>
              <a:ext cx="589463" cy="223388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Line 32">
              <a:extLst>
                <a:ext uri="{FF2B5EF4-FFF2-40B4-BE49-F238E27FC236}">
                  <a16:creationId xmlns:a16="http://schemas.microsoft.com/office/drawing/2014/main" id="{C2F73D16-3923-0243-3E90-28AF78B138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8057" y="4764211"/>
              <a:ext cx="3867" cy="813124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F2ECA1AC-58BB-BE80-22CF-9F932E3D2F46}"/>
              </a:ext>
            </a:extLst>
          </p:cNvPr>
          <p:cNvSpPr txBox="1"/>
          <p:nvPr/>
        </p:nvSpPr>
        <p:spPr>
          <a:xfrm>
            <a:off x="4680520" y="3347077"/>
            <a:ext cx="6096000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419" sz="3100" b="0" i="0" u="none" strike="noStrike" kern="1200" cap="none" spc="0" normalizeH="0" baseline="0" noProof="0" dirty="0">
                <a:ln>
                  <a:noFill/>
                </a:ln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(¡Próxima semana! - “Concilios”)</a:t>
            </a:r>
            <a:endParaRPr lang="es-419" noProof="0" dirty="0"/>
          </a:p>
        </p:txBody>
      </p:sp>
    </p:spTree>
    <p:extLst>
      <p:ext uri="{BB962C8B-B14F-4D97-AF65-F5344CB8AC3E}">
        <p14:creationId xmlns:p14="http://schemas.microsoft.com/office/powerpoint/2010/main" val="181319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8" presetClass="entr" presetSubtype="0" accel="50000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"/>
                            </p:stCondLst>
                            <p:childTnLst>
                              <p:par>
                                <p:cTn id="3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5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00"/>
                            </p:stCondLst>
                            <p:childTnLst>
                              <p:par>
                                <p:cTn id="4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50"/>
                            </p:stCondLst>
                            <p:childTnLst>
                              <p:par>
                                <p:cTn id="4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300"/>
                            </p:stCondLst>
                            <p:childTnLst>
                              <p:par>
                                <p:cTn id="5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50"/>
                            </p:stCondLst>
                            <p:childTnLst>
                              <p:par>
                                <p:cTn id="5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800"/>
                            </p:stCondLst>
                            <p:childTnLst>
                              <p:par>
                                <p:cTn id="6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50"/>
                            </p:stCondLst>
                            <p:childTnLst>
                              <p:par>
                                <p:cTn id="6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300"/>
                            </p:stCondLst>
                            <p:childTnLst>
                              <p:par>
                                <p:cTn id="7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50"/>
                            </p:stCondLst>
                            <p:childTnLst>
                              <p:par>
                                <p:cTn id="7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800"/>
                            </p:stCondLst>
                            <p:childTnLst>
                              <p:par>
                                <p:cTn id="8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5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50"/>
                            </p:stCondLst>
                            <p:childTnLst>
                              <p:par>
                                <p:cTn id="9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80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300"/>
                            </p:stCondLst>
                            <p:childTnLst>
                              <p:par>
                                <p:cTn id="101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"/>
                            </p:stCondLst>
                            <p:childTnLst>
                              <p:par>
                                <p:cTn id="1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3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5" dur="3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"/>
                            </p:stCondLst>
                            <p:childTnLst>
                              <p:par>
                                <p:cTn id="12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3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6" dur="3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3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50"/>
                            </p:stCondLst>
                            <p:childTnLst>
                              <p:par>
                                <p:cTn id="13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3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7" dur="3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00"/>
                            </p:stCondLst>
                            <p:childTnLst>
                              <p:par>
                                <p:cTn id="13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3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2" dur="3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3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3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" grpId="0"/>
      <p:bldP spid="74" grpId="0"/>
      <p:bldP spid="6" grpId="0"/>
      <p:bldP spid="28" grpId="0"/>
      <p:bldP spid="52" grpId="0"/>
      <p:bldP spid="53" grpId="0"/>
      <p:bldP spid="54" grpId="0"/>
      <p:bldP spid="55" grpId="0"/>
      <p:bldP spid="64" grpId="0" animBg="1"/>
      <p:bldP spid="61" grpId="0" animBg="1"/>
      <p:bldP spid="66" grpId="0"/>
      <p:bldP spid="60" grpId="0" animBg="1"/>
      <p:bldP spid="68" grpId="0"/>
      <p:bldP spid="58" grpId="0" animBg="1"/>
      <p:bldP spid="44" grpId="1" animBg="1"/>
      <p:bldP spid="76" grpId="0"/>
      <p:bldP spid="8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9025C-A075-EF8D-C163-56C3B8465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C - Text Box 39">
            <a:extLst>
              <a:ext uri="{FF2B5EF4-FFF2-40B4-BE49-F238E27FC236}">
                <a16:creationId xmlns:a16="http://schemas.microsoft.com/office/drawing/2014/main" id="{DA292400-471A-DEEE-314F-D4D6E701A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" y="6152604"/>
            <a:ext cx="320008" cy="34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72000" rIns="0" bIns="72000">
            <a:no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</a:p>
        </p:txBody>
      </p:sp>
      <p:sp>
        <p:nvSpPr>
          <p:cNvPr id="4" name="DC - Text Box 7">
            <a:extLst>
              <a:ext uri="{FF2B5EF4-FFF2-40B4-BE49-F238E27FC236}">
                <a16:creationId xmlns:a16="http://schemas.microsoft.com/office/drawing/2014/main" id="{445A933D-BD1B-DC15-0702-A14B73E95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9276" y="6093296"/>
            <a:ext cx="47961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88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6D39EC4-80F3-37E5-9030-EACE1DFB6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41614"/>
            <a:ext cx="10801200" cy="92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Pero la semana pasada vimos que hay tres códices muy importantes con los libros del NT.  El más antiguo es: </a:t>
            </a:r>
          </a:p>
        </p:txBody>
      </p:sp>
      <p:sp>
        <p:nvSpPr>
          <p:cNvPr id="3" name="TIME LINE - Line 6">
            <a:extLst>
              <a:ext uri="{FF2B5EF4-FFF2-40B4-BE49-F238E27FC236}">
                <a16:creationId xmlns:a16="http://schemas.microsoft.com/office/drawing/2014/main" id="{DF73B3A1-529A-6AD1-E675-DFF2C6565D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28" y="6559550"/>
            <a:ext cx="119160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Year ! - Text Box 8">
            <a:extLst>
              <a:ext uri="{FF2B5EF4-FFF2-40B4-BE49-F238E27FC236}">
                <a16:creationId xmlns:a16="http://schemas.microsoft.com/office/drawing/2014/main" id="{6993D45F-396E-FF42-FFD0-7286EF942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94" y="5940000"/>
            <a:ext cx="341760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4" name="Tiempos JESUS - Group 14">
            <a:extLst>
              <a:ext uri="{FF2B5EF4-FFF2-40B4-BE49-F238E27FC236}">
                <a16:creationId xmlns:a16="http://schemas.microsoft.com/office/drawing/2014/main" id="{50704347-6253-D727-AA9F-04B5DF16A7A8}"/>
              </a:ext>
            </a:extLst>
          </p:cNvPr>
          <p:cNvGrpSpPr>
            <a:grpSpLocks/>
          </p:cNvGrpSpPr>
          <p:nvPr/>
        </p:nvGrpSpPr>
        <p:grpSpPr bwMode="auto">
          <a:xfrm>
            <a:off x="135434" y="4797427"/>
            <a:ext cx="2216150" cy="1582738"/>
            <a:chOff x="3387" y="2987"/>
            <a:chExt cx="1396" cy="997"/>
          </a:xfrm>
        </p:grpSpPr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618ECB25-52C8-8B6C-CB40-3E6925667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2987"/>
              <a:ext cx="1396" cy="446"/>
            </a:xfrm>
            <a:prstGeom prst="rect">
              <a:avLst/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Tiempos de Jesús (4 a.C. - 33 d.C.)</a:t>
              </a:r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3852BFFA-AB2B-A28F-7189-C71962A5DA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3" y="3436"/>
              <a:ext cx="1" cy="548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29">
            <a:extLst>
              <a:ext uri="{FF2B5EF4-FFF2-40B4-BE49-F238E27FC236}">
                <a16:creationId xmlns:a16="http://schemas.microsoft.com/office/drawing/2014/main" id="{FFADC795-EDDC-785D-95F3-E959B9967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706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0" name="1- Line 5">
            <a:extLst>
              <a:ext uri="{FF2B5EF4-FFF2-40B4-BE49-F238E27FC236}">
                <a16:creationId xmlns:a16="http://schemas.microsoft.com/office/drawing/2014/main" id="{15F1E25A-61E0-ACBC-72E2-B6D9E10D678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226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00 - Line 5">
            <a:extLst>
              <a:ext uri="{FF2B5EF4-FFF2-40B4-BE49-F238E27FC236}">
                <a16:creationId xmlns:a16="http://schemas.microsoft.com/office/drawing/2014/main" id="{E9744C78-9E05-49F2-1EFD-B9E273DA72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038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200 - Line 5">
            <a:extLst>
              <a:ext uri="{FF2B5EF4-FFF2-40B4-BE49-F238E27FC236}">
                <a16:creationId xmlns:a16="http://schemas.microsoft.com/office/drawing/2014/main" id="{4C8CF240-FFEA-3D57-9CE6-642DC755BCF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5840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300 - Line 5">
            <a:extLst>
              <a:ext uri="{FF2B5EF4-FFF2-40B4-BE49-F238E27FC236}">
                <a16:creationId xmlns:a16="http://schemas.microsoft.com/office/drawing/2014/main" id="{2EA15DAC-F991-4265-03E2-7F641AA389E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372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400 - Line 5">
            <a:extLst>
              <a:ext uri="{FF2B5EF4-FFF2-40B4-BE49-F238E27FC236}">
                <a16:creationId xmlns:a16="http://schemas.microsoft.com/office/drawing/2014/main" id="{8DB6D4B4-59AD-7627-03D5-189A307F55A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491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500 - Line 5">
            <a:extLst>
              <a:ext uri="{FF2B5EF4-FFF2-40B4-BE49-F238E27FC236}">
                <a16:creationId xmlns:a16="http://schemas.microsoft.com/office/drawing/2014/main" id="{6642EA52-1123-A151-9183-2019DC26AB6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35554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Year 200 - Text Box 29">
            <a:extLst>
              <a:ext uri="{FF2B5EF4-FFF2-40B4-BE49-F238E27FC236}">
                <a16:creationId xmlns:a16="http://schemas.microsoft.com/office/drawing/2014/main" id="{FB5F8C9D-2002-2CCD-2291-60411093F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9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53" name="Year 300 - Text Box 29">
            <a:extLst>
              <a:ext uri="{FF2B5EF4-FFF2-40B4-BE49-F238E27FC236}">
                <a16:creationId xmlns:a16="http://schemas.microsoft.com/office/drawing/2014/main" id="{A42013EA-39C4-1112-3C64-0F68F7311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27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54" name="Year 400 - Text Box 29">
            <a:extLst>
              <a:ext uri="{FF2B5EF4-FFF2-40B4-BE49-F238E27FC236}">
                <a16:creationId xmlns:a16="http://schemas.microsoft.com/office/drawing/2014/main" id="{D961D87B-59F4-C05D-E34D-332F24C5D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646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55" name="Year 500 - Text Box 29">
            <a:extLst>
              <a:ext uri="{FF2B5EF4-FFF2-40B4-BE49-F238E27FC236}">
                <a16:creationId xmlns:a16="http://schemas.microsoft.com/office/drawing/2014/main" id="{DF0B5BB7-4D85-98D6-8A0D-1044EDB60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103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64" name="CARTAGO Arrow 2 - Line 33">
            <a:extLst>
              <a:ext uri="{FF2B5EF4-FFF2-40B4-BE49-F238E27FC236}">
                <a16:creationId xmlns:a16="http://schemas.microsoft.com/office/drawing/2014/main" id="{540EB49F-F8FF-CDEA-02A2-DCC412575A21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4352" y="5544000"/>
            <a:ext cx="1588" cy="792000"/>
          </a:xfrm>
          <a:prstGeom prst="line">
            <a:avLst/>
          </a:prstGeom>
          <a:noFill/>
          <a:ln w="50800">
            <a:solidFill>
              <a:srgbClr val="84E291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CARTAGO Arrow 1 - Line 33">
            <a:extLst>
              <a:ext uri="{FF2B5EF4-FFF2-40B4-BE49-F238E27FC236}">
                <a16:creationId xmlns:a16="http://schemas.microsoft.com/office/drawing/2014/main" id="{103606E0-C4DE-6EFF-655D-6A45F00A9FA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22784" y="5544000"/>
            <a:ext cx="1588" cy="792000"/>
          </a:xfrm>
          <a:prstGeom prst="line">
            <a:avLst/>
          </a:prstGeom>
          <a:noFill/>
          <a:ln w="50800">
            <a:solidFill>
              <a:srgbClr val="84E291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HIPPONA arrow - Line 33">
            <a:extLst>
              <a:ext uri="{FF2B5EF4-FFF2-40B4-BE49-F238E27FC236}">
                <a16:creationId xmlns:a16="http://schemas.microsoft.com/office/drawing/2014/main" id="{CC0EE5D8-7FFF-B7B5-A5DE-89D7EE5168AC}"/>
              </a:ext>
            </a:extLst>
          </p:cNvPr>
          <p:cNvSpPr>
            <a:spLocks noChangeShapeType="1"/>
          </p:cNvSpPr>
          <p:nvPr/>
        </p:nvSpPr>
        <p:spPr bwMode="auto">
          <a:xfrm>
            <a:off x="8758708" y="5544000"/>
            <a:ext cx="1588" cy="792000"/>
          </a:xfrm>
          <a:prstGeom prst="line">
            <a:avLst/>
          </a:prstGeom>
          <a:noFill/>
          <a:ln w="50800">
            <a:solidFill>
              <a:srgbClr val="D86ECC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OMA Arrow - Line 33">
            <a:extLst>
              <a:ext uri="{FF2B5EF4-FFF2-40B4-BE49-F238E27FC236}">
                <a16:creationId xmlns:a16="http://schemas.microsoft.com/office/drawing/2014/main" id="{E8B25DEC-583F-7A8E-48B3-87B5DD564F79}"/>
              </a:ext>
            </a:extLst>
          </p:cNvPr>
          <p:cNvSpPr>
            <a:spLocks noChangeShapeType="1"/>
          </p:cNvSpPr>
          <p:nvPr/>
        </p:nvSpPr>
        <p:spPr bwMode="auto">
          <a:xfrm>
            <a:off x="8472264" y="5544000"/>
            <a:ext cx="1588" cy="792000"/>
          </a:xfrm>
          <a:prstGeom prst="line">
            <a:avLst/>
          </a:prstGeom>
          <a:noFill/>
          <a:ln w="50800">
            <a:solidFill>
              <a:srgbClr val="F6C6AD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Jesus range - Rectangle 86">
            <a:extLst>
              <a:ext uri="{FF2B5EF4-FFF2-40B4-BE49-F238E27FC236}">
                <a16:creationId xmlns:a16="http://schemas.microsoft.com/office/drawing/2014/main" id="{AB3F2F63-982C-B52B-CD82-C821831AC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81" y="6496769"/>
            <a:ext cx="918537" cy="144000"/>
          </a:xfrm>
          <a:prstGeom prst="rect">
            <a:avLst/>
          </a:prstGeom>
          <a:solidFill>
            <a:srgbClr val="FFCC00"/>
          </a:solidFill>
          <a:ln w="34925">
            <a:solidFill>
              <a:srgbClr val="FF9900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NT Range - Rectangle 86">
            <a:extLst>
              <a:ext uri="{FF2B5EF4-FFF2-40B4-BE49-F238E27FC236}">
                <a16:creationId xmlns:a16="http://schemas.microsoft.com/office/drawing/2014/main" id="{6812325A-1EBD-874F-9A6C-4C3E32F1E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79" y="6501545"/>
            <a:ext cx="1080795" cy="144000"/>
          </a:xfrm>
          <a:prstGeom prst="rect">
            <a:avLst/>
          </a:prstGeom>
          <a:solidFill>
            <a:srgbClr val="7030A0"/>
          </a:solidFill>
          <a:ln w="34925">
            <a:solidFill>
              <a:srgbClr val="5DEAF9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Vaticanus - Picture 7">
            <a:extLst>
              <a:ext uri="{FF2B5EF4-FFF2-40B4-BE49-F238E27FC236}">
                <a16:creationId xmlns:a16="http://schemas.microsoft.com/office/drawing/2014/main" id="{51F96182-56BB-2773-D17F-7167AC62B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9" b="89806" l="6719" r="94844">
                        <a14:foregroundMark x1="9844" y1="27913" x2="8594" y2="75728"/>
                        <a14:foregroundMark x1="9063" y1="31796" x2="6719" y2="75485"/>
                        <a14:foregroundMark x1="90156" y1="26456" x2="91563" y2="76456"/>
                        <a14:foregroundMark x1="94844" y1="77913" x2="94844" y2="77913"/>
                      </a14:backgroundRemoval>
                    </a14:imgEffect>
                    <a14:imgEffect>
                      <a14:sharpenSoften amount="16000"/>
                    </a14:imgEffect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93" r="3138" b="12786"/>
          <a:stretch>
            <a:fillRect/>
          </a:stretch>
        </p:blipFill>
        <p:spPr>
          <a:xfrm>
            <a:off x="5735960" y="2486439"/>
            <a:ext cx="3186824" cy="1502110"/>
          </a:xfrm>
          <a:prstGeom prst="rect">
            <a:avLst/>
          </a:prstGeom>
        </p:spPr>
      </p:pic>
      <p:grpSp>
        <p:nvGrpSpPr>
          <p:cNvPr id="12" name="VATICANUS box - Group 11">
            <a:extLst>
              <a:ext uri="{FF2B5EF4-FFF2-40B4-BE49-F238E27FC236}">
                <a16:creationId xmlns:a16="http://schemas.microsoft.com/office/drawing/2014/main" id="{0F28F148-93A2-8BE3-4B49-6AA2875A8C99}"/>
              </a:ext>
            </a:extLst>
          </p:cNvPr>
          <p:cNvGrpSpPr/>
          <p:nvPr/>
        </p:nvGrpSpPr>
        <p:grpSpPr>
          <a:xfrm>
            <a:off x="5951984" y="4006508"/>
            <a:ext cx="2109788" cy="2303466"/>
            <a:chOff x="5951984" y="4006508"/>
            <a:chExt cx="2109788" cy="2303466"/>
          </a:xfrm>
        </p:grpSpPr>
        <p:sp>
          <p:nvSpPr>
            <p:cNvPr id="8" name="Text Box 15">
              <a:extLst>
                <a:ext uri="{FF2B5EF4-FFF2-40B4-BE49-F238E27FC236}">
                  <a16:creationId xmlns:a16="http://schemas.microsoft.com/office/drawing/2014/main" id="{19EEB5B6-3475-A4E7-83B6-83F885C321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1984" y="4006508"/>
              <a:ext cx="2109788" cy="708026"/>
            </a:xfrm>
            <a:prstGeom prst="rect">
              <a:avLst/>
            </a:prstGeom>
            <a:noFill/>
            <a:ln w="444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Codex Vaticanus</a:t>
              </a:r>
            </a:p>
            <a:p>
              <a:pPr algn="ctr"/>
              <a:r>
                <a:rPr lang="es-419" sz="20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325 d.C.</a:t>
              </a:r>
              <a:endPara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Line 17">
              <a:extLst>
                <a:ext uri="{FF2B5EF4-FFF2-40B4-BE49-F238E27FC236}">
                  <a16:creationId xmlns:a16="http://schemas.microsoft.com/office/drawing/2014/main" id="{63221DE5-D7C8-37F4-0CB9-8A5004812F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7286" y="5440023"/>
              <a:ext cx="1588" cy="869951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Line 32">
              <a:extLst>
                <a:ext uri="{FF2B5EF4-FFF2-40B4-BE49-F238E27FC236}">
                  <a16:creationId xmlns:a16="http://schemas.microsoft.com/office/drawing/2014/main" id="{3034BB4D-E210-2600-2C2D-FEF881C0AF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49601" y="4728821"/>
              <a:ext cx="402393" cy="716403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B191EE7-B37F-20B7-934C-BA06F3226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784128"/>
            <a:ext cx="10801200" cy="92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Vaticanus tiene casi todos los libros, faltando solo las cartas pastorales y Apocalipsis.</a:t>
            </a:r>
          </a:p>
        </p:txBody>
      </p:sp>
      <p:grpSp>
        <p:nvGrpSpPr>
          <p:cNvPr id="18" name="SINAITICUS  box - Group 11">
            <a:extLst>
              <a:ext uri="{FF2B5EF4-FFF2-40B4-BE49-F238E27FC236}">
                <a16:creationId xmlns:a16="http://schemas.microsoft.com/office/drawing/2014/main" id="{6E04F008-E10B-79BC-3CCF-FB1595B5D0BE}"/>
              </a:ext>
            </a:extLst>
          </p:cNvPr>
          <p:cNvGrpSpPr/>
          <p:nvPr/>
        </p:nvGrpSpPr>
        <p:grpSpPr>
          <a:xfrm>
            <a:off x="7813079" y="4005064"/>
            <a:ext cx="2531393" cy="2303466"/>
            <a:chOff x="5530379" y="4006508"/>
            <a:chExt cx="2531393" cy="2303466"/>
          </a:xfrm>
        </p:grpSpPr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A22CFBAB-ED26-331C-43AB-CFD971D951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1984" y="4006508"/>
              <a:ext cx="2109788" cy="707886"/>
            </a:xfrm>
            <a:prstGeom prst="rect">
              <a:avLst/>
            </a:prstGeom>
            <a:noFill/>
            <a:ln w="444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Codex </a:t>
              </a:r>
              <a:r>
                <a:rPr lang="es-419" sz="2000" noProof="0" dirty="0">
                  <a:solidFill>
                    <a:srgbClr val="EFF9FF"/>
                  </a:solidFill>
                  <a:latin typeface="Arial" panose="020B0604020202020204" pitchFamily="34" charset="0"/>
                </a:rPr>
                <a:t>Sinaiticus</a:t>
              </a:r>
              <a:endPara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419" sz="20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350 d.C.</a:t>
              </a:r>
              <a:endPara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Line 17">
              <a:extLst>
                <a:ext uri="{FF2B5EF4-FFF2-40B4-BE49-F238E27FC236}">
                  <a16:creationId xmlns:a16="http://schemas.microsoft.com/office/drawing/2014/main" id="{BA169299-CD55-1556-5172-E3958B2350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9904" y="5440023"/>
              <a:ext cx="1588" cy="869951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Line 32">
              <a:extLst>
                <a:ext uri="{FF2B5EF4-FFF2-40B4-BE49-F238E27FC236}">
                  <a16:creationId xmlns:a16="http://schemas.microsoft.com/office/drawing/2014/main" id="{438CE761-7381-8243-43BA-9EF221EDBF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30379" y="4714039"/>
              <a:ext cx="649660" cy="745412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Sinaiticus - Picture 9">
            <a:extLst>
              <a:ext uri="{FF2B5EF4-FFF2-40B4-BE49-F238E27FC236}">
                <a16:creationId xmlns:a16="http://schemas.microsoft.com/office/drawing/2014/main" id="{A018C4A4-55A3-6787-F2E0-32011455F1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9915" l="3667" r="93667">
                        <a14:foregroundMark x1="7917" y1="15625" x2="6333" y2="48580"/>
                        <a14:foregroundMark x1="6333" y1="48580" x2="4167" y2="65341"/>
                        <a14:foregroundMark x1="4167" y1="65341" x2="4000" y2="75284"/>
                        <a14:foregroundMark x1="4000" y1="75284" x2="7833" y2="79830"/>
                        <a14:foregroundMark x1="7833" y1="79830" x2="8000" y2="80256"/>
                        <a14:foregroundMark x1="12333" y1="19460" x2="56917" y2="61790"/>
                        <a14:foregroundMark x1="7000" y1="13352" x2="7000" y2="13352"/>
                        <a14:foregroundMark x1="4000" y1="79545" x2="15333" y2="80682"/>
                        <a14:foregroundMark x1="3667" y1="81392" x2="3667" y2="81392"/>
                        <a14:foregroundMark x1="89500" y1="17898" x2="91083" y2="71875"/>
                        <a14:foregroundMark x1="93250" y1="42756" x2="93667" y2="55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" t="5972" r="2120" b="14693"/>
          <a:stretch>
            <a:fillRect/>
          </a:stretch>
        </p:blipFill>
        <p:spPr>
          <a:xfrm>
            <a:off x="8976320" y="2550706"/>
            <a:ext cx="2769970" cy="132884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1F802B8-930B-7E9F-2F76-939D7DAF5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780928"/>
            <a:ext cx="4896544" cy="92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Sin embargo, Sinaiticus es completo: tiene todo el NT.</a:t>
            </a:r>
          </a:p>
        </p:txBody>
      </p:sp>
      <p:grpSp>
        <p:nvGrpSpPr>
          <p:cNvPr id="34" name="NT Written - Group 72">
            <a:extLst>
              <a:ext uri="{FF2B5EF4-FFF2-40B4-BE49-F238E27FC236}">
                <a16:creationId xmlns:a16="http://schemas.microsoft.com/office/drawing/2014/main" id="{0AD85A6A-DC8E-C09E-1B4F-D4134F5E3DB6}"/>
              </a:ext>
            </a:extLst>
          </p:cNvPr>
          <p:cNvGrpSpPr/>
          <p:nvPr/>
        </p:nvGrpSpPr>
        <p:grpSpPr>
          <a:xfrm>
            <a:off x="191344" y="4037018"/>
            <a:ext cx="2337250" cy="2343153"/>
            <a:chOff x="191344" y="4037018"/>
            <a:chExt cx="2337250" cy="2343153"/>
          </a:xfrm>
        </p:grpSpPr>
        <p:sp>
          <p:nvSpPr>
            <p:cNvPr id="35" name="Text Box 31">
              <a:extLst>
                <a:ext uri="{FF2B5EF4-FFF2-40B4-BE49-F238E27FC236}">
                  <a16:creationId xmlns:a16="http://schemas.microsoft.com/office/drawing/2014/main" id="{BF7C06AC-457D-4A8F-ED4F-E06CA379FD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344" y="4037018"/>
              <a:ext cx="2319338" cy="615951"/>
            </a:xfrm>
            <a:prstGeom prst="rect">
              <a:avLst/>
            </a:prstGeom>
            <a:noFill/>
            <a:ln w="4445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000" rIns="5400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NT escrito </a:t>
              </a:r>
            </a:p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entre +/-50 y 100</a:t>
              </a:r>
            </a:p>
          </p:txBody>
        </p:sp>
        <p:sp>
          <p:nvSpPr>
            <p:cNvPr id="36" name="Line 32">
              <a:extLst>
                <a:ext uri="{FF2B5EF4-FFF2-40B4-BE49-F238E27FC236}">
                  <a16:creationId xmlns:a16="http://schemas.microsoft.com/office/drawing/2014/main" id="{FBF0222B-5633-7874-728C-F1FD661105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1584" y="4649841"/>
              <a:ext cx="163633" cy="133300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Line 33">
              <a:extLst>
                <a:ext uri="{FF2B5EF4-FFF2-40B4-BE49-F238E27FC236}">
                  <a16:creationId xmlns:a16="http://schemas.microsoft.com/office/drawing/2014/main" id="{049F3ED1-ABFA-79DC-5CA3-7BF712C260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3100" y="5753100"/>
              <a:ext cx="6339" cy="627071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Line 32">
              <a:extLst>
                <a:ext uri="{FF2B5EF4-FFF2-40B4-BE49-F238E27FC236}">
                  <a16:creationId xmlns:a16="http://schemas.microsoft.com/office/drawing/2014/main" id="{88552944-5405-83B4-606B-B162ABB3C7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39131" y="5550128"/>
              <a:ext cx="589463" cy="223388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Line 32">
              <a:extLst>
                <a:ext uri="{FF2B5EF4-FFF2-40B4-BE49-F238E27FC236}">
                  <a16:creationId xmlns:a16="http://schemas.microsoft.com/office/drawing/2014/main" id="{53ED83E4-395D-A9DC-D8A6-E4BFBD3BE4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8057" y="4764211"/>
              <a:ext cx="3867" cy="813124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5690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13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89525-C482-8E29-3B72-790DE0273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C - Text Box 39">
            <a:extLst>
              <a:ext uri="{FF2B5EF4-FFF2-40B4-BE49-F238E27FC236}">
                <a16:creationId xmlns:a16="http://schemas.microsoft.com/office/drawing/2014/main" id="{51D8FCEA-7F7B-FB6E-5D6E-0042816D4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" y="6152604"/>
            <a:ext cx="320008" cy="34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72000" rIns="0" bIns="72000">
            <a:no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</a:p>
        </p:txBody>
      </p:sp>
      <p:sp>
        <p:nvSpPr>
          <p:cNvPr id="4" name="DC - Text Box 7">
            <a:extLst>
              <a:ext uri="{FF2B5EF4-FFF2-40B4-BE49-F238E27FC236}">
                <a16:creationId xmlns:a16="http://schemas.microsoft.com/office/drawing/2014/main" id="{0FF43B4B-6B86-31BC-D763-58D2C0CAC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9276" y="6093296"/>
            <a:ext cx="47961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88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92D3D67-8058-BA20-CB42-50F63A2D3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1" y="941613"/>
            <a:ext cx="10941349" cy="187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Pero… antes de eso, Origen de Alejandría, uno de los “padres de la iglesia”, había escrito una carta denominada “</a:t>
            </a:r>
            <a:r>
              <a:rPr lang="es-419" sz="3100" i="1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Homilías sobre Josué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”, que menciona todos los libros del NT 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 el año…</a:t>
            </a:r>
          </a:p>
        </p:txBody>
      </p:sp>
      <p:sp>
        <p:nvSpPr>
          <p:cNvPr id="3" name="TIME LINE - Line 6">
            <a:extLst>
              <a:ext uri="{FF2B5EF4-FFF2-40B4-BE49-F238E27FC236}">
                <a16:creationId xmlns:a16="http://schemas.microsoft.com/office/drawing/2014/main" id="{0A9F31B0-935A-89A0-EDD1-20ED5D9826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28" y="6559550"/>
            <a:ext cx="119160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Year ! - Text Box 8">
            <a:extLst>
              <a:ext uri="{FF2B5EF4-FFF2-40B4-BE49-F238E27FC236}">
                <a16:creationId xmlns:a16="http://schemas.microsoft.com/office/drawing/2014/main" id="{94345579-74AE-91F9-3C6D-7775824D1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94" y="5940000"/>
            <a:ext cx="341760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4" name="Tiempos JESUS - Group 14">
            <a:extLst>
              <a:ext uri="{FF2B5EF4-FFF2-40B4-BE49-F238E27FC236}">
                <a16:creationId xmlns:a16="http://schemas.microsoft.com/office/drawing/2014/main" id="{BAB30C0C-A318-4623-AE5D-48E9FA51B12B}"/>
              </a:ext>
            </a:extLst>
          </p:cNvPr>
          <p:cNvGrpSpPr>
            <a:grpSpLocks/>
          </p:cNvGrpSpPr>
          <p:nvPr/>
        </p:nvGrpSpPr>
        <p:grpSpPr bwMode="auto">
          <a:xfrm>
            <a:off x="135434" y="4797427"/>
            <a:ext cx="2216150" cy="1582738"/>
            <a:chOff x="3387" y="2987"/>
            <a:chExt cx="1396" cy="997"/>
          </a:xfrm>
        </p:grpSpPr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AE7C698F-BB96-6CEC-BA3A-AE1D3329C4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2987"/>
              <a:ext cx="1396" cy="446"/>
            </a:xfrm>
            <a:prstGeom prst="rect">
              <a:avLst/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Tiempos de Jesús (4 a.C. - 33 d.C.)</a:t>
              </a:r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F17C14B4-6BB0-E4E2-BED1-F359327105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3" y="3436"/>
              <a:ext cx="1" cy="548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29">
            <a:extLst>
              <a:ext uri="{FF2B5EF4-FFF2-40B4-BE49-F238E27FC236}">
                <a16:creationId xmlns:a16="http://schemas.microsoft.com/office/drawing/2014/main" id="{D1D877F4-D1F7-8DE5-FB15-CD33B3B86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706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0" name="1- Line 5">
            <a:extLst>
              <a:ext uri="{FF2B5EF4-FFF2-40B4-BE49-F238E27FC236}">
                <a16:creationId xmlns:a16="http://schemas.microsoft.com/office/drawing/2014/main" id="{47C09387-425B-64A6-045B-357CC500DF8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226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00 - Line 5">
            <a:extLst>
              <a:ext uri="{FF2B5EF4-FFF2-40B4-BE49-F238E27FC236}">
                <a16:creationId xmlns:a16="http://schemas.microsoft.com/office/drawing/2014/main" id="{5D202DB8-0ED6-E416-DFF4-0F9A4ABD31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038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200 - Line 5">
            <a:extLst>
              <a:ext uri="{FF2B5EF4-FFF2-40B4-BE49-F238E27FC236}">
                <a16:creationId xmlns:a16="http://schemas.microsoft.com/office/drawing/2014/main" id="{70EBADA8-2F01-48FE-3DC8-04FEAC7F49C8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5840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300 - Line 5">
            <a:extLst>
              <a:ext uri="{FF2B5EF4-FFF2-40B4-BE49-F238E27FC236}">
                <a16:creationId xmlns:a16="http://schemas.microsoft.com/office/drawing/2014/main" id="{61A71207-9427-0B89-45F9-6B2B15F7E18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372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400 - Line 5">
            <a:extLst>
              <a:ext uri="{FF2B5EF4-FFF2-40B4-BE49-F238E27FC236}">
                <a16:creationId xmlns:a16="http://schemas.microsoft.com/office/drawing/2014/main" id="{7AC1DA71-4833-C358-80E3-8982A7CEA24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491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500 - Line 5">
            <a:extLst>
              <a:ext uri="{FF2B5EF4-FFF2-40B4-BE49-F238E27FC236}">
                <a16:creationId xmlns:a16="http://schemas.microsoft.com/office/drawing/2014/main" id="{B39BF261-D023-944B-0021-5A784DA310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35554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Year 200 - Text Box 29">
            <a:extLst>
              <a:ext uri="{FF2B5EF4-FFF2-40B4-BE49-F238E27FC236}">
                <a16:creationId xmlns:a16="http://schemas.microsoft.com/office/drawing/2014/main" id="{EBD1D2E2-5C57-E3E1-C4A0-643AF0003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9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53" name="Year 300 - Text Box 29">
            <a:extLst>
              <a:ext uri="{FF2B5EF4-FFF2-40B4-BE49-F238E27FC236}">
                <a16:creationId xmlns:a16="http://schemas.microsoft.com/office/drawing/2014/main" id="{6D6C1BCF-0C53-1D7D-4AD7-D22E52F19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27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54" name="Year 400 - Text Box 29">
            <a:extLst>
              <a:ext uri="{FF2B5EF4-FFF2-40B4-BE49-F238E27FC236}">
                <a16:creationId xmlns:a16="http://schemas.microsoft.com/office/drawing/2014/main" id="{CDA1C035-2070-2665-7EB3-F81CBE3E2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646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55" name="Year 500 - Text Box 29">
            <a:extLst>
              <a:ext uri="{FF2B5EF4-FFF2-40B4-BE49-F238E27FC236}">
                <a16:creationId xmlns:a16="http://schemas.microsoft.com/office/drawing/2014/main" id="{DCD8D772-A704-0FAC-DB70-64C081E97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103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64" name="CARTAGO Arrow 2 - Line 33">
            <a:extLst>
              <a:ext uri="{FF2B5EF4-FFF2-40B4-BE49-F238E27FC236}">
                <a16:creationId xmlns:a16="http://schemas.microsoft.com/office/drawing/2014/main" id="{7B84B586-B174-4F84-F254-7BD5D1629E51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4352" y="5544000"/>
            <a:ext cx="1588" cy="792000"/>
          </a:xfrm>
          <a:prstGeom prst="line">
            <a:avLst/>
          </a:prstGeom>
          <a:noFill/>
          <a:ln w="50800">
            <a:solidFill>
              <a:srgbClr val="84E291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CARTAGO Arrow 1 - Line 33">
            <a:extLst>
              <a:ext uri="{FF2B5EF4-FFF2-40B4-BE49-F238E27FC236}">
                <a16:creationId xmlns:a16="http://schemas.microsoft.com/office/drawing/2014/main" id="{3DC8A297-67A9-767A-D8CB-C2D91E0C02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22784" y="5544000"/>
            <a:ext cx="1588" cy="792000"/>
          </a:xfrm>
          <a:prstGeom prst="line">
            <a:avLst/>
          </a:prstGeom>
          <a:noFill/>
          <a:ln w="50800">
            <a:solidFill>
              <a:srgbClr val="84E291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HIPPONA arrow - Line 33">
            <a:extLst>
              <a:ext uri="{FF2B5EF4-FFF2-40B4-BE49-F238E27FC236}">
                <a16:creationId xmlns:a16="http://schemas.microsoft.com/office/drawing/2014/main" id="{342A15E8-2C1B-128D-1E49-73AEA0C5815C}"/>
              </a:ext>
            </a:extLst>
          </p:cNvPr>
          <p:cNvSpPr>
            <a:spLocks noChangeShapeType="1"/>
          </p:cNvSpPr>
          <p:nvPr/>
        </p:nvSpPr>
        <p:spPr bwMode="auto">
          <a:xfrm>
            <a:off x="8758708" y="5544000"/>
            <a:ext cx="1588" cy="792000"/>
          </a:xfrm>
          <a:prstGeom prst="line">
            <a:avLst/>
          </a:prstGeom>
          <a:noFill/>
          <a:ln w="50800">
            <a:solidFill>
              <a:srgbClr val="D86ECC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OMA Arrow - Line 33">
            <a:extLst>
              <a:ext uri="{FF2B5EF4-FFF2-40B4-BE49-F238E27FC236}">
                <a16:creationId xmlns:a16="http://schemas.microsoft.com/office/drawing/2014/main" id="{FD415C60-37E5-6AE0-2EB4-6D72571F1848}"/>
              </a:ext>
            </a:extLst>
          </p:cNvPr>
          <p:cNvSpPr>
            <a:spLocks noChangeShapeType="1"/>
          </p:cNvSpPr>
          <p:nvPr/>
        </p:nvSpPr>
        <p:spPr bwMode="auto">
          <a:xfrm>
            <a:off x="8472264" y="5544000"/>
            <a:ext cx="1588" cy="792000"/>
          </a:xfrm>
          <a:prstGeom prst="line">
            <a:avLst/>
          </a:prstGeom>
          <a:noFill/>
          <a:ln w="50800">
            <a:solidFill>
              <a:srgbClr val="F6C6AD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Jesus range - Rectangle 86">
            <a:extLst>
              <a:ext uri="{FF2B5EF4-FFF2-40B4-BE49-F238E27FC236}">
                <a16:creationId xmlns:a16="http://schemas.microsoft.com/office/drawing/2014/main" id="{6DA8AC37-7B2F-837B-F18E-F85B0AA10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81" y="6496769"/>
            <a:ext cx="918537" cy="144000"/>
          </a:xfrm>
          <a:prstGeom prst="rect">
            <a:avLst/>
          </a:prstGeom>
          <a:solidFill>
            <a:srgbClr val="FFCC00"/>
          </a:solidFill>
          <a:ln w="34925">
            <a:solidFill>
              <a:srgbClr val="FF9900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NT Range - Rectangle 86">
            <a:extLst>
              <a:ext uri="{FF2B5EF4-FFF2-40B4-BE49-F238E27FC236}">
                <a16:creationId xmlns:a16="http://schemas.microsoft.com/office/drawing/2014/main" id="{E37993A3-05EE-1802-E35F-3C961BB76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79" y="6501545"/>
            <a:ext cx="1080795" cy="144000"/>
          </a:xfrm>
          <a:prstGeom prst="rect">
            <a:avLst/>
          </a:prstGeom>
          <a:solidFill>
            <a:srgbClr val="7030A0"/>
          </a:solidFill>
          <a:ln w="34925">
            <a:solidFill>
              <a:srgbClr val="5DEAF9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VATICANUS box - Group 11">
            <a:extLst>
              <a:ext uri="{FF2B5EF4-FFF2-40B4-BE49-F238E27FC236}">
                <a16:creationId xmlns:a16="http://schemas.microsoft.com/office/drawing/2014/main" id="{97C177E9-BDD8-A594-6030-CEC165CB771F}"/>
              </a:ext>
            </a:extLst>
          </p:cNvPr>
          <p:cNvGrpSpPr/>
          <p:nvPr/>
        </p:nvGrpSpPr>
        <p:grpSpPr>
          <a:xfrm>
            <a:off x="5951984" y="4006508"/>
            <a:ext cx="2109788" cy="2303466"/>
            <a:chOff x="5951984" y="4006508"/>
            <a:chExt cx="2109788" cy="2303466"/>
          </a:xfrm>
        </p:grpSpPr>
        <p:sp>
          <p:nvSpPr>
            <p:cNvPr id="8" name="Text Box 15">
              <a:extLst>
                <a:ext uri="{FF2B5EF4-FFF2-40B4-BE49-F238E27FC236}">
                  <a16:creationId xmlns:a16="http://schemas.microsoft.com/office/drawing/2014/main" id="{4F88E22F-BDA5-8E4C-0BAD-9BD0DE8F69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1984" y="4006508"/>
              <a:ext cx="2109788" cy="708026"/>
            </a:xfrm>
            <a:prstGeom prst="rect">
              <a:avLst/>
            </a:prstGeom>
            <a:noFill/>
            <a:ln w="444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Codex Vaticanus</a:t>
              </a:r>
            </a:p>
            <a:p>
              <a:pPr algn="ctr"/>
              <a:r>
                <a:rPr lang="es-419" sz="20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325 d.C.</a:t>
              </a:r>
              <a:endPara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Line 17">
              <a:extLst>
                <a:ext uri="{FF2B5EF4-FFF2-40B4-BE49-F238E27FC236}">
                  <a16:creationId xmlns:a16="http://schemas.microsoft.com/office/drawing/2014/main" id="{28F4C0B6-9F4D-DDCC-A9C5-82FEACFB72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7286" y="5440023"/>
              <a:ext cx="1588" cy="869951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Line 32">
              <a:extLst>
                <a:ext uri="{FF2B5EF4-FFF2-40B4-BE49-F238E27FC236}">
                  <a16:creationId xmlns:a16="http://schemas.microsoft.com/office/drawing/2014/main" id="{219A3537-660F-153B-F38E-D13A94914D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49601" y="4728821"/>
              <a:ext cx="402393" cy="716403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SINAITICUS  box - Group 11">
            <a:extLst>
              <a:ext uri="{FF2B5EF4-FFF2-40B4-BE49-F238E27FC236}">
                <a16:creationId xmlns:a16="http://schemas.microsoft.com/office/drawing/2014/main" id="{8220FF45-807E-562F-E558-0C5715240F64}"/>
              </a:ext>
            </a:extLst>
          </p:cNvPr>
          <p:cNvGrpSpPr/>
          <p:nvPr/>
        </p:nvGrpSpPr>
        <p:grpSpPr>
          <a:xfrm>
            <a:off x="7813079" y="4005064"/>
            <a:ext cx="2531393" cy="2303466"/>
            <a:chOff x="5530379" y="4006508"/>
            <a:chExt cx="2531393" cy="2303466"/>
          </a:xfrm>
        </p:grpSpPr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93C4CE3A-2F42-0F9A-2303-400667653A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1984" y="4006508"/>
              <a:ext cx="2109788" cy="707886"/>
            </a:xfrm>
            <a:prstGeom prst="rect">
              <a:avLst/>
            </a:prstGeom>
            <a:noFill/>
            <a:ln w="444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Codex </a:t>
              </a:r>
              <a:r>
                <a:rPr lang="es-419" sz="2000" noProof="0" dirty="0">
                  <a:solidFill>
                    <a:srgbClr val="EFF9FF"/>
                  </a:solidFill>
                  <a:latin typeface="Arial" panose="020B0604020202020204" pitchFamily="34" charset="0"/>
                </a:rPr>
                <a:t>Sinaiticus</a:t>
              </a:r>
              <a:endPara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419" sz="20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350 d.C.</a:t>
              </a:r>
              <a:endPara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Line 17">
              <a:extLst>
                <a:ext uri="{FF2B5EF4-FFF2-40B4-BE49-F238E27FC236}">
                  <a16:creationId xmlns:a16="http://schemas.microsoft.com/office/drawing/2014/main" id="{4218DD08-4ECA-F14E-24E6-2FAFDB2F14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9904" y="5440023"/>
              <a:ext cx="1588" cy="869951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Line 32">
              <a:extLst>
                <a:ext uri="{FF2B5EF4-FFF2-40B4-BE49-F238E27FC236}">
                  <a16:creationId xmlns:a16="http://schemas.microsoft.com/office/drawing/2014/main" id="{8395E76D-4664-AD6F-092C-0FC4628E0B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30379" y="4714039"/>
              <a:ext cx="649660" cy="745412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VATICANUS box - Group 11">
            <a:extLst>
              <a:ext uri="{FF2B5EF4-FFF2-40B4-BE49-F238E27FC236}">
                <a16:creationId xmlns:a16="http://schemas.microsoft.com/office/drawing/2014/main" id="{4941CBDF-6849-E555-392E-6BECDA6D22CE}"/>
              </a:ext>
            </a:extLst>
          </p:cNvPr>
          <p:cNvGrpSpPr/>
          <p:nvPr/>
        </p:nvGrpSpPr>
        <p:grpSpPr>
          <a:xfrm>
            <a:off x="5087888" y="3153162"/>
            <a:ext cx="2229074" cy="3077312"/>
            <a:chOff x="6600056" y="4090710"/>
            <a:chExt cx="2229074" cy="3077312"/>
          </a:xfrm>
        </p:grpSpPr>
        <p:sp>
          <p:nvSpPr>
            <p:cNvPr id="40" name="Text Box 15">
              <a:extLst>
                <a:ext uri="{FF2B5EF4-FFF2-40B4-BE49-F238E27FC236}">
                  <a16:creationId xmlns:a16="http://schemas.microsoft.com/office/drawing/2014/main" id="{1B27527E-AFBF-9C7A-B064-B89D8379F2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0056" y="4090710"/>
              <a:ext cx="2229074" cy="707886"/>
            </a:xfrm>
            <a:prstGeom prst="rect">
              <a:avLst/>
            </a:prstGeom>
            <a:noFill/>
            <a:ln w="444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Origen: “</a:t>
              </a:r>
              <a:r>
                <a:rPr kumimoji="0" lang="es-419" sz="2000" i="1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Homilías</a:t>
              </a: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  <a:p>
              <a:pPr algn="ctr"/>
              <a:r>
                <a:rPr lang="es-419" sz="20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+/- 240 d.C.</a:t>
              </a:r>
              <a:endPara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Line 17">
              <a:extLst>
                <a:ext uri="{FF2B5EF4-FFF2-40B4-BE49-F238E27FC236}">
                  <a16:creationId xmlns:a16="http://schemas.microsoft.com/office/drawing/2014/main" id="{0385B079-07A6-CE4B-7C91-BE47C84A58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0985" y="5440022"/>
              <a:ext cx="1588" cy="172800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Line 32">
              <a:extLst>
                <a:ext uri="{FF2B5EF4-FFF2-40B4-BE49-F238E27FC236}">
                  <a16:creationId xmlns:a16="http://schemas.microsoft.com/office/drawing/2014/main" id="{80817B89-493B-B60D-F7DD-ACA609453F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44072" y="4805739"/>
              <a:ext cx="421621" cy="646628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NT Written - Group 72">
            <a:extLst>
              <a:ext uri="{FF2B5EF4-FFF2-40B4-BE49-F238E27FC236}">
                <a16:creationId xmlns:a16="http://schemas.microsoft.com/office/drawing/2014/main" id="{A38B3ACA-DF3C-4F0E-7D68-B33BE1F5CB94}"/>
              </a:ext>
            </a:extLst>
          </p:cNvPr>
          <p:cNvGrpSpPr/>
          <p:nvPr/>
        </p:nvGrpSpPr>
        <p:grpSpPr>
          <a:xfrm>
            <a:off x="191344" y="4037018"/>
            <a:ext cx="2337250" cy="2343153"/>
            <a:chOff x="191344" y="4037018"/>
            <a:chExt cx="2337250" cy="2343153"/>
          </a:xfrm>
        </p:grpSpPr>
        <p:sp>
          <p:nvSpPr>
            <p:cNvPr id="65" name="Text Box 31">
              <a:extLst>
                <a:ext uri="{FF2B5EF4-FFF2-40B4-BE49-F238E27FC236}">
                  <a16:creationId xmlns:a16="http://schemas.microsoft.com/office/drawing/2014/main" id="{5040454C-0CE5-5D12-5920-E6209ECC51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344" y="4037018"/>
              <a:ext cx="2319338" cy="615951"/>
            </a:xfrm>
            <a:prstGeom prst="rect">
              <a:avLst/>
            </a:prstGeom>
            <a:noFill/>
            <a:ln w="4445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000" rIns="5400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NT escrito </a:t>
              </a:r>
            </a:p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entre +/-50 y 100</a:t>
              </a:r>
            </a:p>
          </p:txBody>
        </p:sp>
        <p:sp>
          <p:nvSpPr>
            <p:cNvPr id="66" name="Line 32">
              <a:extLst>
                <a:ext uri="{FF2B5EF4-FFF2-40B4-BE49-F238E27FC236}">
                  <a16:creationId xmlns:a16="http://schemas.microsoft.com/office/drawing/2014/main" id="{3918D440-4601-6A4D-61BD-0D167C0BA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1584" y="4649841"/>
              <a:ext cx="163633" cy="133300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Line 33">
              <a:extLst>
                <a:ext uri="{FF2B5EF4-FFF2-40B4-BE49-F238E27FC236}">
                  <a16:creationId xmlns:a16="http://schemas.microsoft.com/office/drawing/2014/main" id="{26521433-A783-CB8E-8752-BFD062CAE5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3100" y="5753100"/>
              <a:ext cx="6339" cy="627071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Line 32">
              <a:extLst>
                <a:ext uri="{FF2B5EF4-FFF2-40B4-BE49-F238E27FC236}">
                  <a16:creationId xmlns:a16="http://schemas.microsoft.com/office/drawing/2014/main" id="{516DCDEE-4A01-889A-57D0-FC942CB788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39131" y="5550128"/>
              <a:ext cx="589463" cy="223388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Line 32">
              <a:extLst>
                <a:ext uri="{FF2B5EF4-FFF2-40B4-BE49-F238E27FC236}">
                  <a16:creationId xmlns:a16="http://schemas.microsoft.com/office/drawing/2014/main" id="{2969DEAE-3EA6-8A1C-09F5-A1C4708C3A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8057" y="4764211"/>
              <a:ext cx="3867" cy="813124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346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7E520-02BD-5E36-891D-57B212ECD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C - Text Box 39">
            <a:extLst>
              <a:ext uri="{FF2B5EF4-FFF2-40B4-BE49-F238E27FC236}">
                <a16:creationId xmlns:a16="http://schemas.microsoft.com/office/drawing/2014/main" id="{C6CA061C-88B5-88F6-C3CE-E8DB0B694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" y="6152604"/>
            <a:ext cx="320008" cy="34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72000" rIns="0" bIns="72000">
            <a:no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</a:p>
        </p:txBody>
      </p:sp>
      <p:sp>
        <p:nvSpPr>
          <p:cNvPr id="4" name="DC - Text Box 7">
            <a:extLst>
              <a:ext uri="{FF2B5EF4-FFF2-40B4-BE49-F238E27FC236}">
                <a16:creationId xmlns:a16="http://schemas.microsoft.com/office/drawing/2014/main" id="{305AB9DC-24FF-3680-7A8A-03E860E9C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9276" y="6093296"/>
            <a:ext cx="47961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88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3" name="TIME LINE - Line 6">
            <a:extLst>
              <a:ext uri="{FF2B5EF4-FFF2-40B4-BE49-F238E27FC236}">
                <a16:creationId xmlns:a16="http://schemas.microsoft.com/office/drawing/2014/main" id="{27782C48-8AF2-A759-B70F-16F1DB8706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28" y="6559550"/>
            <a:ext cx="119160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Year ! - Text Box 8">
            <a:extLst>
              <a:ext uri="{FF2B5EF4-FFF2-40B4-BE49-F238E27FC236}">
                <a16:creationId xmlns:a16="http://schemas.microsoft.com/office/drawing/2014/main" id="{3B8D982C-DBAB-B377-49C5-9555AA497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94" y="5940000"/>
            <a:ext cx="341760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4" name="Tiempos JESUS - Group 14">
            <a:extLst>
              <a:ext uri="{FF2B5EF4-FFF2-40B4-BE49-F238E27FC236}">
                <a16:creationId xmlns:a16="http://schemas.microsoft.com/office/drawing/2014/main" id="{13605745-0597-3DF7-06DC-1C4A7F65F518}"/>
              </a:ext>
            </a:extLst>
          </p:cNvPr>
          <p:cNvGrpSpPr>
            <a:grpSpLocks/>
          </p:cNvGrpSpPr>
          <p:nvPr/>
        </p:nvGrpSpPr>
        <p:grpSpPr bwMode="auto">
          <a:xfrm>
            <a:off x="135434" y="4797427"/>
            <a:ext cx="2216150" cy="1582738"/>
            <a:chOff x="3387" y="2987"/>
            <a:chExt cx="1396" cy="997"/>
          </a:xfrm>
        </p:grpSpPr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FC8D8E4C-B6AF-81E3-93C2-2E5FD13DDF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2987"/>
              <a:ext cx="1396" cy="446"/>
            </a:xfrm>
            <a:prstGeom prst="rect">
              <a:avLst/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Tiempos de Jesús (4 a.C. - 33 d.C.)</a:t>
              </a:r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85AEE834-D7A8-A14F-A015-47C1F3B7E1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3" y="3436"/>
              <a:ext cx="1" cy="548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29">
            <a:extLst>
              <a:ext uri="{FF2B5EF4-FFF2-40B4-BE49-F238E27FC236}">
                <a16:creationId xmlns:a16="http://schemas.microsoft.com/office/drawing/2014/main" id="{B1FFF0BE-F3DD-3B7A-C5E9-42C96F4EA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706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0" name="1- Line 5">
            <a:extLst>
              <a:ext uri="{FF2B5EF4-FFF2-40B4-BE49-F238E27FC236}">
                <a16:creationId xmlns:a16="http://schemas.microsoft.com/office/drawing/2014/main" id="{2FACA7F4-B166-282F-B135-D91361BC242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226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00 - Line 5">
            <a:extLst>
              <a:ext uri="{FF2B5EF4-FFF2-40B4-BE49-F238E27FC236}">
                <a16:creationId xmlns:a16="http://schemas.microsoft.com/office/drawing/2014/main" id="{B4681FDC-9CCF-8104-A092-09847C93975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038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200 - Line 5">
            <a:extLst>
              <a:ext uri="{FF2B5EF4-FFF2-40B4-BE49-F238E27FC236}">
                <a16:creationId xmlns:a16="http://schemas.microsoft.com/office/drawing/2014/main" id="{E3F25559-2693-41A9-69B8-5C4B249004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5840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300 - Line 5">
            <a:extLst>
              <a:ext uri="{FF2B5EF4-FFF2-40B4-BE49-F238E27FC236}">
                <a16:creationId xmlns:a16="http://schemas.microsoft.com/office/drawing/2014/main" id="{26D9B554-0063-187E-6ECC-A2B3D1C6EF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372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500 - Line 5">
            <a:extLst>
              <a:ext uri="{FF2B5EF4-FFF2-40B4-BE49-F238E27FC236}">
                <a16:creationId xmlns:a16="http://schemas.microsoft.com/office/drawing/2014/main" id="{99D524D9-3C58-7959-D147-0738F393B5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35554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Year 200 - Text Box 29">
            <a:extLst>
              <a:ext uri="{FF2B5EF4-FFF2-40B4-BE49-F238E27FC236}">
                <a16:creationId xmlns:a16="http://schemas.microsoft.com/office/drawing/2014/main" id="{510135D4-6626-D39E-CAAA-DBED97135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9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53" name="Year 300 - Text Box 29">
            <a:extLst>
              <a:ext uri="{FF2B5EF4-FFF2-40B4-BE49-F238E27FC236}">
                <a16:creationId xmlns:a16="http://schemas.microsoft.com/office/drawing/2014/main" id="{2D43AD6F-A03F-1726-59BD-8D1106C90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27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55" name="Year 500 - Text Box 29">
            <a:extLst>
              <a:ext uri="{FF2B5EF4-FFF2-40B4-BE49-F238E27FC236}">
                <a16:creationId xmlns:a16="http://schemas.microsoft.com/office/drawing/2014/main" id="{8D54B1CC-734A-2A69-EB12-E0DD5BA94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103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43" name="Jesus range - Rectangle 86">
            <a:extLst>
              <a:ext uri="{FF2B5EF4-FFF2-40B4-BE49-F238E27FC236}">
                <a16:creationId xmlns:a16="http://schemas.microsoft.com/office/drawing/2014/main" id="{E86E42F6-1CB8-423B-6907-B670CACF4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81" y="6496769"/>
            <a:ext cx="918537" cy="144000"/>
          </a:xfrm>
          <a:prstGeom prst="rect">
            <a:avLst/>
          </a:prstGeom>
          <a:solidFill>
            <a:srgbClr val="FFCC00"/>
          </a:solidFill>
          <a:ln w="34925">
            <a:solidFill>
              <a:srgbClr val="FF9900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NT Range - Rectangle 86">
            <a:extLst>
              <a:ext uri="{FF2B5EF4-FFF2-40B4-BE49-F238E27FC236}">
                <a16:creationId xmlns:a16="http://schemas.microsoft.com/office/drawing/2014/main" id="{395DB322-5955-AE12-0228-4D96A5ADE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79" y="6501545"/>
            <a:ext cx="1080795" cy="144000"/>
          </a:xfrm>
          <a:prstGeom prst="rect">
            <a:avLst/>
          </a:prstGeom>
          <a:solidFill>
            <a:srgbClr val="7030A0"/>
          </a:solidFill>
          <a:ln w="34925">
            <a:solidFill>
              <a:srgbClr val="5DEAF9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VATICANUS box - Group 11">
            <a:extLst>
              <a:ext uri="{FF2B5EF4-FFF2-40B4-BE49-F238E27FC236}">
                <a16:creationId xmlns:a16="http://schemas.microsoft.com/office/drawing/2014/main" id="{1E041096-0976-DB2A-79A1-497B73F727F9}"/>
              </a:ext>
            </a:extLst>
          </p:cNvPr>
          <p:cNvGrpSpPr/>
          <p:nvPr/>
        </p:nvGrpSpPr>
        <p:grpSpPr>
          <a:xfrm>
            <a:off x="5951984" y="4006508"/>
            <a:ext cx="2109788" cy="2303466"/>
            <a:chOff x="5951984" y="4006508"/>
            <a:chExt cx="2109788" cy="2303466"/>
          </a:xfrm>
        </p:grpSpPr>
        <p:sp>
          <p:nvSpPr>
            <p:cNvPr id="8" name="Text Box 15">
              <a:extLst>
                <a:ext uri="{FF2B5EF4-FFF2-40B4-BE49-F238E27FC236}">
                  <a16:creationId xmlns:a16="http://schemas.microsoft.com/office/drawing/2014/main" id="{60A91C61-94E5-5EF0-9337-29310AC46F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1984" y="4006508"/>
              <a:ext cx="2109788" cy="708026"/>
            </a:xfrm>
            <a:prstGeom prst="rect">
              <a:avLst/>
            </a:prstGeom>
            <a:noFill/>
            <a:ln w="444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Codex Vaticanus</a:t>
              </a:r>
            </a:p>
            <a:p>
              <a:pPr algn="ctr"/>
              <a:r>
                <a:rPr lang="es-419" sz="20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325 d.C.</a:t>
              </a:r>
              <a:endPara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Line 17">
              <a:extLst>
                <a:ext uri="{FF2B5EF4-FFF2-40B4-BE49-F238E27FC236}">
                  <a16:creationId xmlns:a16="http://schemas.microsoft.com/office/drawing/2014/main" id="{16948211-B454-D843-7E99-CC50F04755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7286" y="5440023"/>
              <a:ext cx="1588" cy="869951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Line 32">
              <a:extLst>
                <a:ext uri="{FF2B5EF4-FFF2-40B4-BE49-F238E27FC236}">
                  <a16:creationId xmlns:a16="http://schemas.microsoft.com/office/drawing/2014/main" id="{474CCD55-51EE-6B37-A1DC-1425445CCA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49601" y="4728821"/>
              <a:ext cx="402393" cy="716403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SINAITICUS  box - Group 11">
            <a:extLst>
              <a:ext uri="{FF2B5EF4-FFF2-40B4-BE49-F238E27FC236}">
                <a16:creationId xmlns:a16="http://schemas.microsoft.com/office/drawing/2014/main" id="{52712BA7-2BD0-A55B-EC3D-FF7D00251815}"/>
              </a:ext>
            </a:extLst>
          </p:cNvPr>
          <p:cNvGrpSpPr/>
          <p:nvPr/>
        </p:nvGrpSpPr>
        <p:grpSpPr>
          <a:xfrm>
            <a:off x="7813079" y="4005064"/>
            <a:ext cx="2531393" cy="2303466"/>
            <a:chOff x="5530379" y="4006508"/>
            <a:chExt cx="2531393" cy="2303466"/>
          </a:xfrm>
        </p:grpSpPr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5C4594CF-A163-3DAA-DADB-F72EB96DE6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1984" y="4006508"/>
              <a:ext cx="2109788" cy="707886"/>
            </a:xfrm>
            <a:prstGeom prst="rect">
              <a:avLst/>
            </a:prstGeom>
            <a:noFill/>
            <a:ln w="444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Codex </a:t>
              </a:r>
              <a:r>
                <a:rPr lang="es-419" sz="2000" noProof="0" dirty="0">
                  <a:solidFill>
                    <a:srgbClr val="EFF9FF"/>
                  </a:solidFill>
                  <a:latin typeface="Arial" panose="020B0604020202020204" pitchFamily="34" charset="0"/>
                </a:rPr>
                <a:t>Sinaiticus</a:t>
              </a:r>
              <a:endPara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419" sz="20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350 d.C.</a:t>
              </a:r>
              <a:endPara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Line 17">
              <a:extLst>
                <a:ext uri="{FF2B5EF4-FFF2-40B4-BE49-F238E27FC236}">
                  <a16:creationId xmlns:a16="http://schemas.microsoft.com/office/drawing/2014/main" id="{71E86BE4-D4E4-9DFE-07C7-6C5B3AE2AD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9904" y="5440023"/>
              <a:ext cx="1588" cy="869951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Line 32">
              <a:extLst>
                <a:ext uri="{FF2B5EF4-FFF2-40B4-BE49-F238E27FC236}">
                  <a16:creationId xmlns:a16="http://schemas.microsoft.com/office/drawing/2014/main" id="{D08E5A92-D4B7-BDD2-A9BB-91B4F3E7B0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30379" y="4714039"/>
              <a:ext cx="649660" cy="745412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VATICANUS box - Group 11">
            <a:extLst>
              <a:ext uri="{FF2B5EF4-FFF2-40B4-BE49-F238E27FC236}">
                <a16:creationId xmlns:a16="http://schemas.microsoft.com/office/drawing/2014/main" id="{ACD4A4D7-DF3A-4FB2-80FA-674D4DBBCFDF}"/>
              </a:ext>
            </a:extLst>
          </p:cNvPr>
          <p:cNvGrpSpPr/>
          <p:nvPr/>
        </p:nvGrpSpPr>
        <p:grpSpPr>
          <a:xfrm>
            <a:off x="5087888" y="3153162"/>
            <a:ext cx="2229074" cy="3077312"/>
            <a:chOff x="6600056" y="4090710"/>
            <a:chExt cx="2229074" cy="3077312"/>
          </a:xfrm>
        </p:grpSpPr>
        <p:sp>
          <p:nvSpPr>
            <p:cNvPr id="11" name="Text Box 15">
              <a:extLst>
                <a:ext uri="{FF2B5EF4-FFF2-40B4-BE49-F238E27FC236}">
                  <a16:creationId xmlns:a16="http://schemas.microsoft.com/office/drawing/2014/main" id="{36F801E3-D76E-EDAF-99BA-804E4DEECD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0056" y="4090710"/>
              <a:ext cx="2229074" cy="707886"/>
            </a:xfrm>
            <a:prstGeom prst="rect">
              <a:avLst/>
            </a:prstGeom>
            <a:noFill/>
            <a:ln w="444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Origen: “</a:t>
              </a:r>
              <a:r>
                <a:rPr kumimoji="0" lang="es-419" sz="2000" i="1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Homilías</a:t>
              </a: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  <a:p>
              <a:pPr algn="ctr"/>
              <a:r>
                <a:rPr lang="es-419" sz="20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+/- 240 d.C.</a:t>
              </a:r>
              <a:endPara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Line 17">
              <a:extLst>
                <a:ext uri="{FF2B5EF4-FFF2-40B4-BE49-F238E27FC236}">
                  <a16:creationId xmlns:a16="http://schemas.microsoft.com/office/drawing/2014/main" id="{F673AA8F-7519-8B21-B955-4F92F4F7CD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0985" y="5440022"/>
              <a:ext cx="1588" cy="172800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Line 32">
              <a:extLst>
                <a:ext uri="{FF2B5EF4-FFF2-40B4-BE49-F238E27FC236}">
                  <a16:creationId xmlns:a16="http://schemas.microsoft.com/office/drawing/2014/main" id="{ED083E46-1924-6743-CAA9-D9D256C2FA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44072" y="4805739"/>
              <a:ext cx="421621" cy="646628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98CE9F3-23EF-DE11-583F-118656842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836712"/>
            <a:ext cx="10801200" cy="134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Y en el año 1740 el historiador Ludovico </a:t>
            </a:r>
            <a:r>
              <a:rPr lang="es-419" sz="3100" noProof="0" dirty="0" err="1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Muratori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encontró en una biblioteca en Milán, Italia, parte de un documento con un listado casi completo de los libros del NT, de fecha…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8E58794E-98F3-F2DA-5C0D-952BE73F4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784" y="2289066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Canon </a:t>
            </a:r>
            <a:r>
              <a:rPr lang="es-419" sz="200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Muratoriano</a:t>
            </a:r>
            <a:endParaRPr lang="es-419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+/- 185 d.C.</a:t>
            </a:r>
            <a:endParaRPr kumimoji="0" lang="es-419" sz="2000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5F1B3A0-79A7-5E33-286B-D7E2108397E1}"/>
              </a:ext>
            </a:extLst>
          </p:cNvPr>
          <p:cNvGrpSpPr/>
          <p:nvPr/>
        </p:nvGrpSpPr>
        <p:grpSpPr>
          <a:xfrm>
            <a:off x="4150942" y="2984759"/>
            <a:ext cx="718492" cy="3245715"/>
            <a:chOff x="4150942" y="2984759"/>
            <a:chExt cx="718492" cy="3245715"/>
          </a:xfrm>
        </p:grpSpPr>
        <p:sp>
          <p:nvSpPr>
            <p:cNvPr id="22" name="Line 17">
              <a:extLst>
                <a:ext uri="{FF2B5EF4-FFF2-40B4-BE49-F238E27FC236}">
                  <a16:creationId xmlns:a16="http://schemas.microsoft.com/office/drawing/2014/main" id="{2DDA0D30-E450-308A-169A-B2ACF83BBC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0942" y="4502474"/>
              <a:ext cx="1588" cy="172800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Line 32">
              <a:extLst>
                <a:ext uri="{FF2B5EF4-FFF2-40B4-BE49-F238E27FC236}">
                  <a16:creationId xmlns:a16="http://schemas.microsoft.com/office/drawing/2014/main" id="{EEB6C2B4-15EE-F46C-8B00-64F341BAC1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5650" y="2984759"/>
              <a:ext cx="713784" cy="1522918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6211F79-C2F7-846E-0E55-200EA9C89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9593" y="2158245"/>
            <a:ext cx="3484959" cy="134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Falta solo: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Filemón, 2 Pedro, 3 Juan, y Judas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F8043C6-ABFF-2699-CAFA-2FED8C775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686" y="2179110"/>
            <a:ext cx="2229074" cy="1681938"/>
          </a:xfrm>
          <a:prstGeom prst="rect">
            <a:avLst/>
          </a:prstGeom>
        </p:spPr>
      </p:pic>
      <p:grpSp>
        <p:nvGrpSpPr>
          <p:cNvPr id="41" name="NT Written - Group 72">
            <a:extLst>
              <a:ext uri="{FF2B5EF4-FFF2-40B4-BE49-F238E27FC236}">
                <a16:creationId xmlns:a16="http://schemas.microsoft.com/office/drawing/2014/main" id="{2083079C-9700-4B6B-204F-A72B6A9A3BDA}"/>
              </a:ext>
            </a:extLst>
          </p:cNvPr>
          <p:cNvGrpSpPr/>
          <p:nvPr/>
        </p:nvGrpSpPr>
        <p:grpSpPr>
          <a:xfrm>
            <a:off x="191344" y="4037018"/>
            <a:ext cx="2337250" cy="2343153"/>
            <a:chOff x="191344" y="4037018"/>
            <a:chExt cx="2337250" cy="2343153"/>
          </a:xfrm>
        </p:grpSpPr>
        <p:sp>
          <p:nvSpPr>
            <p:cNvPr id="42" name="Text Box 31">
              <a:extLst>
                <a:ext uri="{FF2B5EF4-FFF2-40B4-BE49-F238E27FC236}">
                  <a16:creationId xmlns:a16="http://schemas.microsoft.com/office/drawing/2014/main" id="{8E5D1A02-59C6-48A2-E3A2-CC8F1366BC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344" y="4037018"/>
              <a:ext cx="2319338" cy="615951"/>
            </a:xfrm>
            <a:prstGeom prst="rect">
              <a:avLst/>
            </a:prstGeom>
            <a:noFill/>
            <a:ln w="4445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000" rIns="5400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NT escrito </a:t>
              </a:r>
            </a:p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entre +/-50 y 100</a:t>
              </a:r>
            </a:p>
          </p:txBody>
        </p:sp>
        <p:sp>
          <p:nvSpPr>
            <p:cNvPr id="45" name="Line 32">
              <a:extLst>
                <a:ext uri="{FF2B5EF4-FFF2-40B4-BE49-F238E27FC236}">
                  <a16:creationId xmlns:a16="http://schemas.microsoft.com/office/drawing/2014/main" id="{0AD431B1-36C0-8C67-AC77-30C93226B0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1584" y="4649841"/>
              <a:ext cx="163633" cy="133300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33">
              <a:extLst>
                <a:ext uri="{FF2B5EF4-FFF2-40B4-BE49-F238E27FC236}">
                  <a16:creationId xmlns:a16="http://schemas.microsoft.com/office/drawing/2014/main" id="{F38D24C2-3896-8A6F-533C-5DC019E3E2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3100" y="5753100"/>
              <a:ext cx="6339" cy="627071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Line 32">
              <a:extLst>
                <a:ext uri="{FF2B5EF4-FFF2-40B4-BE49-F238E27FC236}">
                  <a16:creationId xmlns:a16="http://schemas.microsoft.com/office/drawing/2014/main" id="{BAD1A1AB-96D3-1788-BEE0-DC71A89632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39131" y="5550128"/>
              <a:ext cx="589463" cy="223388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Line 32">
              <a:extLst>
                <a:ext uri="{FF2B5EF4-FFF2-40B4-BE49-F238E27FC236}">
                  <a16:creationId xmlns:a16="http://schemas.microsoft.com/office/drawing/2014/main" id="{4DDBCD0D-6457-011A-BE57-CE894284AC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8057" y="4764211"/>
              <a:ext cx="3867" cy="813124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9" name="400 - Line 5">
            <a:extLst>
              <a:ext uri="{FF2B5EF4-FFF2-40B4-BE49-F238E27FC236}">
                <a16:creationId xmlns:a16="http://schemas.microsoft.com/office/drawing/2014/main" id="{F6175296-801C-E361-E816-751684D904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491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Year 400 - Text Box 29">
            <a:extLst>
              <a:ext uri="{FF2B5EF4-FFF2-40B4-BE49-F238E27FC236}">
                <a16:creationId xmlns:a16="http://schemas.microsoft.com/office/drawing/2014/main" id="{93D5E5B9-9563-1ABE-8646-945F3A238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646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63" name="CARTAGO Arrow 2 - Line 33">
            <a:extLst>
              <a:ext uri="{FF2B5EF4-FFF2-40B4-BE49-F238E27FC236}">
                <a16:creationId xmlns:a16="http://schemas.microsoft.com/office/drawing/2014/main" id="{7D921F76-97E6-8AE5-C21E-25229DC401DF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4352" y="5544000"/>
            <a:ext cx="1588" cy="792000"/>
          </a:xfrm>
          <a:prstGeom prst="line">
            <a:avLst/>
          </a:prstGeom>
          <a:noFill/>
          <a:ln w="50800">
            <a:solidFill>
              <a:srgbClr val="84E291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ARTAGO Arrow 1 - Line 33">
            <a:extLst>
              <a:ext uri="{FF2B5EF4-FFF2-40B4-BE49-F238E27FC236}">
                <a16:creationId xmlns:a16="http://schemas.microsoft.com/office/drawing/2014/main" id="{30A203EC-66E5-E40F-10A3-012F7C98CBE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22784" y="5544000"/>
            <a:ext cx="1588" cy="792000"/>
          </a:xfrm>
          <a:prstGeom prst="line">
            <a:avLst/>
          </a:prstGeom>
          <a:noFill/>
          <a:ln w="50800">
            <a:solidFill>
              <a:srgbClr val="84E291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HIPPONA arrow - Line 33">
            <a:extLst>
              <a:ext uri="{FF2B5EF4-FFF2-40B4-BE49-F238E27FC236}">
                <a16:creationId xmlns:a16="http://schemas.microsoft.com/office/drawing/2014/main" id="{132E3DFA-E0AC-BFA3-1668-C26533B7C18F}"/>
              </a:ext>
            </a:extLst>
          </p:cNvPr>
          <p:cNvSpPr>
            <a:spLocks noChangeShapeType="1"/>
          </p:cNvSpPr>
          <p:nvPr/>
        </p:nvSpPr>
        <p:spPr bwMode="auto">
          <a:xfrm>
            <a:off x="8758708" y="5544000"/>
            <a:ext cx="1588" cy="792000"/>
          </a:xfrm>
          <a:prstGeom prst="line">
            <a:avLst/>
          </a:prstGeom>
          <a:noFill/>
          <a:ln w="50800">
            <a:solidFill>
              <a:srgbClr val="D86ECC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OMA Arrow - Line 33">
            <a:extLst>
              <a:ext uri="{FF2B5EF4-FFF2-40B4-BE49-F238E27FC236}">
                <a16:creationId xmlns:a16="http://schemas.microsoft.com/office/drawing/2014/main" id="{CFCA01C2-6143-B5B7-04E2-7F28C9F7A0A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72264" y="5544000"/>
            <a:ext cx="1588" cy="792000"/>
          </a:xfrm>
          <a:prstGeom prst="line">
            <a:avLst/>
          </a:prstGeom>
          <a:noFill/>
          <a:ln w="50800">
            <a:solidFill>
              <a:srgbClr val="F6C6AD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055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3" grpId="0" animBg="1"/>
      <p:bldP spid="2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85BDF-2A8A-EE62-A328-C111C55DD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C - Text Box 39">
            <a:extLst>
              <a:ext uri="{FF2B5EF4-FFF2-40B4-BE49-F238E27FC236}">
                <a16:creationId xmlns:a16="http://schemas.microsoft.com/office/drawing/2014/main" id="{65EE2C02-C363-26E5-1D82-89BDDB29A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" y="6152604"/>
            <a:ext cx="320008" cy="34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72000" rIns="0" bIns="72000">
            <a:no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</a:p>
        </p:txBody>
      </p:sp>
      <p:sp>
        <p:nvSpPr>
          <p:cNvPr id="4" name="DC - Text Box 7">
            <a:extLst>
              <a:ext uri="{FF2B5EF4-FFF2-40B4-BE49-F238E27FC236}">
                <a16:creationId xmlns:a16="http://schemas.microsoft.com/office/drawing/2014/main" id="{C7A4CB7F-00A1-DC51-1E73-188E8CEC9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9276" y="6093296"/>
            <a:ext cx="47961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88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3" name="TIME LINE - Line 6">
            <a:extLst>
              <a:ext uri="{FF2B5EF4-FFF2-40B4-BE49-F238E27FC236}">
                <a16:creationId xmlns:a16="http://schemas.microsoft.com/office/drawing/2014/main" id="{27E5697D-B0F4-D8DB-52F3-4B83BEB9D7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28" y="6559550"/>
            <a:ext cx="119160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Year ! - Text Box 8">
            <a:extLst>
              <a:ext uri="{FF2B5EF4-FFF2-40B4-BE49-F238E27FC236}">
                <a16:creationId xmlns:a16="http://schemas.microsoft.com/office/drawing/2014/main" id="{92C0FD04-8F01-8D2A-30D7-9B25A506F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94" y="5940000"/>
            <a:ext cx="341760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4" name="Tiempos JESUS - Group 14">
            <a:extLst>
              <a:ext uri="{FF2B5EF4-FFF2-40B4-BE49-F238E27FC236}">
                <a16:creationId xmlns:a16="http://schemas.microsoft.com/office/drawing/2014/main" id="{524B5F13-C37D-789E-96D5-47493974B062}"/>
              </a:ext>
            </a:extLst>
          </p:cNvPr>
          <p:cNvGrpSpPr>
            <a:grpSpLocks/>
          </p:cNvGrpSpPr>
          <p:nvPr/>
        </p:nvGrpSpPr>
        <p:grpSpPr bwMode="auto">
          <a:xfrm>
            <a:off x="135434" y="4797427"/>
            <a:ext cx="2216150" cy="1582738"/>
            <a:chOff x="3387" y="2987"/>
            <a:chExt cx="1396" cy="997"/>
          </a:xfrm>
        </p:grpSpPr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F4F15EED-0EFD-29C0-D99E-656AC4B9B3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2987"/>
              <a:ext cx="1396" cy="446"/>
            </a:xfrm>
            <a:prstGeom prst="rect">
              <a:avLst/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Tiempos de Jesús (4 a.C. - 33 d.C.)</a:t>
              </a:r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E1AE4879-62B7-DE50-4AA5-1C3B75AFAD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3" y="3436"/>
              <a:ext cx="1" cy="548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29">
            <a:extLst>
              <a:ext uri="{FF2B5EF4-FFF2-40B4-BE49-F238E27FC236}">
                <a16:creationId xmlns:a16="http://schemas.microsoft.com/office/drawing/2014/main" id="{695489E4-24BD-FF71-5B4B-379FF4574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706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0" name="1- Line 5">
            <a:extLst>
              <a:ext uri="{FF2B5EF4-FFF2-40B4-BE49-F238E27FC236}">
                <a16:creationId xmlns:a16="http://schemas.microsoft.com/office/drawing/2014/main" id="{57E1AE41-8F9E-422D-B091-21D284AE6D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226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00 - Line 5">
            <a:extLst>
              <a:ext uri="{FF2B5EF4-FFF2-40B4-BE49-F238E27FC236}">
                <a16:creationId xmlns:a16="http://schemas.microsoft.com/office/drawing/2014/main" id="{67F507F7-69D3-88DE-2992-4C51AAD4E0A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038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200 - Line 5">
            <a:extLst>
              <a:ext uri="{FF2B5EF4-FFF2-40B4-BE49-F238E27FC236}">
                <a16:creationId xmlns:a16="http://schemas.microsoft.com/office/drawing/2014/main" id="{34F0543A-BB35-6089-E38F-D4548F1E95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5840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300 - Line 5">
            <a:extLst>
              <a:ext uri="{FF2B5EF4-FFF2-40B4-BE49-F238E27FC236}">
                <a16:creationId xmlns:a16="http://schemas.microsoft.com/office/drawing/2014/main" id="{D6C338DD-9A29-929F-FBCA-B6F64679CCB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372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500 - Line 5">
            <a:extLst>
              <a:ext uri="{FF2B5EF4-FFF2-40B4-BE49-F238E27FC236}">
                <a16:creationId xmlns:a16="http://schemas.microsoft.com/office/drawing/2014/main" id="{A76EFAB1-342F-B980-7097-234586D329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35554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Year 200 - Text Box 29">
            <a:extLst>
              <a:ext uri="{FF2B5EF4-FFF2-40B4-BE49-F238E27FC236}">
                <a16:creationId xmlns:a16="http://schemas.microsoft.com/office/drawing/2014/main" id="{4DBF8D21-0CB2-775D-E318-F2E4A22AE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9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53" name="Year 300 - Text Box 29">
            <a:extLst>
              <a:ext uri="{FF2B5EF4-FFF2-40B4-BE49-F238E27FC236}">
                <a16:creationId xmlns:a16="http://schemas.microsoft.com/office/drawing/2014/main" id="{24F0D6D9-2845-B9BD-3907-15AE58EA3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27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55" name="Year 500 - Text Box 29">
            <a:extLst>
              <a:ext uri="{FF2B5EF4-FFF2-40B4-BE49-F238E27FC236}">
                <a16:creationId xmlns:a16="http://schemas.microsoft.com/office/drawing/2014/main" id="{969A76AB-0C5B-6FDA-8E67-F75416F9B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103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43" name="Jesus range - Rectangle 86">
            <a:extLst>
              <a:ext uri="{FF2B5EF4-FFF2-40B4-BE49-F238E27FC236}">
                <a16:creationId xmlns:a16="http://schemas.microsoft.com/office/drawing/2014/main" id="{62D87990-D8F8-6681-BF85-F3D408CE6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81" y="6496769"/>
            <a:ext cx="918537" cy="144000"/>
          </a:xfrm>
          <a:prstGeom prst="rect">
            <a:avLst/>
          </a:prstGeom>
          <a:solidFill>
            <a:srgbClr val="FFCC00"/>
          </a:solidFill>
          <a:ln w="34925">
            <a:solidFill>
              <a:srgbClr val="FF9900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NT Range - Rectangle 86">
            <a:extLst>
              <a:ext uri="{FF2B5EF4-FFF2-40B4-BE49-F238E27FC236}">
                <a16:creationId xmlns:a16="http://schemas.microsoft.com/office/drawing/2014/main" id="{57D348E5-F883-5DA7-1224-913D802E4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79" y="6501545"/>
            <a:ext cx="1080795" cy="144000"/>
          </a:xfrm>
          <a:prstGeom prst="rect">
            <a:avLst/>
          </a:prstGeom>
          <a:solidFill>
            <a:srgbClr val="7030A0"/>
          </a:solidFill>
          <a:ln w="34925">
            <a:solidFill>
              <a:srgbClr val="5DEAF9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VATICANUS box - Group 11">
            <a:extLst>
              <a:ext uri="{FF2B5EF4-FFF2-40B4-BE49-F238E27FC236}">
                <a16:creationId xmlns:a16="http://schemas.microsoft.com/office/drawing/2014/main" id="{413CB386-8BF7-88C3-7E62-AE4C4D95CD17}"/>
              </a:ext>
            </a:extLst>
          </p:cNvPr>
          <p:cNvGrpSpPr/>
          <p:nvPr/>
        </p:nvGrpSpPr>
        <p:grpSpPr>
          <a:xfrm>
            <a:off x="5951984" y="4006508"/>
            <a:ext cx="2109788" cy="2303466"/>
            <a:chOff x="5951984" y="4006508"/>
            <a:chExt cx="2109788" cy="2303466"/>
          </a:xfrm>
        </p:grpSpPr>
        <p:sp>
          <p:nvSpPr>
            <p:cNvPr id="8" name="Text Box 15">
              <a:extLst>
                <a:ext uri="{FF2B5EF4-FFF2-40B4-BE49-F238E27FC236}">
                  <a16:creationId xmlns:a16="http://schemas.microsoft.com/office/drawing/2014/main" id="{36457637-8C72-D6D1-A76E-659C320D86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1984" y="4006508"/>
              <a:ext cx="2109788" cy="708026"/>
            </a:xfrm>
            <a:prstGeom prst="rect">
              <a:avLst/>
            </a:prstGeom>
            <a:noFill/>
            <a:ln w="444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Codex Vaticanus</a:t>
              </a:r>
            </a:p>
            <a:p>
              <a:pPr algn="ctr"/>
              <a:r>
                <a:rPr lang="es-419" sz="20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325 d.C.</a:t>
              </a:r>
              <a:endPara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Line 17">
              <a:extLst>
                <a:ext uri="{FF2B5EF4-FFF2-40B4-BE49-F238E27FC236}">
                  <a16:creationId xmlns:a16="http://schemas.microsoft.com/office/drawing/2014/main" id="{D1352DD4-D0BB-5DDA-9FAD-251BCBD1C6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7286" y="5440023"/>
              <a:ext cx="1588" cy="869951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Line 32">
              <a:extLst>
                <a:ext uri="{FF2B5EF4-FFF2-40B4-BE49-F238E27FC236}">
                  <a16:creationId xmlns:a16="http://schemas.microsoft.com/office/drawing/2014/main" id="{4BFE94FE-BAA3-57D5-9BCF-9D6B0F36A0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49601" y="4728821"/>
              <a:ext cx="402393" cy="716403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SINAITICUS  box - Group 11">
            <a:extLst>
              <a:ext uri="{FF2B5EF4-FFF2-40B4-BE49-F238E27FC236}">
                <a16:creationId xmlns:a16="http://schemas.microsoft.com/office/drawing/2014/main" id="{63412FF7-0519-EC93-EF7A-7F9291D1F3DD}"/>
              </a:ext>
            </a:extLst>
          </p:cNvPr>
          <p:cNvGrpSpPr/>
          <p:nvPr/>
        </p:nvGrpSpPr>
        <p:grpSpPr>
          <a:xfrm>
            <a:off x="7813079" y="4005064"/>
            <a:ext cx="2531393" cy="2303466"/>
            <a:chOff x="5530379" y="4006508"/>
            <a:chExt cx="2531393" cy="2303466"/>
          </a:xfrm>
        </p:grpSpPr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FA4C083F-9EFD-6C27-FE7E-24E2E74A54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1984" y="4006508"/>
              <a:ext cx="2109788" cy="707886"/>
            </a:xfrm>
            <a:prstGeom prst="rect">
              <a:avLst/>
            </a:prstGeom>
            <a:noFill/>
            <a:ln w="444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Codex </a:t>
              </a:r>
              <a:r>
                <a:rPr lang="es-419" sz="2000" noProof="0" dirty="0">
                  <a:solidFill>
                    <a:srgbClr val="EFF9FF"/>
                  </a:solidFill>
                  <a:latin typeface="Arial" panose="020B0604020202020204" pitchFamily="34" charset="0"/>
                </a:rPr>
                <a:t>Sinaiticus</a:t>
              </a:r>
              <a:endPara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419" sz="20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350 d.C.</a:t>
              </a:r>
              <a:endPara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Line 17">
              <a:extLst>
                <a:ext uri="{FF2B5EF4-FFF2-40B4-BE49-F238E27FC236}">
                  <a16:creationId xmlns:a16="http://schemas.microsoft.com/office/drawing/2014/main" id="{CE39EB72-3A82-3FEB-4D1E-4111EFDEFE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9904" y="5440023"/>
              <a:ext cx="1588" cy="869951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Line 32">
              <a:extLst>
                <a:ext uri="{FF2B5EF4-FFF2-40B4-BE49-F238E27FC236}">
                  <a16:creationId xmlns:a16="http://schemas.microsoft.com/office/drawing/2014/main" id="{068A7F7B-8AFB-68C2-C7CA-E037261F93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30379" y="4714039"/>
              <a:ext cx="649660" cy="745412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7D4CC37-8D0F-A545-C6F1-4B0CA89CC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836712"/>
            <a:ext cx="10801200" cy="134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Pero unos 7 años antes, otro de los Padres de la Iglesia, Ireneo, ya había mencionado los mismos libros, en su obra llamada “</a:t>
            </a:r>
            <a:r>
              <a:rPr lang="es-419" sz="3100" i="1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Contra las Herejías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”. 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27F47A94-0D6E-BBC2-1B7E-2A0246F37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784" y="2289066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Canon </a:t>
            </a:r>
            <a:r>
              <a:rPr lang="es-419" sz="200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Muratoriano</a:t>
            </a:r>
            <a:endParaRPr lang="es-419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+/- 185 d.C.</a:t>
            </a:r>
            <a:endParaRPr kumimoji="0" lang="es-419" sz="2000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55F0405-A015-9D3F-9F14-3B99F89E1072}"/>
              </a:ext>
            </a:extLst>
          </p:cNvPr>
          <p:cNvGrpSpPr/>
          <p:nvPr/>
        </p:nvGrpSpPr>
        <p:grpSpPr>
          <a:xfrm>
            <a:off x="4155650" y="2984759"/>
            <a:ext cx="713784" cy="3240953"/>
            <a:chOff x="4155650" y="2984759"/>
            <a:chExt cx="713784" cy="3240953"/>
          </a:xfrm>
        </p:grpSpPr>
        <p:sp>
          <p:nvSpPr>
            <p:cNvPr id="22" name="Line 17">
              <a:extLst>
                <a:ext uri="{FF2B5EF4-FFF2-40B4-BE49-F238E27FC236}">
                  <a16:creationId xmlns:a16="http://schemas.microsoft.com/office/drawing/2014/main" id="{1972D747-E9B8-3B2E-3033-09BB3DD351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8087" y="4497712"/>
              <a:ext cx="1588" cy="172800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Line 32">
              <a:extLst>
                <a:ext uri="{FF2B5EF4-FFF2-40B4-BE49-F238E27FC236}">
                  <a16:creationId xmlns:a16="http://schemas.microsoft.com/office/drawing/2014/main" id="{887D65ED-D3B5-82F1-B522-34AA86E2B9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5650" y="2984759"/>
              <a:ext cx="713784" cy="1522918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VATICANUS box - Group 11">
            <a:extLst>
              <a:ext uri="{FF2B5EF4-FFF2-40B4-BE49-F238E27FC236}">
                <a16:creationId xmlns:a16="http://schemas.microsoft.com/office/drawing/2014/main" id="{6C4500BD-880F-EF91-8EB7-BA0A50D7E81C}"/>
              </a:ext>
            </a:extLst>
          </p:cNvPr>
          <p:cNvGrpSpPr/>
          <p:nvPr/>
        </p:nvGrpSpPr>
        <p:grpSpPr>
          <a:xfrm>
            <a:off x="5087888" y="3153162"/>
            <a:ext cx="2229074" cy="3077312"/>
            <a:chOff x="6600056" y="4090710"/>
            <a:chExt cx="2229074" cy="3077312"/>
          </a:xfrm>
        </p:grpSpPr>
        <p:sp>
          <p:nvSpPr>
            <p:cNvPr id="26" name="Text Box 15">
              <a:extLst>
                <a:ext uri="{FF2B5EF4-FFF2-40B4-BE49-F238E27FC236}">
                  <a16:creationId xmlns:a16="http://schemas.microsoft.com/office/drawing/2014/main" id="{6B22AAA2-A7A7-B12B-A182-38F50CB023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0056" y="4090710"/>
              <a:ext cx="2229074" cy="707886"/>
            </a:xfrm>
            <a:prstGeom prst="rect">
              <a:avLst/>
            </a:prstGeom>
            <a:noFill/>
            <a:ln w="444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Origen: “</a:t>
              </a:r>
              <a:r>
                <a:rPr kumimoji="0" lang="es-419" sz="2000" i="1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Homilías</a:t>
              </a: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  <a:p>
              <a:pPr algn="ctr"/>
              <a:r>
                <a:rPr lang="es-419" sz="20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+/- 240 d.C.</a:t>
              </a:r>
              <a:endPara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Line 17">
              <a:extLst>
                <a:ext uri="{FF2B5EF4-FFF2-40B4-BE49-F238E27FC236}">
                  <a16:creationId xmlns:a16="http://schemas.microsoft.com/office/drawing/2014/main" id="{A820453E-1EA0-9021-A419-9F1042321B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0985" y="5440022"/>
              <a:ext cx="1588" cy="172800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Line 32">
              <a:extLst>
                <a:ext uri="{FF2B5EF4-FFF2-40B4-BE49-F238E27FC236}">
                  <a16:creationId xmlns:a16="http://schemas.microsoft.com/office/drawing/2014/main" id="{DB6CABA5-1AA8-8903-7185-AAEF06F92E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44072" y="4805739"/>
              <a:ext cx="421621" cy="646628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 Box 15">
            <a:extLst>
              <a:ext uri="{FF2B5EF4-FFF2-40B4-BE49-F238E27FC236}">
                <a16:creationId xmlns:a16="http://schemas.microsoft.com/office/drawing/2014/main" id="{4172DC0D-7952-5E03-AE0D-875BB7528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6" y="2286397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Ireneo: “</a:t>
            </a:r>
            <a:r>
              <a:rPr lang="es-419" sz="2000" i="1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Herejías”</a:t>
            </a:r>
            <a:endParaRPr lang="es-419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+/- 178 d.C.</a:t>
            </a:r>
            <a:endParaRPr kumimoji="0" lang="es-419" sz="2000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C189E77-74A6-F63B-B695-466398C8D11C}"/>
              </a:ext>
            </a:extLst>
          </p:cNvPr>
          <p:cNvGrpSpPr/>
          <p:nvPr/>
        </p:nvGrpSpPr>
        <p:grpSpPr>
          <a:xfrm>
            <a:off x="3236846" y="2991108"/>
            <a:ext cx="706797" cy="3236479"/>
            <a:chOff x="3452028" y="2978915"/>
            <a:chExt cx="706797" cy="3236479"/>
          </a:xfrm>
        </p:grpSpPr>
        <p:sp>
          <p:nvSpPr>
            <p:cNvPr id="37" name="Line 17">
              <a:extLst>
                <a:ext uri="{FF2B5EF4-FFF2-40B4-BE49-F238E27FC236}">
                  <a16:creationId xmlns:a16="http://schemas.microsoft.com/office/drawing/2014/main" id="{1D2B654D-61C0-46FE-96DE-BFD9778AEB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0942" y="4487394"/>
              <a:ext cx="1588" cy="172800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Line 32">
              <a:extLst>
                <a:ext uri="{FF2B5EF4-FFF2-40B4-BE49-F238E27FC236}">
                  <a16:creationId xmlns:a16="http://schemas.microsoft.com/office/drawing/2014/main" id="{DB4AF7EB-0959-EC86-CC76-A94E18E1BD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2028" y="2978915"/>
              <a:ext cx="706797" cy="1525587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B6C1600D-B159-B0BF-8673-AFFB1843E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93770" l="5556" r="95812">
                        <a14:foregroundMark x1="5812" y1="33387" x2="13333" y2="35623"/>
                        <a14:foregroundMark x1="7350" y1="30511" x2="5556" y2="26677"/>
                        <a14:foregroundMark x1="62821" y1="27796" x2="61966" y2="55112"/>
                        <a14:foregroundMark x1="61966" y1="55112" x2="64188" y2="60224"/>
                        <a14:foregroundMark x1="83590" y1="55751" x2="89915" y2="52716"/>
                        <a14:foregroundMark x1="90769" y1="52875" x2="93932" y2="54792"/>
                        <a14:foregroundMark x1="95812" y1="53035" x2="93419" y2="51757"/>
                        <a14:foregroundMark x1="95897" y1="52077" x2="95897" y2="49840"/>
                        <a14:foregroundMark x1="95214" y1="54952" x2="95299" y2="48562"/>
                        <a14:foregroundMark x1="94017" y1="53514" x2="94444" y2="47604"/>
                        <a14:foregroundMark x1="47436" y1="76198" x2="49744" y2="87061"/>
                        <a14:foregroundMark x1="25299" y1="85623" x2="24359" y2="92971"/>
                        <a14:foregroundMark x1="20513" y1="83546" x2="23761" y2="93770"/>
                        <a14:foregroundMark x1="15214" y1="77955" x2="14017" y2="82907"/>
                        <a14:foregroundMark x1="37692" y1="30671" x2="41624" y2="29553"/>
                        <a14:foregroundMark x1="40171" y1="53994" x2="38632" y2="53834"/>
                        <a14:foregroundMark x1="64754" y1="24281" x2="61623" y2="23073"/>
                        <a14:foregroundMark x1="66410" y1="24920" x2="64754" y2="24281"/>
                        <a14:backgroundMark x1="60598" y1="20607" x2="60171" y2="22524"/>
                        <a14:backgroundMark x1="60342" y1="29872" x2="60427" y2="33866"/>
                        <a14:backgroundMark x1="65385" y1="21565" x2="65043" y2="23003"/>
                        <a14:backgroundMark x1="56410" y1="42812" x2="56239" y2="44888"/>
                        <a14:backgroundMark x1="58120" y1="43131" x2="58120" y2="43131"/>
                        <a14:backgroundMark x1="64444" y1="49361" x2="64444" y2="49361"/>
                        <a14:backgroundMark x1="65385" y1="48722" x2="65385" y2="48722"/>
                        <a14:backgroundMark x1="64957" y1="24281" x2="64957" y2="24281"/>
                        <a14:backgroundMark x1="81197" y1="66454" x2="81197" y2="66454"/>
                        <a14:backgroundMark x1="79231" y1="64856" x2="79231" y2="64856"/>
                        <a14:backgroundMark x1="80342" y1="65495" x2="80342" y2="65495"/>
                        <a14:backgroundMark x1="90427" y1="65335" x2="90427" y2="65335"/>
                        <a14:backgroundMark x1="81197" y1="66454" x2="81197" y2="66454"/>
                        <a14:backgroundMark x1="58120" y1="54313" x2="58120" y2="54313"/>
                        <a14:backgroundMark x1="14786" y1="82588" x2="14786" y2="82588"/>
                        <a14:backgroundMark x1="24359" y1="78594" x2="24359" y2="78594"/>
                        <a14:backgroundMark x1="24274" y1="78594" x2="24103" y2="78435"/>
                        <a14:backgroundMark x1="24530" y1="79073" x2="24017" y2="78754"/>
                      </a14:backgroundRemoval>
                    </a14:imgEffect>
                    <a14:imgEffect>
                      <a14:sharpenSoften amount="26000"/>
                    </a14:imgEffect>
                    <a14:imgEffect>
                      <a14:brightnessContrast bright="1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65" b="2413"/>
          <a:stretch>
            <a:fillRect/>
          </a:stretch>
        </p:blipFill>
        <p:spPr>
          <a:xfrm>
            <a:off x="7536161" y="1844824"/>
            <a:ext cx="3744415" cy="1909215"/>
          </a:xfrm>
          <a:prstGeom prst="rect">
            <a:avLst/>
          </a:prstGeom>
          <a:solidFill>
            <a:schemeClr val="tx1">
              <a:lumMod val="85000"/>
              <a:lumOff val="15000"/>
              <a:alpha val="41000"/>
            </a:schemeClr>
          </a:solidFill>
          <a:ln w="53975">
            <a:solidFill>
              <a:schemeClr val="accent1">
                <a:lumMod val="60000"/>
                <a:lumOff val="40000"/>
              </a:schemeClr>
            </a:solidFill>
          </a:ln>
        </p:spPr>
      </p:pic>
      <p:grpSp>
        <p:nvGrpSpPr>
          <p:cNvPr id="62" name="NT Written - Group 72">
            <a:extLst>
              <a:ext uri="{FF2B5EF4-FFF2-40B4-BE49-F238E27FC236}">
                <a16:creationId xmlns:a16="http://schemas.microsoft.com/office/drawing/2014/main" id="{6DD80B78-1F7C-71D6-AE18-1008CEE17EE4}"/>
              </a:ext>
            </a:extLst>
          </p:cNvPr>
          <p:cNvGrpSpPr/>
          <p:nvPr/>
        </p:nvGrpSpPr>
        <p:grpSpPr>
          <a:xfrm>
            <a:off x="191344" y="4037018"/>
            <a:ext cx="2337250" cy="2343153"/>
            <a:chOff x="191344" y="4037018"/>
            <a:chExt cx="2337250" cy="2343153"/>
          </a:xfrm>
        </p:grpSpPr>
        <p:sp>
          <p:nvSpPr>
            <p:cNvPr id="63" name="Text Box 31">
              <a:extLst>
                <a:ext uri="{FF2B5EF4-FFF2-40B4-BE49-F238E27FC236}">
                  <a16:creationId xmlns:a16="http://schemas.microsoft.com/office/drawing/2014/main" id="{A594FD23-A0B8-DD55-EC5D-9BC657F36B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344" y="4037018"/>
              <a:ext cx="2319338" cy="615951"/>
            </a:xfrm>
            <a:prstGeom prst="rect">
              <a:avLst/>
            </a:prstGeom>
            <a:noFill/>
            <a:ln w="4445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000" rIns="5400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NT escrito </a:t>
              </a:r>
            </a:p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entre +/-50 y 100</a:t>
              </a:r>
            </a:p>
          </p:txBody>
        </p:sp>
        <p:sp>
          <p:nvSpPr>
            <p:cNvPr id="65" name="Line 32">
              <a:extLst>
                <a:ext uri="{FF2B5EF4-FFF2-40B4-BE49-F238E27FC236}">
                  <a16:creationId xmlns:a16="http://schemas.microsoft.com/office/drawing/2014/main" id="{78476CCF-A24A-8224-5B61-46697CD530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1584" y="4649841"/>
              <a:ext cx="163633" cy="133300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Line 33">
              <a:extLst>
                <a:ext uri="{FF2B5EF4-FFF2-40B4-BE49-F238E27FC236}">
                  <a16:creationId xmlns:a16="http://schemas.microsoft.com/office/drawing/2014/main" id="{731AA12F-04DC-E934-5D1C-D9F0841587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3100" y="5753100"/>
              <a:ext cx="6339" cy="627071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Line 32">
              <a:extLst>
                <a:ext uri="{FF2B5EF4-FFF2-40B4-BE49-F238E27FC236}">
                  <a16:creationId xmlns:a16="http://schemas.microsoft.com/office/drawing/2014/main" id="{33B57104-8E05-A7EF-9843-FE6CD787FB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39131" y="5550128"/>
              <a:ext cx="589463" cy="223388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Line 32">
              <a:extLst>
                <a:ext uri="{FF2B5EF4-FFF2-40B4-BE49-F238E27FC236}">
                  <a16:creationId xmlns:a16="http://schemas.microsoft.com/office/drawing/2014/main" id="{34177600-5C4F-7553-E180-D73C228CCF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8057" y="4764211"/>
              <a:ext cx="3867" cy="813124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9" name="400 - Line 5">
            <a:extLst>
              <a:ext uri="{FF2B5EF4-FFF2-40B4-BE49-F238E27FC236}">
                <a16:creationId xmlns:a16="http://schemas.microsoft.com/office/drawing/2014/main" id="{FEB51C07-BE3C-4234-6DA8-185D1C91B3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491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Year 400 - Text Box 29">
            <a:extLst>
              <a:ext uri="{FF2B5EF4-FFF2-40B4-BE49-F238E27FC236}">
                <a16:creationId xmlns:a16="http://schemas.microsoft.com/office/drawing/2014/main" id="{E203D37D-23BE-4A3A-4466-2B02BB3C6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646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74" name="CARTAGO Arrow 2 - Line 33">
            <a:extLst>
              <a:ext uri="{FF2B5EF4-FFF2-40B4-BE49-F238E27FC236}">
                <a16:creationId xmlns:a16="http://schemas.microsoft.com/office/drawing/2014/main" id="{27CECC77-01A2-8C0E-AED9-CDDB7CAA601C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4352" y="5544000"/>
            <a:ext cx="1588" cy="792000"/>
          </a:xfrm>
          <a:prstGeom prst="line">
            <a:avLst/>
          </a:prstGeom>
          <a:noFill/>
          <a:ln w="50800">
            <a:solidFill>
              <a:srgbClr val="84E291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CARTAGO Arrow 1 - Line 33">
            <a:extLst>
              <a:ext uri="{FF2B5EF4-FFF2-40B4-BE49-F238E27FC236}">
                <a16:creationId xmlns:a16="http://schemas.microsoft.com/office/drawing/2014/main" id="{858BE1E0-CFF5-FBB3-025B-F2CBEBF9D6F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22784" y="5544000"/>
            <a:ext cx="1588" cy="792000"/>
          </a:xfrm>
          <a:prstGeom prst="line">
            <a:avLst/>
          </a:prstGeom>
          <a:noFill/>
          <a:ln w="50800">
            <a:solidFill>
              <a:srgbClr val="84E291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HIPPONA arrow - Line 33">
            <a:extLst>
              <a:ext uri="{FF2B5EF4-FFF2-40B4-BE49-F238E27FC236}">
                <a16:creationId xmlns:a16="http://schemas.microsoft.com/office/drawing/2014/main" id="{4E2D3DDE-208E-3BE3-1A0F-1664CFEBC6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758708" y="5544000"/>
            <a:ext cx="1588" cy="792000"/>
          </a:xfrm>
          <a:prstGeom prst="line">
            <a:avLst/>
          </a:prstGeom>
          <a:noFill/>
          <a:ln w="50800">
            <a:solidFill>
              <a:srgbClr val="D86ECC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OMA Arrow - Line 33">
            <a:extLst>
              <a:ext uri="{FF2B5EF4-FFF2-40B4-BE49-F238E27FC236}">
                <a16:creationId xmlns:a16="http://schemas.microsoft.com/office/drawing/2014/main" id="{8BEA2D90-1C42-1068-504E-58A2E56BAC2B}"/>
              </a:ext>
            </a:extLst>
          </p:cNvPr>
          <p:cNvSpPr>
            <a:spLocks noChangeShapeType="1"/>
          </p:cNvSpPr>
          <p:nvPr/>
        </p:nvSpPr>
        <p:spPr bwMode="auto">
          <a:xfrm>
            <a:off x="8472264" y="5544000"/>
            <a:ext cx="1588" cy="792000"/>
          </a:xfrm>
          <a:prstGeom prst="line">
            <a:avLst/>
          </a:prstGeom>
          <a:noFill/>
          <a:ln w="50800">
            <a:solidFill>
              <a:srgbClr val="F6C6AD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99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30EE8-B21C-CA12-1586-0C2342329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C - Text Box 39">
            <a:extLst>
              <a:ext uri="{FF2B5EF4-FFF2-40B4-BE49-F238E27FC236}">
                <a16:creationId xmlns:a16="http://schemas.microsoft.com/office/drawing/2014/main" id="{1BB539B9-A458-F6D6-708C-E5D15C5A1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" y="6152604"/>
            <a:ext cx="320008" cy="34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72000" rIns="0" bIns="72000">
            <a:no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</a:p>
        </p:txBody>
      </p:sp>
      <p:sp>
        <p:nvSpPr>
          <p:cNvPr id="4" name="DC - Text Box 7">
            <a:extLst>
              <a:ext uri="{FF2B5EF4-FFF2-40B4-BE49-F238E27FC236}">
                <a16:creationId xmlns:a16="http://schemas.microsoft.com/office/drawing/2014/main" id="{05BF8318-B134-6F7A-376A-E894A4C72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9276" y="6093296"/>
            <a:ext cx="47961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88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3" name="TIME LINE - Line 6">
            <a:extLst>
              <a:ext uri="{FF2B5EF4-FFF2-40B4-BE49-F238E27FC236}">
                <a16:creationId xmlns:a16="http://schemas.microsoft.com/office/drawing/2014/main" id="{65A3EC14-D699-FC41-F7DE-FD8C1C7C70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28" y="6559550"/>
            <a:ext cx="119160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Year ! - Text Box 8">
            <a:extLst>
              <a:ext uri="{FF2B5EF4-FFF2-40B4-BE49-F238E27FC236}">
                <a16:creationId xmlns:a16="http://schemas.microsoft.com/office/drawing/2014/main" id="{DBB24E85-B5D2-3AE6-6B51-BF6FC4EF9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94" y="5940000"/>
            <a:ext cx="341760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4" name="Tiempos JESUS - Group 14">
            <a:extLst>
              <a:ext uri="{FF2B5EF4-FFF2-40B4-BE49-F238E27FC236}">
                <a16:creationId xmlns:a16="http://schemas.microsoft.com/office/drawing/2014/main" id="{FAE2D307-8248-9DE1-0FC3-49F22B43BEEE}"/>
              </a:ext>
            </a:extLst>
          </p:cNvPr>
          <p:cNvGrpSpPr>
            <a:grpSpLocks/>
          </p:cNvGrpSpPr>
          <p:nvPr/>
        </p:nvGrpSpPr>
        <p:grpSpPr bwMode="auto">
          <a:xfrm>
            <a:off x="135434" y="4797427"/>
            <a:ext cx="2216150" cy="1582738"/>
            <a:chOff x="3387" y="2987"/>
            <a:chExt cx="1396" cy="997"/>
          </a:xfrm>
        </p:grpSpPr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6FC21E68-78DA-489B-9F1E-C20773A770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2987"/>
              <a:ext cx="1396" cy="446"/>
            </a:xfrm>
            <a:prstGeom prst="rect">
              <a:avLst/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Tiempos de Jesús (4 a.C. - 33 d.C.)</a:t>
              </a:r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9182B39C-23C7-A359-9D55-68642F2D08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3" y="3436"/>
              <a:ext cx="1" cy="548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29">
            <a:extLst>
              <a:ext uri="{FF2B5EF4-FFF2-40B4-BE49-F238E27FC236}">
                <a16:creationId xmlns:a16="http://schemas.microsoft.com/office/drawing/2014/main" id="{204F35A1-B3EE-ACDD-EB3A-5EA6D3CA0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706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0" name="1- Line 5">
            <a:extLst>
              <a:ext uri="{FF2B5EF4-FFF2-40B4-BE49-F238E27FC236}">
                <a16:creationId xmlns:a16="http://schemas.microsoft.com/office/drawing/2014/main" id="{2B652963-7CDD-D999-9D6C-23CDF95249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226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00 - Line 5">
            <a:extLst>
              <a:ext uri="{FF2B5EF4-FFF2-40B4-BE49-F238E27FC236}">
                <a16:creationId xmlns:a16="http://schemas.microsoft.com/office/drawing/2014/main" id="{4112A2A7-D104-BC3A-D40C-E5F5EB39B07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038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200 - Line 5">
            <a:extLst>
              <a:ext uri="{FF2B5EF4-FFF2-40B4-BE49-F238E27FC236}">
                <a16:creationId xmlns:a16="http://schemas.microsoft.com/office/drawing/2014/main" id="{12202673-7431-889D-6234-2A2DDD93EB9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5840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300 - Line 5">
            <a:extLst>
              <a:ext uri="{FF2B5EF4-FFF2-40B4-BE49-F238E27FC236}">
                <a16:creationId xmlns:a16="http://schemas.microsoft.com/office/drawing/2014/main" id="{2D1C05C9-931D-3BB7-F3C8-C43C8ACD86B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372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500 - Line 5">
            <a:extLst>
              <a:ext uri="{FF2B5EF4-FFF2-40B4-BE49-F238E27FC236}">
                <a16:creationId xmlns:a16="http://schemas.microsoft.com/office/drawing/2014/main" id="{B424C635-104D-C728-ED41-F0C52100B8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35554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Year 200 - Text Box 29">
            <a:extLst>
              <a:ext uri="{FF2B5EF4-FFF2-40B4-BE49-F238E27FC236}">
                <a16:creationId xmlns:a16="http://schemas.microsoft.com/office/drawing/2014/main" id="{AA013EA7-7F59-1A3A-B71C-B1928E14A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9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53" name="Year 300 - Text Box 29">
            <a:extLst>
              <a:ext uri="{FF2B5EF4-FFF2-40B4-BE49-F238E27FC236}">
                <a16:creationId xmlns:a16="http://schemas.microsoft.com/office/drawing/2014/main" id="{F15F41E7-0CED-8F0F-5364-1D142C42B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27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55" name="Year 500 - Text Box 29">
            <a:extLst>
              <a:ext uri="{FF2B5EF4-FFF2-40B4-BE49-F238E27FC236}">
                <a16:creationId xmlns:a16="http://schemas.microsoft.com/office/drawing/2014/main" id="{56E5C649-8691-C58C-C45A-C587E85BC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103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43" name="Jesus range - Rectangle 86">
            <a:extLst>
              <a:ext uri="{FF2B5EF4-FFF2-40B4-BE49-F238E27FC236}">
                <a16:creationId xmlns:a16="http://schemas.microsoft.com/office/drawing/2014/main" id="{6CDAE258-E627-99EB-FA4D-F25CE365D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81" y="6496769"/>
            <a:ext cx="918537" cy="144000"/>
          </a:xfrm>
          <a:prstGeom prst="rect">
            <a:avLst/>
          </a:prstGeom>
          <a:solidFill>
            <a:srgbClr val="FFCC00"/>
          </a:solidFill>
          <a:ln w="34925">
            <a:solidFill>
              <a:srgbClr val="FF9900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NT Range - Rectangle 86">
            <a:extLst>
              <a:ext uri="{FF2B5EF4-FFF2-40B4-BE49-F238E27FC236}">
                <a16:creationId xmlns:a16="http://schemas.microsoft.com/office/drawing/2014/main" id="{447AE959-5A00-CFB5-8550-694E6444A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79" y="6501545"/>
            <a:ext cx="1080795" cy="144000"/>
          </a:xfrm>
          <a:prstGeom prst="rect">
            <a:avLst/>
          </a:prstGeom>
          <a:solidFill>
            <a:srgbClr val="7030A0"/>
          </a:solidFill>
          <a:ln w="34925">
            <a:solidFill>
              <a:srgbClr val="5DEAF9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VATICANUS box - Group 11">
            <a:extLst>
              <a:ext uri="{FF2B5EF4-FFF2-40B4-BE49-F238E27FC236}">
                <a16:creationId xmlns:a16="http://schemas.microsoft.com/office/drawing/2014/main" id="{685676DC-3440-9C85-B4F9-51DDCA1E07F3}"/>
              </a:ext>
            </a:extLst>
          </p:cNvPr>
          <p:cNvGrpSpPr/>
          <p:nvPr/>
        </p:nvGrpSpPr>
        <p:grpSpPr>
          <a:xfrm>
            <a:off x="5951984" y="4006508"/>
            <a:ext cx="2109788" cy="2303466"/>
            <a:chOff x="5951984" y="4006508"/>
            <a:chExt cx="2109788" cy="2303466"/>
          </a:xfrm>
        </p:grpSpPr>
        <p:sp>
          <p:nvSpPr>
            <p:cNvPr id="8" name="Text Box 15">
              <a:extLst>
                <a:ext uri="{FF2B5EF4-FFF2-40B4-BE49-F238E27FC236}">
                  <a16:creationId xmlns:a16="http://schemas.microsoft.com/office/drawing/2014/main" id="{F977EC64-A565-0867-903D-DCA27EB1D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1984" y="4006508"/>
              <a:ext cx="2109788" cy="708026"/>
            </a:xfrm>
            <a:prstGeom prst="rect">
              <a:avLst/>
            </a:prstGeom>
            <a:noFill/>
            <a:ln w="444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Codex Vaticanus</a:t>
              </a:r>
            </a:p>
            <a:p>
              <a:pPr algn="ctr"/>
              <a:r>
                <a:rPr lang="es-419" sz="20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325 d.C.</a:t>
              </a:r>
              <a:endPara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Line 17">
              <a:extLst>
                <a:ext uri="{FF2B5EF4-FFF2-40B4-BE49-F238E27FC236}">
                  <a16:creationId xmlns:a16="http://schemas.microsoft.com/office/drawing/2014/main" id="{E3C839A5-8E99-B74D-0FB6-38BAC11F76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7286" y="5440023"/>
              <a:ext cx="1588" cy="869951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Line 32">
              <a:extLst>
                <a:ext uri="{FF2B5EF4-FFF2-40B4-BE49-F238E27FC236}">
                  <a16:creationId xmlns:a16="http://schemas.microsoft.com/office/drawing/2014/main" id="{D58018FE-D48F-6F9B-B2A7-AE0F6BADCC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49601" y="4728821"/>
              <a:ext cx="402393" cy="716403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SINAITICUS  box - Group 11">
            <a:extLst>
              <a:ext uri="{FF2B5EF4-FFF2-40B4-BE49-F238E27FC236}">
                <a16:creationId xmlns:a16="http://schemas.microsoft.com/office/drawing/2014/main" id="{CBD86403-1B4E-597E-2522-8862762351B7}"/>
              </a:ext>
            </a:extLst>
          </p:cNvPr>
          <p:cNvGrpSpPr/>
          <p:nvPr/>
        </p:nvGrpSpPr>
        <p:grpSpPr>
          <a:xfrm>
            <a:off x="7813079" y="4005064"/>
            <a:ext cx="2531393" cy="2303466"/>
            <a:chOff x="5530379" y="4006508"/>
            <a:chExt cx="2531393" cy="2303466"/>
          </a:xfrm>
        </p:grpSpPr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107835E5-3DF3-6957-31BD-F68AE3D761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1984" y="4006508"/>
              <a:ext cx="2109788" cy="707886"/>
            </a:xfrm>
            <a:prstGeom prst="rect">
              <a:avLst/>
            </a:prstGeom>
            <a:noFill/>
            <a:ln w="444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Codex </a:t>
              </a:r>
              <a:r>
                <a:rPr lang="es-419" sz="2000" noProof="0" dirty="0">
                  <a:solidFill>
                    <a:srgbClr val="EFF9FF"/>
                  </a:solidFill>
                  <a:latin typeface="Arial" panose="020B0604020202020204" pitchFamily="34" charset="0"/>
                </a:rPr>
                <a:t>Sinaiticus</a:t>
              </a:r>
              <a:endPara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419" sz="20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350 d.C.</a:t>
              </a:r>
              <a:endPara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Line 17">
              <a:extLst>
                <a:ext uri="{FF2B5EF4-FFF2-40B4-BE49-F238E27FC236}">
                  <a16:creationId xmlns:a16="http://schemas.microsoft.com/office/drawing/2014/main" id="{4F214676-4E3D-7AB5-0F91-50A005A8AA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9904" y="5440023"/>
              <a:ext cx="1588" cy="869951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Line 32">
              <a:extLst>
                <a:ext uri="{FF2B5EF4-FFF2-40B4-BE49-F238E27FC236}">
                  <a16:creationId xmlns:a16="http://schemas.microsoft.com/office/drawing/2014/main" id="{24B53FDA-477C-AEF8-B982-D7EAED89EF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30379" y="4714039"/>
              <a:ext cx="649660" cy="745412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B7116E7-267A-DED1-855A-F13873A45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08996"/>
            <a:ext cx="10870032" cy="88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endParaRPr lang="es-419" sz="3100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88DAD050-712C-F3D3-942E-F4B701B7C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784" y="2289066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Canon </a:t>
            </a:r>
            <a:r>
              <a:rPr lang="es-419" sz="200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Muratoriano</a:t>
            </a:r>
            <a:endParaRPr lang="es-419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+/- 185 d.C.</a:t>
            </a:r>
            <a:endParaRPr kumimoji="0" lang="es-419" sz="2000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8C269C6-F23C-5EBA-5DDB-C4DD0909837F}"/>
              </a:ext>
            </a:extLst>
          </p:cNvPr>
          <p:cNvGrpSpPr/>
          <p:nvPr/>
        </p:nvGrpSpPr>
        <p:grpSpPr>
          <a:xfrm>
            <a:off x="4155650" y="2984759"/>
            <a:ext cx="713784" cy="3240953"/>
            <a:chOff x="4155650" y="2984759"/>
            <a:chExt cx="713784" cy="3240953"/>
          </a:xfrm>
        </p:grpSpPr>
        <p:sp>
          <p:nvSpPr>
            <p:cNvPr id="22" name="Line 17">
              <a:extLst>
                <a:ext uri="{FF2B5EF4-FFF2-40B4-BE49-F238E27FC236}">
                  <a16:creationId xmlns:a16="http://schemas.microsoft.com/office/drawing/2014/main" id="{ECF44D4C-1E35-97AE-D2EC-ADB0F0F6DE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8087" y="4497712"/>
              <a:ext cx="1588" cy="172800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Line 32">
              <a:extLst>
                <a:ext uri="{FF2B5EF4-FFF2-40B4-BE49-F238E27FC236}">
                  <a16:creationId xmlns:a16="http://schemas.microsoft.com/office/drawing/2014/main" id="{01541C21-874E-7A8A-8688-90E9E7C3E9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5650" y="2984759"/>
              <a:ext cx="713784" cy="1522918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VATICANUS box - Group 11">
            <a:extLst>
              <a:ext uri="{FF2B5EF4-FFF2-40B4-BE49-F238E27FC236}">
                <a16:creationId xmlns:a16="http://schemas.microsoft.com/office/drawing/2014/main" id="{C460C79E-5367-E40F-BAE8-78E3FD0EFD89}"/>
              </a:ext>
            </a:extLst>
          </p:cNvPr>
          <p:cNvGrpSpPr/>
          <p:nvPr/>
        </p:nvGrpSpPr>
        <p:grpSpPr>
          <a:xfrm>
            <a:off x="5087888" y="3153162"/>
            <a:ext cx="2229074" cy="3077312"/>
            <a:chOff x="6600056" y="4090710"/>
            <a:chExt cx="2229074" cy="3077312"/>
          </a:xfrm>
        </p:grpSpPr>
        <p:sp>
          <p:nvSpPr>
            <p:cNvPr id="26" name="Text Box 15">
              <a:extLst>
                <a:ext uri="{FF2B5EF4-FFF2-40B4-BE49-F238E27FC236}">
                  <a16:creationId xmlns:a16="http://schemas.microsoft.com/office/drawing/2014/main" id="{57AB7773-6D31-88F4-C32C-B8B860A872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0056" y="4090710"/>
              <a:ext cx="2229074" cy="707886"/>
            </a:xfrm>
            <a:prstGeom prst="rect">
              <a:avLst/>
            </a:prstGeom>
            <a:noFill/>
            <a:ln w="444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Origen: “</a:t>
              </a:r>
              <a:r>
                <a:rPr kumimoji="0" lang="es-419" sz="2000" i="1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Homilías</a:t>
              </a: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  <a:p>
              <a:pPr algn="ctr"/>
              <a:r>
                <a:rPr lang="es-419" sz="20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+/- 240 d.C.</a:t>
              </a:r>
              <a:endPara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Line 17">
              <a:extLst>
                <a:ext uri="{FF2B5EF4-FFF2-40B4-BE49-F238E27FC236}">
                  <a16:creationId xmlns:a16="http://schemas.microsoft.com/office/drawing/2014/main" id="{0C79774B-3CA8-248F-5F23-D962B0B256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0985" y="5440022"/>
              <a:ext cx="1588" cy="172800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Line 32">
              <a:extLst>
                <a:ext uri="{FF2B5EF4-FFF2-40B4-BE49-F238E27FC236}">
                  <a16:creationId xmlns:a16="http://schemas.microsoft.com/office/drawing/2014/main" id="{D01FB147-C6C8-134F-DDA9-24332CD037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44072" y="4805739"/>
              <a:ext cx="421621" cy="646628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 Box 15">
            <a:extLst>
              <a:ext uri="{FF2B5EF4-FFF2-40B4-BE49-F238E27FC236}">
                <a16:creationId xmlns:a16="http://schemas.microsoft.com/office/drawing/2014/main" id="{F7C361E0-AD31-0AA8-D627-D8E8755C8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6" y="2286397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Ireneo: “</a:t>
            </a:r>
            <a:r>
              <a:rPr lang="es-419" sz="2000" i="1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Herejías”</a:t>
            </a:r>
            <a:endParaRPr lang="es-419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+/- 178 d.C.</a:t>
            </a:r>
            <a:endParaRPr kumimoji="0" lang="es-419" sz="2000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8520584-5A2F-BF30-46E1-C137F2F9E545}"/>
              </a:ext>
            </a:extLst>
          </p:cNvPr>
          <p:cNvGrpSpPr/>
          <p:nvPr/>
        </p:nvGrpSpPr>
        <p:grpSpPr>
          <a:xfrm>
            <a:off x="3236846" y="2991108"/>
            <a:ext cx="706797" cy="3236479"/>
            <a:chOff x="3452028" y="2978915"/>
            <a:chExt cx="706797" cy="3236479"/>
          </a:xfrm>
        </p:grpSpPr>
        <p:sp>
          <p:nvSpPr>
            <p:cNvPr id="37" name="Line 17">
              <a:extLst>
                <a:ext uri="{FF2B5EF4-FFF2-40B4-BE49-F238E27FC236}">
                  <a16:creationId xmlns:a16="http://schemas.microsoft.com/office/drawing/2014/main" id="{54A84792-29CE-976A-FFB4-22466DAF1A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0942" y="4487394"/>
              <a:ext cx="1588" cy="172800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Line 32">
              <a:extLst>
                <a:ext uri="{FF2B5EF4-FFF2-40B4-BE49-F238E27FC236}">
                  <a16:creationId xmlns:a16="http://schemas.microsoft.com/office/drawing/2014/main" id="{97307B0B-6584-1254-4AA9-9F841A6C04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2028" y="2978915"/>
              <a:ext cx="706797" cy="1525587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NT Written - Group 72">
            <a:extLst>
              <a:ext uri="{FF2B5EF4-FFF2-40B4-BE49-F238E27FC236}">
                <a16:creationId xmlns:a16="http://schemas.microsoft.com/office/drawing/2014/main" id="{6E65EAF2-FBD3-F5B9-4266-17C96AB0CDC5}"/>
              </a:ext>
            </a:extLst>
          </p:cNvPr>
          <p:cNvGrpSpPr/>
          <p:nvPr/>
        </p:nvGrpSpPr>
        <p:grpSpPr>
          <a:xfrm>
            <a:off x="191344" y="4037018"/>
            <a:ext cx="2337250" cy="2343153"/>
            <a:chOff x="191344" y="4037018"/>
            <a:chExt cx="2337250" cy="2343153"/>
          </a:xfrm>
        </p:grpSpPr>
        <p:sp>
          <p:nvSpPr>
            <p:cNvPr id="45" name="Text Box 31">
              <a:extLst>
                <a:ext uri="{FF2B5EF4-FFF2-40B4-BE49-F238E27FC236}">
                  <a16:creationId xmlns:a16="http://schemas.microsoft.com/office/drawing/2014/main" id="{70C58CA2-A6C2-4428-DA3F-DBAC58926A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344" y="4037018"/>
              <a:ext cx="2319338" cy="615951"/>
            </a:xfrm>
            <a:prstGeom prst="rect">
              <a:avLst/>
            </a:prstGeom>
            <a:noFill/>
            <a:ln w="4445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000" rIns="5400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NT escrito </a:t>
              </a:r>
            </a:p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entre +/-50 y 100</a:t>
              </a:r>
            </a:p>
          </p:txBody>
        </p:sp>
        <p:sp>
          <p:nvSpPr>
            <p:cNvPr id="51" name="Line 32">
              <a:extLst>
                <a:ext uri="{FF2B5EF4-FFF2-40B4-BE49-F238E27FC236}">
                  <a16:creationId xmlns:a16="http://schemas.microsoft.com/office/drawing/2014/main" id="{4736D0F9-1B90-E8DD-EFA7-1B2D6390AF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1584" y="4649841"/>
              <a:ext cx="163633" cy="133300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Line 33">
              <a:extLst>
                <a:ext uri="{FF2B5EF4-FFF2-40B4-BE49-F238E27FC236}">
                  <a16:creationId xmlns:a16="http://schemas.microsoft.com/office/drawing/2014/main" id="{805FCAB2-F3A4-E812-2821-FEF3F86D87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3100" y="5753100"/>
              <a:ext cx="6339" cy="627071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Line 32">
              <a:extLst>
                <a:ext uri="{FF2B5EF4-FFF2-40B4-BE49-F238E27FC236}">
                  <a16:creationId xmlns:a16="http://schemas.microsoft.com/office/drawing/2014/main" id="{1755DD42-EA44-8063-4352-403BA7BB9C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39131" y="5550128"/>
              <a:ext cx="589463" cy="223388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Line 32">
              <a:extLst>
                <a:ext uri="{FF2B5EF4-FFF2-40B4-BE49-F238E27FC236}">
                  <a16:creationId xmlns:a16="http://schemas.microsoft.com/office/drawing/2014/main" id="{8385A899-5826-DC80-BFF8-CE1132F362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8057" y="4764211"/>
              <a:ext cx="3867" cy="813124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790C1B5D-32D6-3A41-681C-BB2A836B4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08995"/>
            <a:ext cx="10870032" cy="9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Ireneo se refiere a todos estos libros como "Escritura“; por ende elevándolos al mismo nivel de los libros del AT.</a:t>
            </a:r>
          </a:p>
        </p:txBody>
      </p:sp>
      <p:sp>
        <p:nvSpPr>
          <p:cNvPr id="65" name="400 - Line 5">
            <a:extLst>
              <a:ext uri="{FF2B5EF4-FFF2-40B4-BE49-F238E27FC236}">
                <a16:creationId xmlns:a16="http://schemas.microsoft.com/office/drawing/2014/main" id="{01FC02BF-2DD7-4B1A-D8C6-0C898AF4C6D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491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Year 400 - Text Box 29">
            <a:extLst>
              <a:ext uri="{FF2B5EF4-FFF2-40B4-BE49-F238E27FC236}">
                <a16:creationId xmlns:a16="http://schemas.microsoft.com/office/drawing/2014/main" id="{E9E85956-99C3-67CD-4851-C99EEBE40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646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67" name="CARTAGO Arrow 2 - Line 33">
            <a:extLst>
              <a:ext uri="{FF2B5EF4-FFF2-40B4-BE49-F238E27FC236}">
                <a16:creationId xmlns:a16="http://schemas.microsoft.com/office/drawing/2014/main" id="{C25654C6-5DDE-3F75-6A92-921EEC6A2936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4352" y="5544000"/>
            <a:ext cx="1588" cy="792000"/>
          </a:xfrm>
          <a:prstGeom prst="line">
            <a:avLst/>
          </a:prstGeom>
          <a:noFill/>
          <a:ln w="50800">
            <a:solidFill>
              <a:srgbClr val="84E291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CARTAGO Arrow 1 - Line 33">
            <a:extLst>
              <a:ext uri="{FF2B5EF4-FFF2-40B4-BE49-F238E27FC236}">
                <a16:creationId xmlns:a16="http://schemas.microsoft.com/office/drawing/2014/main" id="{91A7A672-EEC0-3495-CD58-4B1BDE8BE4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22784" y="5544000"/>
            <a:ext cx="1588" cy="792000"/>
          </a:xfrm>
          <a:prstGeom prst="line">
            <a:avLst/>
          </a:prstGeom>
          <a:noFill/>
          <a:ln w="50800">
            <a:solidFill>
              <a:srgbClr val="84E291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HIPPONA arrow - Line 33">
            <a:extLst>
              <a:ext uri="{FF2B5EF4-FFF2-40B4-BE49-F238E27FC236}">
                <a16:creationId xmlns:a16="http://schemas.microsoft.com/office/drawing/2014/main" id="{7FCA7753-CD61-7F6E-3CC6-E074BA07445B}"/>
              </a:ext>
            </a:extLst>
          </p:cNvPr>
          <p:cNvSpPr>
            <a:spLocks noChangeShapeType="1"/>
          </p:cNvSpPr>
          <p:nvPr/>
        </p:nvSpPr>
        <p:spPr bwMode="auto">
          <a:xfrm>
            <a:off x="8758708" y="5544000"/>
            <a:ext cx="1588" cy="792000"/>
          </a:xfrm>
          <a:prstGeom prst="line">
            <a:avLst/>
          </a:prstGeom>
          <a:noFill/>
          <a:ln w="50800">
            <a:solidFill>
              <a:srgbClr val="D86ECC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OMA Arrow - Line 33">
            <a:extLst>
              <a:ext uri="{FF2B5EF4-FFF2-40B4-BE49-F238E27FC236}">
                <a16:creationId xmlns:a16="http://schemas.microsoft.com/office/drawing/2014/main" id="{69C8BAFA-D479-CE18-2360-A0FFDDB227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472264" y="5544000"/>
            <a:ext cx="1588" cy="792000"/>
          </a:xfrm>
          <a:prstGeom prst="line">
            <a:avLst/>
          </a:prstGeom>
          <a:noFill/>
          <a:ln w="50800">
            <a:solidFill>
              <a:srgbClr val="F6C6AD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7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6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A380C-8F3A-9407-4C9E-B489238CC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C - Text Box 39">
            <a:extLst>
              <a:ext uri="{FF2B5EF4-FFF2-40B4-BE49-F238E27FC236}">
                <a16:creationId xmlns:a16="http://schemas.microsoft.com/office/drawing/2014/main" id="{F1379B02-238F-7AB6-EDCB-A92A0126F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" y="6152604"/>
            <a:ext cx="320008" cy="34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72000" rIns="0" bIns="72000">
            <a:no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</a:p>
        </p:txBody>
      </p:sp>
      <p:sp>
        <p:nvSpPr>
          <p:cNvPr id="4" name="DC - Text Box 7">
            <a:extLst>
              <a:ext uri="{FF2B5EF4-FFF2-40B4-BE49-F238E27FC236}">
                <a16:creationId xmlns:a16="http://schemas.microsoft.com/office/drawing/2014/main" id="{A6FBD233-9070-A011-E876-8A1C1F51F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9276" y="6093296"/>
            <a:ext cx="47961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88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3" name="TIME LINE - Line 6">
            <a:extLst>
              <a:ext uri="{FF2B5EF4-FFF2-40B4-BE49-F238E27FC236}">
                <a16:creationId xmlns:a16="http://schemas.microsoft.com/office/drawing/2014/main" id="{16D9C91D-853E-9BE9-0CEF-CCB938B22A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28" y="6559550"/>
            <a:ext cx="119160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Year ! - Text Box 8">
            <a:extLst>
              <a:ext uri="{FF2B5EF4-FFF2-40B4-BE49-F238E27FC236}">
                <a16:creationId xmlns:a16="http://schemas.microsoft.com/office/drawing/2014/main" id="{EC899544-5222-5914-1086-8EFCBB888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94" y="5940000"/>
            <a:ext cx="341760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4" name="Tiempos JESUS - Group 14">
            <a:extLst>
              <a:ext uri="{FF2B5EF4-FFF2-40B4-BE49-F238E27FC236}">
                <a16:creationId xmlns:a16="http://schemas.microsoft.com/office/drawing/2014/main" id="{4F6FDAAA-58A3-957D-E1F4-9364785CBF11}"/>
              </a:ext>
            </a:extLst>
          </p:cNvPr>
          <p:cNvGrpSpPr>
            <a:grpSpLocks/>
          </p:cNvGrpSpPr>
          <p:nvPr/>
        </p:nvGrpSpPr>
        <p:grpSpPr bwMode="auto">
          <a:xfrm>
            <a:off x="135434" y="4797427"/>
            <a:ext cx="2216150" cy="1582738"/>
            <a:chOff x="3387" y="2987"/>
            <a:chExt cx="1396" cy="997"/>
          </a:xfrm>
        </p:grpSpPr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E4B4616D-3EF4-254F-4755-673FA3AD6E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2987"/>
              <a:ext cx="1396" cy="446"/>
            </a:xfrm>
            <a:prstGeom prst="rect">
              <a:avLst/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Tiempos de Jesús (4 a.C. - 33 d.C.)</a:t>
              </a:r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EE23BAB7-047D-F58F-187E-64615BBB86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3" y="3436"/>
              <a:ext cx="1" cy="548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29">
            <a:extLst>
              <a:ext uri="{FF2B5EF4-FFF2-40B4-BE49-F238E27FC236}">
                <a16:creationId xmlns:a16="http://schemas.microsoft.com/office/drawing/2014/main" id="{AB3EA2A0-54F6-4D52-7382-E0C47FB4D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706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0" name="1- Line 5">
            <a:extLst>
              <a:ext uri="{FF2B5EF4-FFF2-40B4-BE49-F238E27FC236}">
                <a16:creationId xmlns:a16="http://schemas.microsoft.com/office/drawing/2014/main" id="{CF4D8D32-7B8E-DED9-EE2D-EB32732EBA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226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00 - Line 5">
            <a:extLst>
              <a:ext uri="{FF2B5EF4-FFF2-40B4-BE49-F238E27FC236}">
                <a16:creationId xmlns:a16="http://schemas.microsoft.com/office/drawing/2014/main" id="{CFD123C6-936A-0AC2-1E1C-F0F27FFC826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038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200 - Line 5">
            <a:extLst>
              <a:ext uri="{FF2B5EF4-FFF2-40B4-BE49-F238E27FC236}">
                <a16:creationId xmlns:a16="http://schemas.microsoft.com/office/drawing/2014/main" id="{DFE15A4D-A3A6-2B43-8C7F-8D06F8E2D057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5840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300 - Line 5">
            <a:extLst>
              <a:ext uri="{FF2B5EF4-FFF2-40B4-BE49-F238E27FC236}">
                <a16:creationId xmlns:a16="http://schemas.microsoft.com/office/drawing/2014/main" id="{72BD3310-3619-6643-F711-3804E2EEDB6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372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500 - Line 5">
            <a:extLst>
              <a:ext uri="{FF2B5EF4-FFF2-40B4-BE49-F238E27FC236}">
                <a16:creationId xmlns:a16="http://schemas.microsoft.com/office/drawing/2014/main" id="{AE5AEDB4-FC70-A104-E2F8-1286C499170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35554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Year 200 - Text Box 29">
            <a:extLst>
              <a:ext uri="{FF2B5EF4-FFF2-40B4-BE49-F238E27FC236}">
                <a16:creationId xmlns:a16="http://schemas.microsoft.com/office/drawing/2014/main" id="{A418FC3F-A73E-0D98-0882-6FB2F19C1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9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53" name="Year 300 - Text Box 29">
            <a:extLst>
              <a:ext uri="{FF2B5EF4-FFF2-40B4-BE49-F238E27FC236}">
                <a16:creationId xmlns:a16="http://schemas.microsoft.com/office/drawing/2014/main" id="{4C0F6E99-82A7-0BAC-4E07-337CF76F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27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55" name="Year 500 - Text Box 29">
            <a:extLst>
              <a:ext uri="{FF2B5EF4-FFF2-40B4-BE49-F238E27FC236}">
                <a16:creationId xmlns:a16="http://schemas.microsoft.com/office/drawing/2014/main" id="{AB779E99-7F35-0415-84A9-EEC431EBE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103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43" name="Jesus range - Rectangle 86">
            <a:extLst>
              <a:ext uri="{FF2B5EF4-FFF2-40B4-BE49-F238E27FC236}">
                <a16:creationId xmlns:a16="http://schemas.microsoft.com/office/drawing/2014/main" id="{72965CB0-DF67-E42D-EB44-BDA45DC8E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81" y="6496769"/>
            <a:ext cx="918537" cy="144000"/>
          </a:xfrm>
          <a:prstGeom prst="rect">
            <a:avLst/>
          </a:prstGeom>
          <a:solidFill>
            <a:srgbClr val="FFCC00"/>
          </a:solidFill>
          <a:ln w="34925">
            <a:solidFill>
              <a:srgbClr val="FF9900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NT Range - Rectangle 86">
            <a:extLst>
              <a:ext uri="{FF2B5EF4-FFF2-40B4-BE49-F238E27FC236}">
                <a16:creationId xmlns:a16="http://schemas.microsoft.com/office/drawing/2014/main" id="{46C1FBE9-98F1-D944-2508-6EAB27D84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79" y="6501545"/>
            <a:ext cx="1080795" cy="144000"/>
          </a:xfrm>
          <a:prstGeom prst="rect">
            <a:avLst/>
          </a:prstGeom>
          <a:solidFill>
            <a:srgbClr val="7030A0"/>
          </a:solidFill>
          <a:ln w="34925">
            <a:solidFill>
              <a:srgbClr val="5DEAF9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VATICANUS box - Group 11">
            <a:extLst>
              <a:ext uri="{FF2B5EF4-FFF2-40B4-BE49-F238E27FC236}">
                <a16:creationId xmlns:a16="http://schemas.microsoft.com/office/drawing/2014/main" id="{F0E4AB67-93CC-2F55-845A-6B3549CA0B33}"/>
              </a:ext>
            </a:extLst>
          </p:cNvPr>
          <p:cNvGrpSpPr/>
          <p:nvPr/>
        </p:nvGrpSpPr>
        <p:grpSpPr>
          <a:xfrm>
            <a:off x="5951984" y="4006508"/>
            <a:ext cx="2109788" cy="2303466"/>
            <a:chOff x="5951984" y="4006508"/>
            <a:chExt cx="2109788" cy="2303466"/>
          </a:xfrm>
        </p:grpSpPr>
        <p:sp>
          <p:nvSpPr>
            <p:cNvPr id="8" name="Text Box 15">
              <a:extLst>
                <a:ext uri="{FF2B5EF4-FFF2-40B4-BE49-F238E27FC236}">
                  <a16:creationId xmlns:a16="http://schemas.microsoft.com/office/drawing/2014/main" id="{6B4A07D3-E9F6-8361-58B0-5AD0F8543C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1984" y="4006508"/>
              <a:ext cx="2109788" cy="708026"/>
            </a:xfrm>
            <a:prstGeom prst="rect">
              <a:avLst/>
            </a:prstGeom>
            <a:noFill/>
            <a:ln w="444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Codex Vaticanus</a:t>
              </a:r>
            </a:p>
            <a:p>
              <a:pPr algn="ctr"/>
              <a:r>
                <a:rPr lang="es-419" sz="20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325 d.C.</a:t>
              </a:r>
              <a:endPara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Line 17">
              <a:extLst>
                <a:ext uri="{FF2B5EF4-FFF2-40B4-BE49-F238E27FC236}">
                  <a16:creationId xmlns:a16="http://schemas.microsoft.com/office/drawing/2014/main" id="{86EBD91C-9B30-04CE-2060-0C97AD146C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7286" y="5440023"/>
              <a:ext cx="1588" cy="869951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Line 32">
              <a:extLst>
                <a:ext uri="{FF2B5EF4-FFF2-40B4-BE49-F238E27FC236}">
                  <a16:creationId xmlns:a16="http://schemas.microsoft.com/office/drawing/2014/main" id="{7BDB3541-94D7-3CBF-0D33-475277B594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49601" y="4728821"/>
              <a:ext cx="402393" cy="716403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SINAITICUS  box - Group 11">
            <a:extLst>
              <a:ext uri="{FF2B5EF4-FFF2-40B4-BE49-F238E27FC236}">
                <a16:creationId xmlns:a16="http://schemas.microsoft.com/office/drawing/2014/main" id="{23AACE07-D678-A20C-1ABF-0C4432407DE8}"/>
              </a:ext>
            </a:extLst>
          </p:cNvPr>
          <p:cNvGrpSpPr/>
          <p:nvPr/>
        </p:nvGrpSpPr>
        <p:grpSpPr>
          <a:xfrm>
            <a:off x="7813079" y="4005064"/>
            <a:ext cx="2531393" cy="2303466"/>
            <a:chOff x="5530379" y="4006508"/>
            <a:chExt cx="2531393" cy="2303466"/>
          </a:xfrm>
        </p:grpSpPr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80EB2B81-77E3-7FAF-4667-1D4362B448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1984" y="4006508"/>
              <a:ext cx="2109788" cy="707886"/>
            </a:xfrm>
            <a:prstGeom prst="rect">
              <a:avLst/>
            </a:prstGeom>
            <a:noFill/>
            <a:ln w="444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Codex </a:t>
              </a:r>
              <a:r>
                <a:rPr lang="es-419" sz="2000" noProof="0" dirty="0">
                  <a:solidFill>
                    <a:srgbClr val="EFF9FF"/>
                  </a:solidFill>
                  <a:latin typeface="Arial" panose="020B0604020202020204" pitchFamily="34" charset="0"/>
                </a:rPr>
                <a:t>Sinaiticus</a:t>
              </a:r>
              <a:endPara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419" sz="20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350 d.C.</a:t>
              </a:r>
              <a:endPara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Line 17">
              <a:extLst>
                <a:ext uri="{FF2B5EF4-FFF2-40B4-BE49-F238E27FC236}">
                  <a16:creationId xmlns:a16="http://schemas.microsoft.com/office/drawing/2014/main" id="{2D3A21BA-E9AA-1DA1-309D-C7BDB85661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9904" y="5440023"/>
              <a:ext cx="1588" cy="869951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Line 32">
              <a:extLst>
                <a:ext uri="{FF2B5EF4-FFF2-40B4-BE49-F238E27FC236}">
                  <a16:creationId xmlns:a16="http://schemas.microsoft.com/office/drawing/2014/main" id="{D9C0A11D-E012-537F-9B09-181BBBCAD3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30379" y="4714039"/>
              <a:ext cx="649660" cy="745412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759104AE-6925-BC01-9831-79BA61D34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08996"/>
            <a:ext cx="10870032" cy="88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Por lo tanto, dentro de unos 80 años del último libro del NT, ya hay un canon circulando entre las iglesias.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D6256353-493D-4E93-25F8-1B02AB8BB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784" y="2289066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Canon </a:t>
            </a:r>
            <a:r>
              <a:rPr lang="es-419" sz="200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Muratoriano</a:t>
            </a:r>
            <a:endParaRPr lang="es-419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+/- 185 d.C.</a:t>
            </a:r>
            <a:endParaRPr kumimoji="0" lang="es-419" sz="2000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B2746EC-68A5-2EA4-6AF7-88A2829A5668}"/>
              </a:ext>
            </a:extLst>
          </p:cNvPr>
          <p:cNvGrpSpPr/>
          <p:nvPr/>
        </p:nvGrpSpPr>
        <p:grpSpPr>
          <a:xfrm>
            <a:off x="4155650" y="2984759"/>
            <a:ext cx="713784" cy="3240953"/>
            <a:chOff x="4155650" y="2984759"/>
            <a:chExt cx="713784" cy="3240953"/>
          </a:xfrm>
        </p:grpSpPr>
        <p:sp>
          <p:nvSpPr>
            <p:cNvPr id="22" name="Line 17">
              <a:extLst>
                <a:ext uri="{FF2B5EF4-FFF2-40B4-BE49-F238E27FC236}">
                  <a16:creationId xmlns:a16="http://schemas.microsoft.com/office/drawing/2014/main" id="{96D7DC60-E7F8-672D-3B51-71BFE40A30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8087" y="4497712"/>
              <a:ext cx="1588" cy="172800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Line 32">
              <a:extLst>
                <a:ext uri="{FF2B5EF4-FFF2-40B4-BE49-F238E27FC236}">
                  <a16:creationId xmlns:a16="http://schemas.microsoft.com/office/drawing/2014/main" id="{566A2365-A972-135F-C841-3752754824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5650" y="2984759"/>
              <a:ext cx="713784" cy="1522918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VATICANUS box - Group 11">
            <a:extLst>
              <a:ext uri="{FF2B5EF4-FFF2-40B4-BE49-F238E27FC236}">
                <a16:creationId xmlns:a16="http://schemas.microsoft.com/office/drawing/2014/main" id="{C533CC37-2E8E-8E97-BF00-AF34280ACFA0}"/>
              </a:ext>
            </a:extLst>
          </p:cNvPr>
          <p:cNvGrpSpPr/>
          <p:nvPr/>
        </p:nvGrpSpPr>
        <p:grpSpPr>
          <a:xfrm>
            <a:off x="5087888" y="3153162"/>
            <a:ext cx="2229074" cy="3077312"/>
            <a:chOff x="6600056" y="4090710"/>
            <a:chExt cx="2229074" cy="3077312"/>
          </a:xfrm>
        </p:grpSpPr>
        <p:sp>
          <p:nvSpPr>
            <p:cNvPr id="26" name="Text Box 15">
              <a:extLst>
                <a:ext uri="{FF2B5EF4-FFF2-40B4-BE49-F238E27FC236}">
                  <a16:creationId xmlns:a16="http://schemas.microsoft.com/office/drawing/2014/main" id="{6E1CB820-6649-75A8-5EAA-88AF434966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0056" y="4090710"/>
              <a:ext cx="2229074" cy="707886"/>
            </a:xfrm>
            <a:prstGeom prst="rect">
              <a:avLst/>
            </a:prstGeom>
            <a:noFill/>
            <a:ln w="444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Origen: “</a:t>
              </a:r>
              <a:r>
                <a:rPr kumimoji="0" lang="es-419" sz="2000" i="1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Homilías</a:t>
              </a: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  <a:p>
              <a:pPr algn="ctr"/>
              <a:r>
                <a:rPr lang="es-419" sz="2000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+/- 240 d.C.</a:t>
              </a:r>
              <a:endPara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Line 17">
              <a:extLst>
                <a:ext uri="{FF2B5EF4-FFF2-40B4-BE49-F238E27FC236}">
                  <a16:creationId xmlns:a16="http://schemas.microsoft.com/office/drawing/2014/main" id="{3B3D3A05-CCC2-8F95-684B-5FD2D4641D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0985" y="5440022"/>
              <a:ext cx="1588" cy="172800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Line 32">
              <a:extLst>
                <a:ext uri="{FF2B5EF4-FFF2-40B4-BE49-F238E27FC236}">
                  <a16:creationId xmlns:a16="http://schemas.microsoft.com/office/drawing/2014/main" id="{AAE350E1-82BE-AEAE-5291-578D707827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44072" y="4805739"/>
              <a:ext cx="421621" cy="646628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 Box 15">
            <a:extLst>
              <a:ext uri="{FF2B5EF4-FFF2-40B4-BE49-F238E27FC236}">
                <a16:creationId xmlns:a16="http://schemas.microsoft.com/office/drawing/2014/main" id="{237C8CE8-AAA7-A076-2536-DCAC3808A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6" y="2286397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Ireneo: “</a:t>
            </a:r>
            <a:r>
              <a:rPr lang="es-419" sz="2000" i="1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Herejías”</a:t>
            </a:r>
            <a:endParaRPr lang="es-419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+/- 178 d.C.</a:t>
            </a:r>
            <a:endParaRPr kumimoji="0" lang="es-419" sz="2000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D2C6A6-7B2E-B49A-BF74-515860BC6EAF}"/>
              </a:ext>
            </a:extLst>
          </p:cNvPr>
          <p:cNvGrpSpPr/>
          <p:nvPr/>
        </p:nvGrpSpPr>
        <p:grpSpPr>
          <a:xfrm>
            <a:off x="3236846" y="2991108"/>
            <a:ext cx="706797" cy="3236479"/>
            <a:chOff x="3452028" y="2978915"/>
            <a:chExt cx="706797" cy="3236479"/>
          </a:xfrm>
        </p:grpSpPr>
        <p:sp>
          <p:nvSpPr>
            <p:cNvPr id="37" name="Line 17">
              <a:extLst>
                <a:ext uri="{FF2B5EF4-FFF2-40B4-BE49-F238E27FC236}">
                  <a16:creationId xmlns:a16="http://schemas.microsoft.com/office/drawing/2014/main" id="{8AD8067C-34E8-EB88-E62A-DA4AC3A6D3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0942" y="4487394"/>
              <a:ext cx="1588" cy="172800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Line 32">
              <a:extLst>
                <a:ext uri="{FF2B5EF4-FFF2-40B4-BE49-F238E27FC236}">
                  <a16:creationId xmlns:a16="http://schemas.microsoft.com/office/drawing/2014/main" id="{61C0C043-4828-B063-0A44-17E30505D8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2028" y="2978915"/>
              <a:ext cx="706797" cy="1525587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NT Written - Group 72">
            <a:extLst>
              <a:ext uri="{FF2B5EF4-FFF2-40B4-BE49-F238E27FC236}">
                <a16:creationId xmlns:a16="http://schemas.microsoft.com/office/drawing/2014/main" id="{E26D99D6-A7CD-CAB5-49F9-F8660F543F32}"/>
              </a:ext>
            </a:extLst>
          </p:cNvPr>
          <p:cNvGrpSpPr/>
          <p:nvPr/>
        </p:nvGrpSpPr>
        <p:grpSpPr>
          <a:xfrm>
            <a:off x="191344" y="4037018"/>
            <a:ext cx="2337250" cy="2343153"/>
            <a:chOff x="191344" y="4037018"/>
            <a:chExt cx="2337250" cy="2343153"/>
          </a:xfrm>
        </p:grpSpPr>
        <p:sp>
          <p:nvSpPr>
            <p:cNvPr id="45" name="Text Box 31">
              <a:extLst>
                <a:ext uri="{FF2B5EF4-FFF2-40B4-BE49-F238E27FC236}">
                  <a16:creationId xmlns:a16="http://schemas.microsoft.com/office/drawing/2014/main" id="{93391BC5-295F-EF8C-3303-3CFF4C3336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344" y="4037018"/>
              <a:ext cx="2319338" cy="615951"/>
            </a:xfrm>
            <a:prstGeom prst="rect">
              <a:avLst/>
            </a:prstGeom>
            <a:noFill/>
            <a:ln w="4445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000" rIns="5400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NT escrito </a:t>
              </a:r>
            </a:p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entre +/-50 y 100</a:t>
              </a:r>
            </a:p>
          </p:txBody>
        </p:sp>
        <p:sp>
          <p:nvSpPr>
            <p:cNvPr id="51" name="Line 32">
              <a:extLst>
                <a:ext uri="{FF2B5EF4-FFF2-40B4-BE49-F238E27FC236}">
                  <a16:creationId xmlns:a16="http://schemas.microsoft.com/office/drawing/2014/main" id="{2459F4FC-C45E-ECBE-B4A5-1F8C142DBD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1584" y="4649841"/>
              <a:ext cx="163633" cy="133300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Line 33">
              <a:extLst>
                <a:ext uri="{FF2B5EF4-FFF2-40B4-BE49-F238E27FC236}">
                  <a16:creationId xmlns:a16="http://schemas.microsoft.com/office/drawing/2014/main" id="{0C1423C5-771F-6A10-F758-D9AB25D353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3100" y="5753100"/>
              <a:ext cx="6339" cy="627071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Line 32">
              <a:extLst>
                <a:ext uri="{FF2B5EF4-FFF2-40B4-BE49-F238E27FC236}">
                  <a16:creationId xmlns:a16="http://schemas.microsoft.com/office/drawing/2014/main" id="{F802FF3F-9AE4-E111-5425-F9BADAD72E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39131" y="5550128"/>
              <a:ext cx="589463" cy="223388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Line 32">
              <a:extLst>
                <a:ext uri="{FF2B5EF4-FFF2-40B4-BE49-F238E27FC236}">
                  <a16:creationId xmlns:a16="http://schemas.microsoft.com/office/drawing/2014/main" id="{23B6780D-DE73-72F5-C5F3-601412599F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8057" y="4764211"/>
              <a:ext cx="3867" cy="813124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400 - Line 5">
            <a:extLst>
              <a:ext uri="{FF2B5EF4-FFF2-40B4-BE49-F238E27FC236}">
                <a16:creationId xmlns:a16="http://schemas.microsoft.com/office/drawing/2014/main" id="{642F3A8C-DCCC-EA45-23A6-6301366787F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491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Year 400 - Text Box 29">
            <a:extLst>
              <a:ext uri="{FF2B5EF4-FFF2-40B4-BE49-F238E27FC236}">
                <a16:creationId xmlns:a16="http://schemas.microsoft.com/office/drawing/2014/main" id="{7C964A0E-4490-F085-65FD-39AF7F19B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646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16" name="CARTAGO Arrow 2 - Line 33">
            <a:extLst>
              <a:ext uri="{FF2B5EF4-FFF2-40B4-BE49-F238E27FC236}">
                <a16:creationId xmlns:a16="http://schemas.microsoft.com/office/drawing/2014/main" id="{9936A297-9B66-1A4C-46F1-ED344E6B6C8C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4352" y="5544000"/>
            <a:ext cx="1588" cy="792000"/>
          </a:xfrm>
          <a:prstGeom prst="line">
            <a:avLst/>
          </a:prstGeom>
          <a:noFill/>
          <a:ln w="50800">
            <a:solidFill>
              <a:srgbClr val="84E291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RTAGO Arrow 1 - Line 33">
            <a:extLst>
              <a:ext uri="{FF2B5EF4-FFF2-40B4-BE49-F238E27FC236}">
                <a16:creationId xmlns:a16="http://schemas.microsoft.com/office/drawing/2014/main" id="{642CD0DE-439B-E11D-FB6F-FFE70FA726A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22784" y="5544000"/>
            <a:ext cx="1588" cy="792000"/>
          </a:xfrm>
          <a:prstGeom prst="line">
            <a:avLst/>
          </a:prstGeom>
          <a:noFill/>
          <a:ln w="50800">
            <a:solidFill>
              <a:srgbClr val="84E291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HIPPONA arrow - Line 33">
            <a:extLst>
              <a:ext uri="{FF2B5EF4-FFF2-40B4-BE49-F238E27FC236}">
                <a16:creationId xmlns:a16="http://schemas.microsoft.com/office/drawing/2014/main" id="{5761CB57-6129-4616-7425-87C8A7240D6E}"/>
              </a:ext>
            </a:extLst>
          </p:cNvPr>
          <p:cNvSpPr>
            <a:spLocks noChangeShapeType="1"/>
          </p:cNvSpPr>
          <p:nvPr/>
        </p:nvSpPr>
        <p:spPr bwMode="auto">
          <a:xfrm>
            <a:off x="8758708" y="5544000"/>
            <a:ext cx="1588" cy="792000"/>
          </a:xfrm>
          <a:prstGeom prst="line">
            <a:avLst/>
          </a:prstGeom>
          <a:noFill/>
          <a:ln w="50800">
            <a:solidFill>
              <a:srgbClr val="D86ECC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MA Arrow - Line 33">
            <a:extLst>
              <a:ext uri="{FF2B5EF4-FFF2-40B4-BE49-F238E27FC236}">
                <a16:creationId xmlns:a16="http://schemas.microsoft.com/office/drawing/2014/main" id="{A5986F6A-0953-06E8-DCB6-2C6FAE8E17C6}"/>
              </a:ext>
            </a:extLst>
          </p:cNvPr>
          <p:cNvSpPr>
            <a:spLocks noChangeShapeType="1"/>
          </p:cNvSpPr>
          <p:nvPr/>
        </p:nvSpPr>
        <p:spPr bwMode="auto">
          <a:xfrm>
            <a:off x="8472264" y="5544000"/>
            <a:ext cx="1588" cy="792000"/>
          </a:xfrm>
          <a:prstGeom prst="line">
            <a:avLst/>
          </a:prstGeom>
          <a:noFill/>
          <a:ln w="50800">
            <a:solidFill>
              <a:srgbClr val="F6C6AD"/>
            </a:solidFill>
            <a:round/>
            <a:headEnd/>
            <a:tailEnd type="triangle" w="med" len="med"/>
          </a:ln>
          <a:effectLst>
            <a:outerShdw blurRad="50800" dist="63500" dir="3300000" algn="ctr" rotWithShape="0">
              <a:schemeClr val="tx1">
                <a:lumMod val="85000"/>
                <a:lumOff val="15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87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EF1BC-C7CA-D25D-225A-3FCC0D2E6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UNDERLINE - Rectangle 5">
            <a:extLst>
              <a:ext uri="{FF2B5EF4-FFF2-40B4-BE49-F238E27FC236}">
                <a16:creationId xmlns:a16="http://schemas.microsoft.com/office/drawing/2014/main" id="{78FC60C5-52C3-22A5-C3B4-7E22F9D83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7388" y="548680"/>
            <a:ext cx="8686800" cy="25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15000"/>
              </a:spcBef>
              <a:buClrTx/>
              <a:buSzTx/>
              <a:buFontTx/>
              <a:buNone/>
            </a:pPr>
            <a:r>
              <a:rPr kumimoji="0" lang="es-419" sz="3900" b="1" i="1" u="sng" kern="1400" spc="700" noProof="0" dirty="0">
                <a:solidFill>
                  <a:srgbClr val="EFF9FF"/>
                </a:solidFill>
                <a:effectLst>
                  <a:outerShdw blurRad="63500" dist="63500" dir="3300000" algn="tl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</a:rPr>
              <a:t>¡                                !</a:t>
            </a:r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E6B7DA84-F98A-6EEB-8DD1-19CB00E27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440" y="1196752"/>
            <a:ext cx="1008112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Creo que sería bueno empezar con un breve resumen de lo que vimos la semana pasada, para refrescar la memoria.</a:t>
            </a:r>
          </a:p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no lo haré. </a:t>
            </a:r>
          </a:p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¡Lo harán ustedes!</a:t>
            </a:r>
          </a:p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lo tanto . . .</a:t>
            </a:r>
          </a:p>
        </p:txBody>
      </p:sp>
      <p:sp>
        <p:nvSpPr>
          <p:cNvPr id="4" name="TITLE - Rectangle 5">
            <a:extLst>
              <a:ext uri="{FF2B5EF4-FFF2-40B4-BE49-F238E27FC236}">
                <a16:creationId xmlns:a16="http://schemas.microsoft.com/office/drawing/2014/main" id="{49794A2C-6BB5-24A5-8D80-412AAAA00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08771"/>
            <a:ext cx="8686800" cy="25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15000"/>
              </a:spcBef>
              <a:buClrTx/>
              <a:buSzTx/>
              <a:buFontTx/>
              <a:buNone/>
            </a:pPr>
            <a:r>
              <a:rPr kumimoji="0" lang="es-419" sz="3900" b="1" i="1" kern="1400" spc="700" noProof="0" dirty="0">
                <a:solidFill>
                  <a:srgbClr val="EFF9FF"/>
                </a:solidFill>
                <a:effectLst>
                  <a:outerShdw blurRad="63500" dist="63500" dir="3300000" algn="tl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</a:rPr>
              <a:t>Concurso Relámpago</a:t>
            </a:r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3E91D26C-EF0C-5AC0-DA70-0B268862F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440" y="4221088"/>
            <a:ext cx="1008112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un pequeño premio por acertar una respuesta.</a:t>
            </a:r>
          </a:p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también hay una condición: si ya acertaste una vez, ¡no podrás responder más preguntas!</a:t>
            </a:r>
          </a:p>
        </p:txBody>
      </p:sp>
    </p:spTree>
    <p:extLst>
      <p:ext uri="{BB962C8B-B14F-4D97-AF65-F5344CB8AC3E}">
        <p14:creationId xmlns:p14="http://schemas.microsoft.com/office/powerpoint/2010/main" val="248224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5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  <p:bldP spid="4" grpId="0"/>
      <p:bldP spid="5" grpId="0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D4884-6A6E-2018-65E7-32B85BBA5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C - Text Box 39">
            <a:extLst>
              <a:ext uri="{FF2B5EF4-FFF2-40B4-BE49-F238E27FC236}">
                <a16:creationId xmlns:a16="http://schemas.microsoft.com/office/drawing/2014/main" id="{7BF2D9FD-79CC-B5EE-9844-BEA4DEF83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" y="6152604"/>
            <a:ext cx="320008" cy="34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72000" rIns="0" bIns="72000">
            <a:no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</a:p>
        </p:txBody>
      </p:sp>
      <p:sp>
        <p:nvSpPr>
          <p:cNvPr id="4" name="DC - Text Box 7">
            <a:extLst>
              <a:ext uri="{FF2B5EF4-FFF2-40B4-BE49-F238E27FC236}">
                <a16:creationId xmlns:a16="http://schemas.microsoft.com/office/drawing/2014/main" id="{2908D8F2-7715-354E-5480-A54431010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9276" y="6093296"/>
            <a:ext cx="47961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88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3" name="TIME LINE - Line 6">
            <a:extLst>
              <a:ext uri="{FF2B5EF4-FFF2-40B4-BE49-F238E27FC236}">
                <a16:creationId xmlns:a16="http://schemas.microsoft.com/office/drawing/2014/main" id="{42B30E6E-5D93-7938-F082-BC419C8482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28" y="6559550"/>
            <a:ext cx="119160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Year ! - Text Box 8">
            <a:extLst>
              <a:ext uri="{FF2B5EF4-FFF2-40B4-BE49-F238E27FC236}">
                <a16:creationId xmlns:a16="http://schemas.microsoft.com/office/drawing/2014/main" id="{22974CFB-DC95-2239-FE55-8DC7A8D45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94" y="5940000"/>
            <a:ext cx="341760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4" name="Tiempos JESUS - Group 14">
            <a:extLst>
              <a:ext uri="{FF2B5EF4-FFF2-40B4-BE49-F238E27FC236}">
                <a16:creationId xmlns:a16="http://schemas.microsoft.com/office/drawing/2014/main" id="{9D6F5AA8-DBD6-29DD-4218-8A19B9C74107}"/>
              </a:ext>
            </a:extLst>
          </p:cNvPr>
          <p:cNvGrpSpPr>
            <a:grpSpLocks/>
          </p:cNvGrpSpPr>
          <p:nvPr/>
        </p:nvGrpSpPr>
        <p:grpSpPr bwMode="auto">
          <a:xfrm>
            <a:off x="135434" y="4797427"/>
            <a:ext cx="2216150" cy="1582738"/>
            <a:chOff x="3387" y="2987"/>
            <a:chExt cx="1396" cy="997"/>
          </a:xfrm>
        </p:grpSpPr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B0A7C5C8-9429-8AF6-69F0-C54C38C287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2987"/>
              <a:ext cx="1396" cy="446"/>
            </a:xfrm>
            <a:prstGeom prst="rect">
              <a:avLst/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Tiempos de Jesús (4 a.C. - 33 d.C.)</a:t>
              </a:r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0801484A-D099-AA02-C05F-FC153578A7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3" y="3436"/>
              <a:ext cx="1" cy="548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29">
            <a:extLst>
              <a:ext uri="{FF2B5EF4-FFF2-40B4-BE49-F238E27FC236}">
                <a16:creationId xmlns:a16="http://schemas.microsoft.com/office/drawing/2014/main" id="{ECE44361-3BE1-5727-18C3-0DFCF2932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706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0" name="1- Line 5">
            <a:extLst>
              <a:ext uri="{FF2B5EF4-FFF2-40B4-BE49-F238E27FC236}">
                <a16:creationId xmlns:a16="http://schemas.microsoft.com/office/drawing/2014/main" id="{DBAD4A60-52F7-DD94-87BE-BE01FB9583F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226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00 - Line 5">
            <a:extLst>
              <a:ext uri="{FF2B5EF4-FFF2-40B4-BE49-F238E27FC236}">
                <a16:creationId xmlns:a16="http://schemas.microsoft.com/office/drawing/2014/main" id="{6FC4A017-227F-9F93-5CE9-030E2EE7B9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038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200 - Line 5">
            <a:extLst>
              <a:ext uri="{FF2B5EF4-FFF2-40B4-BE49-F238E27FC236}">
                <a16:creationId xmlns:a16="http://schemas.microsoft.com/office/drawing/2014/main" id="{7E0DF44F-7AD1-E2D3-8647-CC326031C40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5840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300 - Line 5">
            <a:extLst>
              <a:ext uri="{FF2B5EF4-FFF2-40B4-BE49-F238E27FC236}">
                <a16:creationId xmlns:a16="http://schemas.microsoft.com/office/drawing/2014/main" id="{F14EF23B-169E-0AA0-B188-9870544E60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372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400 - Line 5">
            <a:extLst>
              <a:ext uri="{FF2B5EF4-FFF2-40B4-BE49-F238E27FC236}">
                <a16:creationId xmlns:a16="http://schemas.microsoft.com/office/drawing/2014/main" id="{02FA857C-8EC8-A4C6-1C81-688C0B8C245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491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500 - Line 5">
            <a:extLst>
              <a:ext uri="{FF2B5EF4-FFF2-40B4-BE49-F238E27FC236}">
                <a16:creationId xmlns:a16="http://schemas.microsoft.com/office/drawing/2014/main" id="{34B6D4BC-FCEB-5392-7F1C-5C59BD4D90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35554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Year 200 - Text Box 29">
            <a:extLst>
              <a:ext uri="{FF2B5EF4-FFF2-40B4-BE49-F238E27FC236}">
                <a16:creationId xmlns:a16="http://schemas.microsoft.com/office/drawing/2014/main" id="{0FE800E1-9435-230F-7C53-27530CEC4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9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53" name="Year 300 - Text Box 29">
            <a:extLst>
              <a:ext uri="{FF2B5EF4-FFF2-40B4-BE49-F238E27FC236}">
                <a16:creationId xmlns:a16="http://schemas.microsoft.com/office/drawing/2014/main" id="{CC5D07DF-BDED-7F04-0CC5-5688B88E9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27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54" name="Year 400 - Text Box 29">
            <a:extLst>
              <a:ext uri="{FF2B5EF4-FFF2-40B4-BE49-F238E27FC236}">
                <a16:creationId xmlns:a16="http://schemas.microsoft.com/office/drawing/2014/main" id="{FF42C0BD-66F4-2205-9321-54CD5165A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646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55" name="Year 500 - Text Box 29">
            <a:extLst>
              <a:ext uri="{FF2B5EF4-FFF2-40B4-BE49-F238E27FC236}">
                <a16:creationId xmlns:a16="http://schemas.microsoft.com/office/drawing/2014/main" id="{38663502-2F59-8295-4E55-66534DDA8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103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43" name="Jesus range - Rectangle 86">
            <a:extLst>
              <a:ext uri="{FF2B5EF4-FFF2-40B4-BE49-F238E27FC236}">
                <a16:creationId xmlns:a16="http://schemas.microsoft.com/office/drawing/2014/main" id="{DE87EB6B-3356-C0AE-CA61-8F116215A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81" y="6496769"/>
            <a:ext cx="918537" cy="144000"/>
          </a:xfrm>
          <a:prstGeom prst="rect">
            <a:avLst/>
          </a:prstGeom>
          <a:solidFill>
            <a:srgbClr val="FFCC00"/>
          </a:solidFill>
          <a:ln w="34925">
            <a:solidFill>
              <a:srgbClr val="FF9900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NT Range - Rectangle 86">
            <a:extLst>
              <a:ext uri="{FF2B5EF4-FFF2-40B4-BE49-F238E27FC236}">
                <a16:creationId xmlns:a16="http://schemas.microsoft.com/office/drawing/2014/main" id="{17136257-339C-4673-7799-A04CC13F9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79" y="6501545"/>
            <a:ext cx="1080795" cy="144000"/>
          </a:xfrm>
          <a:prstGeom prst="rect">
            <a:avLst/>
          </a:prstGeom>
          <a:solidFill>
            <a:srgbClr val="7030A0"/>
          </a:solidFill>
          <a:ln w="34925">
            <a:solidFill>
              <a:srgbClr val="5DEAF9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EA1C18-575B-1D94-4D77-C7601C88E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08995"/>
            <a:ext cx="10870032" cy="122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Por lo tanto, dentro de unos 80 años del último libro del NT, ya hay un canon circulando entre las iglesias.</a:t>
            </a:r>
          </a:p>
        </p:txBody>
      </p:sp>
      <p:sp>
        <p:nvSpPr>
          <p:cNvPr id="35" name="Text Box 15">
            <a:extLst>
              <a:ext uri="{FF2B5EF4-FFF2-40B4-BE49-F238E27FC236}">
                <a16:creationId xmlns:a16="http://schemas.microsoft.com/office/drawing/2014/main" id="{BB549DBC-BF2D-425F-416E-B84C8A55A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6" y="2286397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Ireneo: “</a:t>
            </a:r>
            <a:r>
              <a:rPr lang="es-419" sz="2000" i="1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Herejías”</a:t>
            </a:r>
            <a:endParaRPr lang="es-419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+/- 178 d.C.</a:t>
            </a:r>
            <a:endParaRPr kumimoji="0" lang="es-419" sz="2000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833F34-44DE-EA3D-A9CD-4208AA822004}"/>
              </a:ext>
            </a:extLst>
          </p:cNvPr>
          <p:cNvGrpSpPr/>
          <p:nvPr/>
        </p:nvGrpSpPr>
        <p:grpSpPr>
          <a:xfrm>
            <a:off x="3236846" y="2991108"/>
            <a:ext cx="706797" cy="3236479"/>
            <a:chOff x="3452028" y="2978915"/>
            <a:chExt cx="706797" cy="3236479"/>
          </a:xfrm>
        </p:grpSpPr>
        <p:sp>
          <p:nvSpPr>
            <p:cNvPr id="37" name="Line 17">
              <a:extLst>
                <a:ext uri="{FF2B5EF4-FFF2-40B4-BE49-F238E27FC236}">
                  <a16:creationId xmlns:a16="http://schemas.microsoft.com/office/drawing/2014/main" id="{1946E1B9-772E-A293-373C-D0D5AA55BC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0942" y="4487394"/>
              <a:ext cx="1588" cy="172800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Line 32">
              <a:extLst>
                <a:ext uri="{FF2B5EF4-FFF2-40B4-BE49-F238E27FC236}">
                  <a16:creationId xmlns:a16="http://schemas.microsoft.com/office/drawing/2014/main" id="{926BF846-D5E4-F3D7-1A54-D781DAE6D9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2028" y="2978915"/>
              <a:ext cx="706797" cy="1525587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Text Box 15">
            <a:extLst>
              <a:ext uri="{FF2B5EF4-FFF2-40B4-BE49-F238E27FC236}">
                <a16:creationId xmlns:a16="http://schemas.microsoft.com/office/drawing/2014/main" id="{BD8E1C1C-9F9C-D5FB-3F59-D267586F1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192" y="4017258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Ireneo: “</a:t>
            </a:r>
            <a:r>
              <a:rPr lang="es-419" sz="2000" i="1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Herejías”</a:t>
            </a:r>
            <a:endParaRPr lang="es-419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+/- 178 d.C.</a:t>
            </a:r>
            <a:endParaRPr kumimoji="0" lang="es-419" sz="2000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NT Written - Group 72">
            <a:extLst>
              <a:ext uri="{FF2B5EF4-FFF2-40B4-BE49-F238E27FC236}">
                <a16:creationId xmlns:a16="http://schemas.microsoft.com/office/drawing/2014/main" id="{87B0592C-0AB8-41FC-9E6E-C2BE04D58EE5}"/>
              </a:ext>
            </a:extLst>
          </p:cNvPr>
          <p:cNvGrpSpPr/>
          <p:nvPr/>
        </p:nvGrpSpPr>
        <p:grpSpPr>
          <a:xfrm>
            <a:off x="191344" y="4037018"/>
            <a:ext cx="2337250" cy="2343153"/>
            <a:chOff x="191344" y="4037018"/>
            <a:chExt cx="2337250" cy="2343153"/>
          </a:xfrm>
        </p:grpSpPr>
        <p:sp>
          <p:nvSpPr>
            <p:cNvPr id="32" name="Text Box 31">
              <a:extLst>
                <a:ext uri="{FF2B5EF4-FFF2-40B4-BE49-F238E27FC236}">
                  <a16:creationId xmlns:a16="http://schemas.microsoft.com/office/drawing/2014/main" id="{2E54F703-C859-1746-5287-F8548FD261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344" y="4037018"/>
              <a:ext cx="2319338" cy="615951"/>
            </a:xfrm>
            <a:prstGeom prst="rect">
              <a:avLst/>
            </a:prstGeom>
            <a:noFill/>
            <a:ln w="4445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000" rIns="5400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NT escrito </a:t>
              </a:r>
            </a:p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entre +/-50 y 100</a:t>
              </a:r>
            </a:p>
          </p:txBody>
        </p:sp>
        <p:sp>
          <p:nvSpPr>
            <p:cNvPr id="41" name="Line 32">
              <a:extLst>
                <a:ext uri="{FF2B5EF4-FFF2-40B4-BE49-F238E27FC236}">
                  <a16:creationId xmlns:a16="http://schemas.microsoft.com/office/drawing/2014/main" id="{7163BB98-1C19-CB0D-DD44-5540E4FD00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1584" y="4649841"/>
              <a:ext cx="163633" cy="133300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Line 33">
              <a:extLst>
                <a:ext uri="{FF2B5EF4-FFF2-40B4-BE49-F238E27FC236}">
                  <a16:creationId xmlns:a16="http://schemas.microsoft.com/office/drawing/2014/main" id="{3DFC8A63-E477-3AD2-7670-126CCDE594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3100" y="5753100"/>
              <a:ext cx="6339" cy="627071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Line 32">
              <a:extLst>
                <a:ext uri="{FF2B5EF4-FFF2-40B4-BE49-F238E27FC236}">
                  <a16:creationId xmlns:a16="http://schemas.microsoft.com/office/drawing/2014/main" id="{56D5DD4D-087D-6FF7-2E59-05F4865878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39131" y="5550128"/>
              <a:ext cx="589463" cy="223388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32">
              <a:extLst>
                <a:ext uri="{FF2B5EF4-FFF2-40B4-BE49-F238E27FC236}">
                  <a16:creationId xmlns:a16="http://schemas.microsoft.com/office/drawing/2014/main" id="{EF947929-44FC-FCC9-661E-82CB1695F3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8057" y="4764211"/>
              <a:ext cx="3867" cy="813124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4329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22018 0.25209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6FBF4-8138-4B56-F184-B1E04CECA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C - Text Box 39">
            <a:extLst>
              <a:ext uri="{FF2B5EF4-FFF2-40B4-BE49-F238E27FC236}">
                <a16:creationId xmlns:a16="http://schemas.microsoft.com/office/drawing/2014/main" id="{1DAD174F-6A6D-18DC-ED65-EDDE71895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" y="6152604"/>
            <a:ext cx="320008" cy="34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72000" rIns="0" bIns="72000">
            <a:no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</a:p>
        </p:txBody>
      </p:sp>
      <p:sp>
        <p:nvSpPr>
          <p:cNvPr id="4" name="DC - Text Box 7">
            <a:extLst>
              <a:ext uri="{FF2B5EF4-FFF2-40B4-BE49-F238E27FC236}">
                <a16:creationId xmlns:a16="http://schemas.microsoft.com/office/drawing/2014/main" id="{780EDBE0-1208-7DBE-C358-63E98ED2C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9276" y="6093296"/>
            <a:ext cx="47961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88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3" name="TIME LINE - Line 6">
            <a:extLst>
              <a:ext uri="{FF2B5EF4-FFF2-40B4-BE49-F238E27FC236}">
                <a16:creationId xmlns:a16="http://schemas.microsoft.com/office/drawing/2014/main" id="{E45D09BA-2CAC-89D4-99B5-E98AFE05D3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28" y="6559550"/>
            <a:ext cx="119160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Year ! - Text Box 8">
            <a:extLst>
              <a:ext uri="{FF2B5EF4-FFF2-40B4-BE49-F238E27FC236}">
                <a16:creationId xmlns:a16="http://schemas.microsoft.com/office/drawing/2014/main" id="{29DBFDE8-0C43-0258-FDB5-CE83C9A5F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94" y="5940000"/>
            <a:ext cx="341760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4" name="Tiempos JESUS - Group 14">
            <a:extLst>
              <a:ext uri="{FF2B5EF4-FFF2-40B4-BE49-F238E27FC236}">
                <a16:creationId xmlns:a16="http://schemas.microsoft.com/office/drawing/2014/main" id="{1FA2D98D-D8AB-82D5-2499-4D20565BF78A}"/>
              </a:ext>
            </a:extLst>
          </p:cNvPr>
          <p:cNvGrpSpPr>
            <a:grpSpLocks/>
          </p:cNvGrpSpPr>
          <p:nvPr/>
        </p:nvGrpSpPr>
        <p:grpSpPr bwMode="auto">
          <a:xfrm>
            <a:off x="135434" y="4797427"/>
            <a:ext cx="2216150" cy="1582738"/>
            <a:chOff x="3387" y="2987"/>
            <a:chExt cx="1396" cy="997"/>
          </a:xfrm>
        </p:grpSpPr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D2D9469D-F935-3F6F-03E8-46A44ABB66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2987"/>
              <a:ext cx="1396" cy="446"/>
            </a:xfrm>
            <a:prstGeom prst="rect">
              <a:avLst/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Tiempos de Jesús (4 a.C. - 33 d.C.)</a:t>
              </a:r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FF2AE9ED-7373-B0B3-D837-275C947084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3" y="3436"/>
              <a:ext cx="1" cy="548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29">
            <a:extLst>
              <a:ext uri="{FF2B5EF4-FFF2-40B4-BE49-F238E27FC236}">
                <a16:creationId xmlns:a16="http://schemas.microsoft.com/office/drawing/2014/main" id="{536868A5-6266-CEC9-ED93-689F15BBD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706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0" name="1- Line 5">
            <a:extLst>
              <a:ext uri="{FF2B5EF4-FFF2-40B4-BE49-F238E27FC236}">
                <a16:creationId xmlns:a16="http://schemas.microsoft.com/office/drawing/2014/main" id="{E9679EF2-5FB2-7D72-D230-1C8137A72EC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226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00 - Line 5">
            <a:extLst>
              <a:ext uri="{FF2B5EF4-FFF2-40B4-BE49-F238E27FC236}">
                <a16:creationId xmlns:a16="http://schemas.microsoft.com/office/drawing/2014/main" id="{F914F498-D1C0-1CF9-7668-2D04542ABAF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038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200 - Line 5">
            <a:extLst>
              <a:ext uri="{FF2B5EF4-FFF2-40B4-BE49-F238E27FC236}">
                <a16:creationId xmlns:a16="http://schemas.microsoft.com/office/drawing/2014/main" id="{83E5B3A8-5134-093C-6903-15B86DE152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5840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300 - Line 5">
            <a:extLst>
              <a:ext uri="{FF2B5EF4-FFF2-40B4-BE49-F238E27FC236}">
                <a16:creationId xmlns:a16="http://schemas.microsoft.com/office/drawing/2014/main" id="{AAFB3E61-4346-2DB3-2FA7-F3BBAED5ED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372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400 - Line 5">
            <a:extLst>
              <a:ext uri="{FF2B5EF4-FFF2-40B4-BE49-F238E27FC236}">
                <a16:creationId xmlns:a16="http://schemas.microsoft.com/office/drawing/2014/main" id="{6745A357-B44E-673C-6CBE-1D1B415EE4C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491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500 - Line 5">
            <a:extLst>
              <a:ext uri="{FF2B5EF4-FFF2-40B4-BE49-F238E27FC236}">
                <a16:creationId xmlns:a16="http://schemas.microsoft.com/office/drawing/2014/main" id="{08DD0352-F587-1F0E-11D6-1582DE872B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35554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Year 200 - Text Box 29">
            <a:extLst>
              <a:ext uri="{FF2B5EF4-FFF2-40B4-BE49-F238E27FC236}">
                <a16:creationId xmlns:a16="http://schemas.microsoft.com/office/drawing/2014/main" id="{FC98E74A-45AC-6196-54E3-2A700E71F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9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53" name="Year 300 - Text Box 29">
            <a:extLst>
              <a:ext uri="{FF2B5EF4-FFF2-40B4-BE49-F238E27FC236}">
                <a16:creationId xmlns:a16="http://schemas.microsoft.com/office/drawing/2014/main" id="{99B152E8-F518-0C2E-C5B7-97627572F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27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54" name="Year 400 - Text Box 29">
            <a:extLst>
              <a:ext uri="{FF2B5EF4-FFF2-40B4-BE49-F238E27FC236}">
                <a16:creationId xmlns:a16="http://schemas.microsoft.com/office/drawing/2014/main" id="{27490959-7479-C242-11E7-1A0D6BFA7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646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55" name="Year 500 - Text Box 29">
            <a:extLst>
              <a:ext uri="{FF2B5EF4-FFF2-40B4-BE49-F238E27FC236}">
                <a16:creationId xmlns:a16="http://schemas.microsoft.com/office/drawing/2014/main" id="{A95486A3-1072-8D17-85FA-29AD24130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103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43" name="Jesus range - Rectangle 86">
            <a:extLst>
              <a:ext uri="{FF2B5EF4-FFF2-40B4-BE49-F238E27FC236}">
                <a16:creationId xmlns:a16="http://schemas.microsoft.com/office/drawing/2014/main" id="{F1118798-360D-0815-AE2E-CDE7E01E1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81" y="6496769"/>
            <a:ext cx="918537" cy="144000"/>
          </a:xfrm>
          <a:prstGeom prst="rect">
            <a:avLst/>
          </a:prstGeom>
          <a:solidFill>
            <a:srgbClr val="FFCC00"/>
          </a:solidFill>
          <a:ln w="34925">
            <a:solidFill>
              <a:srgbClr val="FF9900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NT Range - Rectangle 86">
            <a:extLst>
              <a:ext uri="{FF2B5EF4-FFF2-40B4-BE49-F238E27FC236}">
                <a16:creationId xmlns:a16="http://schemas.microsoft.com/office/drawing/2014/main" id="{F7C9C04D-A645-2312-A868-6F5045324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79" y="6501545"/>
            <a:ext cx="1080795" cy="144000"/>
          </a:xfrm>
          <a:prstGeom prst="rect">
            <a:avLst/>
          </a:prstGeom>
          <a:solidFill>
            <a:srgbClr val="7030A0"/>
          </a:solidFill>
          <a:ln w="34925">
            <a:solidFill>
              <a:srgbClr val="5DEAF9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6EF517F-AAE9-6C46-A226-06EC08E2A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08995"/>
            <a:ext cx="10870032" cy="122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Por lo tanto, dentro de unos 80 años del último libro del NT, ya hay un canon circulando entre las iglesias.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78F8461-6A44-728C-8EAE-9BC1CEE60A63}"/>
              </a:ext>
            </a:extLst>
          </p:cNvPr>
          <p:cNvGrpSpPr/>
          <p:nvPr/>
        </p:nvGrpSpPr>
        <p:grpSpPr>
          <a:xfrm>
            <a:off x="3236846" y="2991108"/>
            <a:ext cx="706797" cy="3236479"/>
            <a:chOff x="3452028" y="2978915"/>
            <a:chExt cx="706797" cy="3236479"/>
          </a:xfrm>
        </p:grpSpPr>
        <p:sp>
          <p:nvSpPr>
            <p:cNvPr id="37" name="Line 17">
              <a:extLst>
                <a:ext uri="{FF2B5EF4-FFF2-40B4-BE49-F238E27FC236}">
                  <a16:creationId xmlns:a16="http://schemas.microsoft.com/office/drawing/2014/main" id="{74C14D6E-528C-9666-FFCC-4AFFA19844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0942" y="4487394"/>
              <a:ext cx="1588" cy="172800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Line 32">
              <a:extLst>
                <a:ext uri="{FF2B5EF4-FFF2-40B4-BE49-F238E27FC236}">
                  <a16:creationId xmlns:a16="http://schemas.microsoft.com/office/drawing/2014/main" id="{3D7B9DE4-4550-2C8F-855C-A53EC84CC9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2028" y="2978915"/>
              <a:ext cx="706797" cy="1525587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Text Box 15">
            <a:extLst>
              <a:ext uri="{FF2B5EF4-FFF2-40B4-BE49-F238E27FC236}">
                <a16:creationId xmlns:a16="http://schemas.microsoft.com/office/drawing/2014/main" id="{E834E13B-EA09-A67C-C000-F41459294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192" y="4017258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Ireneo: “</a:t>
            </a:r>
            <a:r>
              <a:rPr lang="es-419" sz="2000" i="1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Herejías”</a:t>
            </a:r>
            <a:endParaRPr lang="es-419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+/- 178 d.C.</a:t>
            </a:r>
            <a:endParaRPr kumimoji="0" lang="es-419" sz="2000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F53BB2-C529-29C8-B1D6-0DFAC8814185}"/>
              </a:ext>
            </a:extLst>
          </p:cNvPr>
          <p:cNvGrpSpPr/>
          <p:nvPr/>
        </p:nvGrpSpPr>
        <p:grpSpPr>
          <a:xfrm>
            <a:off x="3939994" y="4361948"/>
            <a:ext cx="308084" cy="1865133"/>
            <a:chOff x="4150942" y="4350261"/>
            <a:chExt cx="308084" cy="1865133"/>
          </a:xfrm>
        </p:grpSpPr>
        <p:sp>
          <p:nvSpPr>
            <p:cNvPr id="8" name="Line 17">
              <a:extLst>
                <a:ext uri="{FF2B5EF4-FFF2-40B4-BE49-F238E27FC236}">
                  <a16:creationId xmlns:a16="http://schemas.microsoft.com/office/drawing/2014/main" id="{ACEDD2D5-2074-9F6A-BE49-0ACFE6B06A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0942" y="4487394"/>
              <a:ext cx="1588" cy="172800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Line 32">
              <a:extLst>
                <a:ext uri="{FF2B5EF4-FFF2-40B4-BE49-F238E27FC236}">
                  <a16:creationId xmlns:a16="http://schemas.microsoft.com/office/drawing/2014/main" id="{0BB1DE3A-4B14-32C3-8CC1-3EDB1CE7A7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5650" y="4350261"/>
              <a:ext cx="303376" cy="151066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NT Written - Group 72">
            <a:extLst>
              <a:ext uri="{FF2B5EF4-FFF2-40B4-BE49-F238E27FC236}">
                <a16:creationId xmlns:a16="http://schemas.microsoft.com/office/drawing/2014/main" id="{1939C295-0641-BD69-35B1-7A4A59AA7892}"/>
              </a:ext>
            </a:extLst>
          </p:cNvPr>
          <p:cNvGrpSpPr/>
          <p:nvPr/>
        </p:nvGrpSpPr>
        <p:grpSpPr>
          <a:xfrm>
            <a:off x="191344" y="4037018"/>
            <a:ext cx="2337250" cy="2343153"/>
            <a:chOff x="191344" y="4037018"/>
            <a:chExt cx="2337250" cy="2343153"/>
          </a:xfrm>
        </p:grpSpPr>
        <p:sp>
          <p:nvSpPr>
            <p:cNvPr id="12" name="Text Box 31">
              <a:extLst>
                <a:ext uri="{FF2B5EF4-FFF2-40B4-BE49-F238E27FC236}">
                  <a16:creationId xmlns:a16="http://schemas.microsoft.com/office/drawing/2014/main" id="{1F4F1D8B-1A0D-0F14-3B2A-9A59DE3283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344" y="4037018"/>
              <a:ext cx="2319338" cy="615951"/>
            </a:xfrm>
            <a:prstGeom prst="rect">
              <a:avLst/>
            </a:prstGeom>
            <a:noFill/>
            <a:ln w="4445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000" rIns="5400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NT escrito </a:t>
              </a:r>
            </a:p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entre +/-50 y 100</a:t>
              </a:r>
            </a:p>
          </p:txBody>
        </p:sp>
        <p:sp>
          <p:nvSpPr>
            <p:cNvPr id="13" name="Line 32">
              <a:extLst>
                <a:ext uri="{FF2B5EF4-FFF2-40B4-BE49-F238E27FC236}">
                  <a16:creationId xmlns:a16="http://schemas.microsoft.com/office/drawing/2014/main" id="{AFB12B3E-55C1-9196-F74A-B6FE3021A9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1584" y="4649841"/>
              <a:ext cx="163633" cy="133300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Line 33">
              <a:extLst>
                <a:ext uri="{FF2B5EF4-FFF2-40B4-BE49-F238E27FC236}">
                  <a16:creationId xmlns:a16="http://schemas.microsoft.com/office/drawing/2014/main" id="{0DF38B22-376F-3F61-184B-6D0C642661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3100" y="5753100"/>
              <a:ext cx="6339" cy="627071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Line 32">
              <a:extLst>
                <a:ext uri="{FF2B5EF4-FFF2-40B4-BE49-F238E27FC236}">
                  <a16:creationId xmlns:a16="http://schemas.microsoft.com/office/drawing/2014/main" id="{A2E14ABC-C9E2-B4B0-1314-A708D5312E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39131" y="5550128"/>
              <a:ext cx="589463" cy="223388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Line 32">
              <a:extLst>
                <a:ext uri="{FF2B5EF4-FFF2-40B4-BE49-F238E27FC236}">
                  <a16:creationId xmlns:a16="http://schemas.microsoft.com/office/drawing/2014/main" id="{464160A6-E37F-021C-4F7D-CFE1F6A40F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8057" y="4764211"/>
              <a:ext cx="3867" cy="813124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1754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41087-7793-214E-B483-B1F737F9B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C - Text Box 39">
            <a:extLst>
              <a:ext uri="{FF2B5EF4-FFF2-40B4-BE49-F238E27FC236}">
                <a16:creationId xmlns:a16="http://schemas.microsoft.com/office/drawing/2014/main" id="{FF7C4561-49E3-2BCB-C3D4-C4F693FFC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" y="6152604"/>
            <a:ext cx="320008" cy="34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72000" rIns="0" bIns="72000">
            <a:no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</a:p>
        </p:txBody>
      </p:sp>
      <p:sp>
        <p:nvSpPr>
          <p:cNvPr id="4" name="DC - Text Box 7">
            <a:extLst>
              <a:ext uri="{FF2B5EF4-FFF2-40B4-BE49-F238E27FC236}">
                <a16:creationId xmlns:a16="http://schemas.microsoft.com/office/drawing/2014/main" id="{BA974055-46D0-9D5E-A3FF-314CCEA8F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9276" y="6093296"/>
            <a:ext cx="47961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88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3" name="TIME LINE - Line 6">
            <a:extLst>
              <a:ext uri="{FF2B5EF4-FFF2-40B4-BE49-F238E27FC236}">
                <a16:creationId xmlns:a16="http://schemas.microsoft.com/office/drawing/2014/main" id="{D7AB0DCD-1B8C-90BD-EE43-FE936AD211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28" y="6559550"/>
            <a:ext cx="119160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Year ! - Text Box 8">
            <a:extLst>
              <a:ext uri="{FF2B5EF4-FFF2-40B4-BE49-F238E27FC236}">
                <a16:creationId xmlns:a16="http://schemas.microsoft.com/office/drawing/2014/main" id="{75A0C090-4FA7-DBDC-4661-197EBE4D1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94" y="5940000"/>
            <a:ext cx="341760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4" name="Tiempos JESUS - Group 14">
            <a:extLst>
              <a:ext uri="{FF2B5EF4-FFF2-40B4-BE49-F238E27FC236}">
                <a16:creationId xmlns:a16="http://schemas.microsoft.com/office/drawing/2014/main" id="{95A65B13-457E-A35B-D404-041FC7A69F57}"/>
              </a:ext>
            </a:extLst>
          </p:cNvPr>
          <p:cNvGrpSpPr>
            <a:grpSpLocks/>
          </p:cNvGrpSpPr>
          <p:nvPr/>
        </p:nvGrpSpPr>
        <p:grpSpPr bwMode="auto">
          <a:xfrm>
            <a:off x="135434" y="4797427"/>
            <a:ext cx="2216150" cy="1582738"/>
            <a:chOff x="3387" y="2987"/>
            <a:chExt cx="1396" cy="997"/>
          </a:xfrm>
        </p:grpSpPr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A88D3D89-6B5D-8F9F-7B00-B19754255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2987"/>
              <a:ext cx="1396" cy="446"/>
            </a:xfrm>
            <a:prstGeom prst="rect">
              <a:avLst/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Tiempos de Jesús (4 a.C. - 33 d.C.)</a:t>
              </a:r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4457F9F7-BD62-5412-4987-11E3AF6D46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3" y="3436"/>
              <a:ext cx="1" cy="548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29">
            <a:extLst>
              <a:ext uri="{FF2B5EF4-FFF2-40B4-BE49-F238E27FC236}">
                <a16:creationId xmlns:a16="http://schemas.microsoft.com/office/drawing/2014/main" id="{EFAA094B-2214-A3F1-6A62-5A1E59A28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706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0" name="1- Line 5">
            <a:extLst>
              <a:ext uri="{FF2B5EF4-FFF2-40B4-BE49-F238E27FC236}">
                <a16:creationId xmlns:a16="http://schemas.microsoft.com/office/drawing/2014/main" id="{42EAF453-022C-AA57-FC71-150FE05C7A5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226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00 - Line 5">
            <a:extLst>
              <a:ext uri="{FF2B5EF4-FFF2-40B4-BE49-F238E27FC236}">
                <a16:creationId xmlns:a16="http://schemas.microsoft.com/office/drawing/2014/main" id="{E6936294-9CC9-1646-6E33-37C8421FDCA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038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200 - Line 5">
            <a:extLst>
              <a:ext uri="{FF2B5EF4-FFF2-40B4-BE49-F238E27FC236}">
                <a16:creationId xmlns:a16="http://schemas.microsoft.com/office/drawing/2014/main" id="{642ADEB0-9CE7-7424-4CC3-A8A4EE4C39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5840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300 - Line 5">
            <a:extLst>
              <a:ext uri="{FF2B5EF4-FFF2-40B4-BE49-F238E27FC236}">
                <a16:creationId xmlns:a16="http://schemas.microsoft.com/office/drawing/2014/main" id="{79EE65C1-3EFC-84F4-658E-D83F09060DF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372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400 - Line 5">
            <a:extLst>
              <a:ext uri="{FF2B5EF4-FFF2-40B4-BE49-F238E27FC236}">
                <a16:creationId xmlns:a16="http://schemas.microsoft.com/office/drawing/2014/main" id="{CA3F3FB1-1DDA-FD67-6836-022A86F1E5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491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500 - Line 5">
            <a:extLst>
              <a:ext uri="{FF2B5EF4-FFF2-40B4-BE49-F238E27FC236}">
                <a16:creationId xmlns:a16="http://schemas.microsoft.com/office/drawing/2014/main" id="{33A24002-463E-B15C-C9A8-360D327870F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35554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Year 200 - Text Box 29">
            <a:extLst>
              <a:ext uri="{FF2B5EF4-FFF2-40B4-BE49-F238E27FC236}">
                <a16:creationId xmlns:a16="http://schemas.microsoft.com/office/drawing/2014/main" id="{35C78882-57BC-E565-D8F6-4256DCC71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9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53" name="Year 300 - Text Box 29">
            <a:extLst>
              <a:ext uri="{FF2B5EF4-FFF2-40B4-BE49-F238E27FC236}">
                <a16:creationId xmlns:a16="http://schemas.microsoft.com/office/drawing/2014/main" id="{C03E2883-8FCD-58D9-4C65-423626EED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27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54" name="Year 400 - Text Box 29">
            <a:extLst>
              <a:ext uri="{FF2B5EF4-FFF2-40B4-BE49-F238E27FC236}">
                <a16:creationId xmlns:a16="http://schemas.microsoft.com/office/drawing/2014/main" id="{A4602A1C-C25F-56C0-AFE8-7878B4D1F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646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55" name="Year 500 - Text Box 29">
            <a:extLst>
              <a:ext uri="{FF2B5EF4-FFF2-40B4-BE49-F238E27FC236}">
                <a16:creationId xmlns:a16="http://schemas.microsoft.com/office/drawing/2014/main" id="{076CF1C1-C896-0F5C-2628-77035D599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103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43" name="Jesus range - Rectangle 86">
            <a:extLst>
              <a:ext uri="{FF2B5EF4-FFF2-40B4-BE49-F238E27FC236}">
                <a16:creationId xmlns:a16="http://schemas.microsoft.com/office/drawing/2014/main" id="{6FD77470-6734-D2CE-FFBD-EC140CA49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81" y="6496769"/>
            <a:ext cx="918537" cy="144000"/>
          </a:xfrm>
          <a:prstGeom prst="rect">
            <a:avLst/>
          </a:prstGeom>
          <a:solidFill>
            <a:srgbClr val="FFCC00"/>
          </a:solidFill>
          <a:ln w="34925">
            <a:solidFill>
              <a:srgbClr val="FF9900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NT Range - Rectangle 86">
            <a:extLst>
              <a:ext uri="{FF2B5EF4-FFF2-40B4-BE49-F238E27FC236}">
                <a16:creationId xmlns:a16="http://schemas.microsoft.com/office/drawing/2014/main" id="{CE594074-82DE-D4D2-2C9D-57ED4FD94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79" y="6501545"/>
            <a:ext cx="1080795" cy="144000"/>
          </a:xfrm>
          <a:prstGeom prst="rect">
            <a:avLst/>
          </a:prstGeom>
          <a:solidFill>
            <a:srgbClr val="7030A0"/>
          </a:solidFill>
          <a:ln w="34925">
            <a:solidFill>
              <a:srgbClr val="5DEAF9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1728A8D-A5E9-182D-B25E-F291943A1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08996"/>
            <a:ext cx="10870032" cy="77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Pero… Ignacio, obispo de Antioquía, había escrito varias cartas a varias iglesias, citando directamente partes de:</a:t>
            </a:r>
          </a:p>
        </p:txBody>
      </p:sp>
      <p:sp>
        <p:nvSpPr>
          <p:cNvPr id="30" name="Text Box 15">
            <a:extLst>
              <a:ext uri="{FF2B5EF4-FFF2-40B4-BE49-F238E27FC236}">
                <a16:creationId xmlns:a16="http://schemas.microsoft.com/office/drawing/2014/main" id="{AA3D43F3-B85D-5C6B-A653-C9CA6918A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192" y="4017258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Ireneo: “</a:t>
            </a:r>
            <a:r>
              <a:rPr lang="es-419" sz="2000" i="1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Herejías”</a:t>
            </a:r>
            <a:endParaRPr lang="es-419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+/- 178 d.C.</a:t>
            </a:r>
            <a:endParaRPr kumimoji="0" lang="es-419" sz="2000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510B52-9EB9-FB9C-B2F9-2E5D495D53B9}"/>
              </a:ext>
            </a:extLst>
          </p:cNvPr>
          <p:cNvGrpSpPr/>
          <p:nvPr/>
        </p:nvGrpSpPr>
        <p:grpSpPr>
          <a:xfrm>
            <a:off x="3939994" y="4361948"/>
            <a:ext cx="308084" cy="1865133"/>
            <a:chOff x="4150942" y="4350261"/>
            <a:chExt cx="308084" cy="1865133"/>
          </a:xfrm>
        </p:grpSpPr>
        <p:sp>
          <p:nvSpPr>
            <p:cNvPr id="8" name="Line 17">
              <a:extLst>
                <a:ext uri="{FF2B5EF4-FFF2-40B4-BE49-F238E27FC236}">
                  <a16:creationId xmlns:a16="http://schemas.microsoft.com/office/drawing/2014/main" id="{F6A0319E-A997-F85A-4693-44FBA708E3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0942" y="4487394"/>
              <a:ext cx="1588" cy="172800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Line 32">
              <a:extLst>
                <a:ext uri="{FF2B5EF4-FFF2-40B4-BE49-F238E27FC236}">
                  <a16:creationId xmlns:a16="http://schemas.microsoft.com/office/drawing/2014/main" id="{CAE2BF20-B8B0-A5EC-87A3-3D4932E12B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5650" y="4350261"/>
              <a:ext cx="303376" cy="151066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 Box 15">
            <a:extLst>
              <a:ext uri="{FF2B5EF4-FFF2-40B4-BE49-F238E27FC236}">
                <a16:creationId xmlns:a16="http://schemas.microsoft.com/office/drawing/2014/main" id="{D183CF4E-7BCF-31D4-A00A-7DD4541BF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6387" y="3657218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Ignacio: (varias)</a:t>
            </a:r>
          </a:p>
          <a:p>
            <a:pPr algn="ctr"/>
            <a:endParaRPr lang="es-419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ine 17">
            <a:extLst>
              <a:ext uri="{FF2B5EF4-FFF2-40B4-BE49-F238E27FC236}">
                <a16:creationId xmlns:a16="http://schemas.microsoft.com/office/drawing/2014/main" id="{2B3F316E-6FEE-D559-8EF5-8DD3BFCBEE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0565" y="5013175"/>
            <a:ext cx="0" cy="1217061"/>
          </a:xfrm>
          <a:prstGeom prst="line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C10F85-3756-596B-D93E-90BB8477FD46}"/>
              </a:ext>
            </a:extLst>
          </p:cNvPr>
          <p:cNvGrpSpPr/>
          <p:nvPr/>
        </p:nvGrpSpPr>
        <p:grpSpPr>
          <a:xfrm>
            <a:off x="2878781" y="3819143"/>
            <a:ext cx="4054430" cy="1217060"/>
            <a:chOff x="2831156" y="3819143"/>
            <a:chExt cx="4054430" cy="1217060"/>
          </a:xfrm>
        </p:grpSpPr>
        <p:sp>
          <p:nvSpPr>
            <p:cNvPr id="18" name="Line 32">
              <a:extLst>
                <a:ext uri="{FF2B5EF4-FFF2-40B4-BE49-F238E27FC236}">
                  <a16:creationId xmlns:a16="http://schemas.microsoft.com/office/drawing/2014/main" id="{447AA4D8-727C-4BB4-695B-E5736FE2E6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5760" y="3825953"/>
              <a:ext cx="2949826" cy="1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Line 32">
              <a:extLst>
                <a:ext uri="{FF2B5EF4-FFF2-40B4-BE49-F238E27FC236}">
                  <a16:creationId xmlns:a16="http://schemas.microsoft.com/office/drawing/2014/main" id="{3326E71E-8360-FF9B-16AD-96462A1CC3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31156" y="3819143"/>
              <a:ext cx="1117141" cy="121706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BCF15B3-738A-FD3E-7325-7568A269E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773091"/>
            <a:ext cx="10870032" cy="122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Mateo, Lucas, Juan, Hechos, Romanos, Santiago, 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 &amp; 2 Corintios, Gálatas, Efesios, 2 Tesalonicenses, Filemón,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 &amp; 2 Timoteo, 1 Pedro, Hebreos, y Apocalipsis.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E987294-0219-86A3-0A03-41A4B8F9A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088010"/>
            <a:ext cx="10870032" cy="45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 el año… </a:t>
            </a:r>
          </a:p>
        </p:txBody>
      </p:sp>
      <p:grpSp>
        <p:nvGrpSpPr>
          <p:cNvPr id="25" name="NT Written - Group 72">
            <a:extLst>
              <a:ext uri="{FF2B5EF4-FFF2-40B4-BE49-F238E27FC236}">
                <a16:creationId xmlns:a16="http://schemas.microsoft.com/office/drawing/2014/main" id="{0D80787D-E04A-BD34-B862-6689AAD0D091}"/>
              </a:ext>
            </a:extLst>
          </p:cNvPr>
          <p:cNvGrpSpPr/>
          <p:nvPr/>
        </p:nvGrpSpPr>
        <p:grpSpPr>
          <a:xfrm>
            <a:off x="191344" y="4037018"/>
            <a:ext cx="2337250" cy="2343153"/>
            <a:chOff x="191344" y="4037018"/>
            <a:chExt cx="2337250" cy="2343153"/>
          </a:xfrm>
        </p:grpSpPr>
        <p:sp>
          <p:nvSpPr>
            <p:cNvPr id="26" name="Text Box 31">
              <a:extLst>
                <a:ext uri="{FF2B5EF4-FFF2-40B4-BE49-F238E27FC236}">
                  <a16:creationId xmlns:a16="http://schemas.microsoft.com/office/drawing/2014/main" id="{9C8EF976-92C9-EA3A-CF1E-76CFEC8571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344" y="4037018"/>
              <a:ext cx="2319338" cy="615951"/>
            </a:xfrm>
            <a:prstGeom prst="rect">
              <a:avLst/>
            </a:prstGeom>
            <a:noFill/>
            <a:ln w="4445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000" rIns="5400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NT escrito </a:t>
              </a:r>
            </a:p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entre +/-50 y 100</a:t>
              </a:r>
            </a:p>
          </p:txBody>
        </p:sp>
        <p:sp>
          <p:nvSpPr>
            <p:cNvPr id="27" name="Line 32">
              <a:extLst>
                <a:ext uri="{FF2B5EF4-FFF2-40B4-BE49-F238E27FC236}">
                  <a16:creationId xmlns:a16="http://schemas.microsoft.com/office/drawing/2014/main" id="{002294FF-826F-FA23-2A2B-078D3ABC2E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1584" y="4649841"/>
              <a:ext cx="163633" cy="133300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Line 33">
              <a:extLst>
                <a:ext uri="{FF2B5EF4-FFF2-40B4-BE49-F238E27FC236}">
                  <a16:creationId xmlns:a16="http://schemas.microsoft.com/office/drawing/2014/main" id="{3F04E82D-A332-5561-171D-6298344C26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3100" y="5753100"/>
              <a:ext cx="6339" cy="627071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32">
              <a:extLst>
                <a:ext uri="{FF2B5EF4-FFF2-40B4-BE49-F238E27FC236}">
                  <a16:creationId xmlns:a16="http://schemas.microsoft.com/office/drawing/2014/main" id="{DF2018C0-B156-D776-69A7-92E98054A3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39131" y="5550128"/>
              <a:ext cx="589463" cy="223388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Line 32">
              <a:extLst>
                <a:ext uri="{FF2B5EF4-FFF2-40B4-BE49-F238E27FC236}">
                  <a16:creationId xmlns:a16="http://schemas.microsoft.com/office/drawing/2014/main" id="{7835A13C-EA11-1A27-F953-632520C031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8057" y="4764211"/>
              <a:ext cx="3867" cy="813124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24718FDA-BD45-C77B-4485-663B51F94CF0}"/>
              </a:ext>
            </a:extLst>
          </p:cNvPr>
          <p:cNvSpPr txBox="1"/>
          <p:nvPr/>
        </p:nvSpPr>
        <p:spPr>
          <a:xfrm>
            <a:off x="6937974" y="3964994"/>
            <a:ext cx="23755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+/- 107 d.C.</a:t>
            </a:r>
          </a:p>
        </p:txBody>
      </p:sp>
    </p:spTree>
    <p:extLst>
      <p:ext uri="{BB962C8B-B14F-4D97-AF65-F5344CB8AC3E}">
        <p14:creationId xmlns:p14="http://schemas.microsoft.com/office/powerpoint/2010/main" val="3868616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3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"/>
                            </p:stCondLst>
                            <p:childTnLst>
                              <p:par>
                                <p:cTn id="3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0" grpId="0" animBg="1"/>
      <p:bldP spid="13" grpId="0" animBg="1"/>
      <p:bldP spid="22" grpId="0"/>
      <p:bldP spid="23" grpId="0"/>
      <p:bldP spid="6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2CF32-5C0C-D304-CE0F-2B2DCC6B9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C - Text Box 39">
            <a:extLst>
              <a:ext uri="{FF2B5EF4-FFF2-40B4-BE49-F238E27FC236}">
                <a16:creationId xmlns:a16="http://schemas.microsoft.com/office/drawing/2014/main" id="{3AE17816-413F-0AEE-33B1-6A8513A59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" y="6152604"/>
            <a:ext cx="320008" cy="34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72000" rIns="0" bIns="72000">
            <a:no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</a:p>
        </p:txBody>
      </p:sp>
      <p:sp>
        <p:nvSpPr>
          <p:cNvPr id="4" name="DC - Text Box 7">
            <a:extLst>
              <a:ext uri="{FF2B5EF4-FFF2-40B4-BE49-F238E27FC236}">
                <a16:creationId xmlns:a16="http://schemas.microsoft.com/office/drawing/2014/main" id="{1CF3815E-2BB2-42E1-3A23-B6376E111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9276" y="6093296"/>
            <a:ext cx="47961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88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3" name="TIME LINE - Line 6">
            <a:extLst>
              <a:ext uri="{FF2B5EF4-FFF2-40B4-BE49-F238E27FC236}">
                <a16:creationId xmlns:a16="http://schemas.microsoft.com/office/drawing/2014/main" id="{FAF146E1-378D-E421-EE46-AB5CF6B155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28" y="6559550"/>
            <a:ext cx="119160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Year ! - Text Box 8">
            <a:extLst>
              <a:ext uri="{FF2B5EF4-FFF2-40B4-BE49-F238E27FC236}">
                <a16:creationId xmlns:a16="http://schemas.microsoft.com/office/drawing/2014/main" id="{1751F4F9-E924-A79D-5540-508088858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94" y="5940000"/>
            <a:ext cx="341760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4" name="Tiempos JESUS - Group 14">
            <a:extLst>
              <a:ext uri="{FF2B5EF4-FFF2-40B4-BE49-F238E27FC236}">
                <a16:creationId xmlns:a16="http://schemas.microsoft.com/office/drawing/2014/main" id="{7AF2DFCC-2504-159A-F483-7E8CC3E269E9}"/>
              </a:ext>
            </a:extLst>
          </p:cNvPr>
          <p:cNvGrpSpPr>
            <a:grpSpLocks/>
          </p:cNvGrpSpPr>
          <p:nvPr/>
        </p:nvGrpSpPr>
        <p:grpSpPr bwMode="auto">
          <a:xfrm>
            <a:off x="135434" y="4797427"/>
            <a:ext cx="2216150" cy="1582738"/>
            <a:chOff x="3387" y="2987"/>
            <a:chExt cx="1396" cy="997"/>
          </a:xfrm>
        </p:grpSpPr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1851FAF3-1876-C544-8976-3F3B992147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2987"/>
              <a:ext cx="1396" cy="446"/>
            </a:xfrm>
            <a:prstGeom prst="rect">
              <a:avLst/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Tiempos de Jesús (4 a.C. - 33 d.C.)</a:t>
              </a:r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B8A95CD8-6167-DF8F-EE9A-B6596202F7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3" y="3436"/>
              <a:ext cx="1" cy="548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29">
            <a:extLst>
              <a:ext uri="{FF2B5EF4-FFF2-40B4-BE49-F238E27FC236}">
                <a16:creationId xmlns:a16="http://schemas.microsoft.com/office/drawing/2014/main" id="{1207D1DA-BA0D-EFB3-18BD-B11FF1D9E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706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0" name="1- Line 5">
            <a:extLst>
              <a:ext uri="{FF2B5EF4-FFF2-40B4-BE49-F238E27FC236}">
                <a16:creationId xmlns:a16="http://schemas.microsoft.com/office/drawing/2014/main" id="{B9F91C91-D5D6-C0F7-C745-65C99B7B62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226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00 - Line 5">
            <a:extLst>
              <a:ext uri="{FF2B5EF4-FFF2-40B4-BE49-F238E27FC236}">
                <a16:creationId xmlns:a16="http://schemas.microsoft.com/office/drawing/2014/main" id="{B82A28D6-EBB2-3332-3C1F-2CBA06AE93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038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200 - Line 5">
            <a:extLst>
              <a:ext uri="{FF2B5EF4-FFF2-40B4-BE49-F238E27FC236}">
                <a16:creationId xmlns:a16="http://schemas.microsoft.com/office/drawing/2014/main" id="{4301BDE5-4A93-7745-FE2B-F4EA96A7FA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5840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300 - Line 5">
            <a:extLst>
              <a:ext uri="{FF2B5EF4-FFF2-40B4-BE49-F238E27FC236}">
                <a16:creationId xmlns:a16="http://schemas.microsoft.com/office/drawing/2014/main" id="{C2B39152-7C63-0F5D-8B45-4F450E7949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372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400 - Line 5">
            <a:extLst>
              <a:ext uri="{FF2B5EF4-FFF2-40B4-BE49-F238E27FC236}">
                <a16:creationId xmlns:a16="http://schemas.microsoft.com/office/drawing/2014/main" id="{CE8BADE0-4C66-C051-130C-2F30B8FEA0B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491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500 - Line 5">
            <a:extLst>
              <a:ext uri="{FF2B5EF4-FFF2-40B4-BE49-F238E27FC236}">
                <a16:creationId xmlns:a16="http://schemas.microsoft.com/office/drawing/2014/main" id="{4DC9BB4D-7FF2-790D-3315-29780E14BB3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35554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Year 200 - Text Box 29">
            <a:extLst>
              <a:ext uri="{FF2B5EF4-FFF2-40B4-BE49-F238E27FC236}">
                <a16:creationId xmlns:a16="http://schemas.microsoft.com/office/drawing/2014/main" id="{26F132C2-4641-CC70-9E7F-12DFAEB2E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9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53" name="Year 300 - Text Box 29">
            <a:extLst>
              <a:ext uri="{FF2B5EF4-FFF2-40B4-BE49-F238E27FC236}">
                <a16:creationId xmlns:a16="http://schemas.microsoft.com/office/drawing/2014/main" id="{48FBC2D5-C5FE-7D2B-6990-50E375CE0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27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54" name="Year 400 - Text Box 29">
            <a:extLst>
              <a:ext uri="{FF2B5EF4-FFF2-40B4-BE49-F238E27FC236}">
                <a16:creationId xmlns:a16="http://schemas.microsoft.com/office/drawing/2014/main" id="{D34D231A-F54D-6E36-0068-7BDA870DE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646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55" name="Year 500 - Text Box 29">
            <a:extLst>
              <a:ext uri="{FF2B5EF4-FFF2-40B4-BE49-F238E27FC236}">
                <a16:creationId xmlns:a16="http://schemas.microsoft.com/office/drawing/2014/main" id="{F0F62463-2BA9-C2BE-9562-BA058D7E6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103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43" name="Jesus range - Rectangle 86">
            <a:extLst>
              <a:ext uri="{FF2B5EF4-FFF2-40B4-BE49-F238E27FC236}">
                <a16:creationId xmlns:a16="http://schemas.microsoft.com/office/drawing/2014/main" id="{A387C96B-658E-BE0B-A399-5B5840FEA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81" y="6496769"/>
            <a:ext cx="918537" cy="144000"/>
          </a:xfrm>
          <a:prstGeom prst="rect">
            <a:avLst/>
          </a:prstGeom>
          <a:solidFill>
            <a:srgbClr val="FFCC00"/>
          </a:solidFill>
          <a:ln w="34925">
            <a:solidFill>
              <a:srgbClr val="FF9900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NT Range - Rectangle 86">
            <a:extLst>
              <a:ext uri="{FF2B5EF4-FFF2-40B4-BE49-F238E27FC236}">
                <a16:creationId xmlns:a16="http://schemas.microsoft.com/office/drawing/2014/main" id="{9BA2C9E9-1B13-508F-70E5-F68E88381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79" y="6501545"/>
            <a:ext cx="1080795" cy="144000"/>
          </a:xfrm>
          <a:prstGeom prst="rect">
            <a:avLst/>
          </a:prstGeom>
          <a:solidFill>
            <a:srgbClr val="7030A0"/>
          </a:solidFill>
          <a:ln w="34925">
            <a:solidFill>
              <a:srgbClr val="5DEAF9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B9C8AEE-B510-A29A-9C0C-B2FF0A8ED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08996"/>
            <a:ext cx="10870032" cy="44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Y… Clemente de Roma había citado partes de:</a:t>
            </a:r>
          </a:p>
        </p:txBody>
      </p:sp>
      <p:sp>
        <p:nvSpPr>
          <p:cNvPr id="30" name="Text Box 15">
            <a:extLst>
              <a:ext uri="{FF2B5EF4-FFF2-40B4-BE49-F238E27FC236}">
                <a16:creationId xmlns:a16="http://schemas.microsoft.com/office/drawing/2014/main" id="{501D5DE2-796A-4ADE-3846-23C17F30F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192" y="4017258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Ireneo: “</a:t>
            </a:r>
            <a:r>
              <a:rPr lang="es-419" sz="2000" i="1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Herejías”</a:t>
            </a:r>
            <a:endParaRPr lang="es-419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+/- 178 d.C.</a:t>
            </a:r>
            <a:endParaRPr kumimoji="0" lang="es-419" sz="2000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775C75-45B7-1764-2662-EC0DAF0E526F}"/>
              </a:ext>
            </a:extLst>
          </p:cNvPr>
          <p:cNvGrpSpPr/>
          <p:nvPr/>
        </p:nvGrpSpPr>
        <p:grpSpPr>
          <a:xfrm>
            <a:off x="3939994" y="4361948"/>
            <a:ext cx="308084" cy="1865133"/>
            <a:chOff x="4150942" y="4350261"/>
            <a:chExt cx="308084" cy="1865133"/>
          </a:xfrm>
        </p:grpSpPr>
        <p:sp>
          <p:nvSpPr>
            <p:cNvPr id="8" name="Line 17">
              <a:extLst>
                <a:ext uri="{FF2B5EF4-FFF2-40B4-BE49-F238E27FC236}">
                  <a16:creationId xmlns:a16="http://schemas.microsoft.com/office/drawing/2014/main" id="{CEFB017D-F4F4-DA42-70C7-74DB6E35E3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0942" y="4487394"/>
              <a:ext cx="1588" cy="172800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Line 32">
              <a:extLst>
                <a:ext uri="{FF2B5EF4-FFF2-40B4-BE49-F238E27FC236}">
                  <a16:creationId xmlns:a16="http://schemas.microsoft.com/office/drawing/2014/main" id="{6FE55454-A807-DF15-5D78-93B1737344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5650" y="4350261"/>
              <a:ext cx="303376" cy="151066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D9B1F49-F416-4A55-14BA-B893477F2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340768"/>
            <a:ext cx="10870032" cy="90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Mateo, Marcos, Lucas, Hechos, Romanos, 1 Corintios, 1 &amp; 2 Pedro, Santiago, Hebreos, y Tito.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BB58F2-9362-93A2-C98C-F8A4A943B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204864"/>
            <a:ext cx="10870032" cy="45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 el año… </a:t>
            </a: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75476FF7-6F93-0EC5-2A59-09256262B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914" y="2708920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Clemente: (varias)</a:t>
            </a:r>
          </a:p>
          <a:p>
            <a:pPr algn="ctr"/>
            <a:endParaRPr lang="es-419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6065CD0-2AD6-7DBC-998A-0E5B9B4D1FA9}"/>
              </a:ext>
            </a:extLst>
          </p:cNvPr>
          <p:cNvGrpSpPr/>
          <p:nvPr/>
        </p:nvGrpSpPr>
        <p:grpSpPr>
          <a:xfrm>
            <a:off x="2119680" y="2932020"/>
            <a:ext cx="6136560" cy="2977893"/>
            <a:chOff x="2119680" y="2932020"/>
            <a:chExt cx="6136560" cy="2977893"/>
          </a:xfrm>
        </p:grpSpPr>
        <p:sp>
          <p:nvSpPr>
            <p:cNvPr id="25" name="Line 32">
              <a:extLst>
                <a:ext uri="{FF2B5EF4-FFF2-40B4-BE49-F238E27FC236}">
                  <a16:creationId xmlns:a16="http://schemas.microsoft.com/office/drawing/2014/main" id="{B6D40E65-2A79-8DDF-917A-80FDD1EA79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48297" y="2938829"/>
              <a:ext cx="4307943" cy="2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Line 32">
              <a:extLst>
                <a:ext uri="{FF2B5EF4-FFF2-40B4-BE49-F238E27FC236}">
                  <a16:creationId xmlns:a16="http://schemas.microsoft.com/office/drawing/2014/main" id="{90A24EDD-7A21-2B6D-F62F-C9D3666BC2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41351" y="2932020"/>
              <a:ext cx="1117141" cy="121706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Line 32">
              <a:extLst>
                <a:ext uri="{FF2B5EF4-FFF2-40B4-BE49-F238E27FC236}">
                  <a16:creationId xmlns:a16="http://schemas.microsoft.com/office/drawing/2014/main" id="{C6A81C84-33F0-5366-6C41-4872537104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19680" y="5692201"/>
              <a:ext cx="561607" cy="217712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32">
              <a:extLst>
                <a:ext uri="{FF2B5EF4-FFF2-40B4-BE49-F238E27FC236}">
                  <a16:creationId xmlns:a16="http://schemas.microsoft.com/office/drawing/2014/main" id="{51DAAD43-A8E9-5EB5-C5E5-B147E31E41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67294" y="4138614"/>
              <a:ext cx="178299" cy="1570248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Line 17">
            <a:extLst>
              <a:ext uri="{FF2B5EF4-FFF2-40B4-BE49-F238E27FC236}">
                <a16:creationId xmlns:a16="http://schemas.microsoft.com/office/drawing/2014/main" id="{1C4FFC11-02F4-B8E4-DA0B-7D2E924A55E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972" y="5891144"/>
            <a:ext cx="1588" cy="491492"/>
          </a:xfrm>
          <a:prstGeom prst="line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21C8D7-42DC-C404-F7A6-6E2D3219BF90}"/>
              </a:ext>
            </a:extLst>
          </p:cNvPr>
          <p:cNvSpPr txBox="1"/>
          <p:nvPr/>
        </p:nvSpPr>
        <p:spPr>
          <a:xfrm>
            <a:off x="8256240" y="3009840"/>
            <a:ext cx="23762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+/- 65 - 80 d.C.</a:t>
            </a:r>
          </a:p>
        </p:txBody>
      </p:sp>
      <p:sp>
        <p:nvSpPr>
          <p:cNvPr id="39" name="Text Box 15">
            <a:extLst>
              <a:ext uri="{FF2B5EF4-FFF2-40B4-BE49-F238E27FC236}">
                <a16:creationId xmlns:a16="http://schemas.microsoft.com/office/drawing/2014/main" id="{746BD4FD-2CA6-AD1B-2B61-AC45DEE4F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6387" y="3657218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Ignacio: (varias)</a:t>
            </a:r>
          </a:p>
          <a:p>
            <a:pPr algn="ctr"/>
            <a:r>
              <a:rPr lang="es-419" sz="20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+/- 107 d.C.</a:t>
            </a:r>
            <a:endParaRPr kumimoji="0" lang="es-419" sz="2000" b="1" i="0" u="none" noProof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Line 17">
            <a:extLst>
              <a:ext uri="{FF2B5EF4-FFF2-40B4-BE49-F238E27FC236}">
                <a16:creationId xmlns:a16="http://schemas.microsoft.com/office/drawing/2014/main" id="{62731080-1C86-B8FE-074B-9C4BAB2E3B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0565" y="5013175"/>
            <a:ext cx="0" cy="1217061"/>
          </a:xfrm>
          <a:prstGeom prst="line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B3706E6-8FD5-E5B1-4DBE-CCB53032BC2E}"/>
              </a:ext>
            </a:extLst>
          </p:cNvPr>
          <p:cNvGrpSpPr/>
          <p:nvPr/>
        </p:nvGrpSpPr>
        <p:grpSpPr>
          <a:xfrm>
            <a:off x="2878781" y="3819143"/>
            <a:ext cx="4054430" cy="1217060"/>
            <a:chOff x="2831156" y="3819143"/>
            <a:chExt cx="4054430" cy="1217060"/>
          </a:xfrm>
        </p:grpSpPr>
        <p:sp>
          <p:nvSpPr>
            <p:cNvPr id="45" name="Line 32">
              <a:extLst>
                <a:ext uri="{FF2B5EF4-FFF2-40B4-BE49-F238E27FC236}">
                  <a16:creationId xmlns:a16="http://schemas.microsoft.com/office/drawing/2014/main" id="{772CA102-E00B-3CF8-30EB-BADE99F0A2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5760" y="3825953"/>
              <a:ext cx="2949826" cy="1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32">
              <a:extLst>
                <a:ext uri="{FF2B5EF4-FFF2-40B4-BE49-F238E27FC236}">
                  <a16:creationId xmlns:a16="http://schemas.microsoft.com/office/drawing/2014/main" id="{B6B262EC-3802-C304-013E-8E22913DFE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31156" y="3819143"/>
              <a:ext cx="1117141" cy="121706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NT Written - Group 72">
            <a:extLst>
              <a:ext uri="{FF2B5EF4-FFF2-40B4-BE49-F238E27FC236}">
                <a16:creationId xmlns:a16="http://schemas.microsoft.com/office/drawing/2014/main" id="{2E940E21-885E-0949-D096-E9B8D2DCB07D}"/>
              </a:ext>
            </a:extLst>
          </p:cNvPr>
          <p:cNvGrpSpPr/>
          <p:nvPr/>
        </p:nvGrpSpPr>
        <p:grpSpPr>
          <a:xfrm>
            <a:off x="191344" y="4037018"/>
            <a:ext cx="2337250" cy="2343153"/>
            <a:chOff x="191344" y="4037018"/>
            <a:chExt cx="2337250" cy="2343153"/>
          </a:xfrm>
        </p:grpSpPr>
        <p:sp>
          <p:nvSpPr>
            <p:cNvPr id="57" name="Text Box 31">
              <a:extLst>
                <a:ext uri="{FF2B5EF4-FFF2-40B4-BE49-F238E27FC236}">
                  <a16:creationId xmlns:a16="http://schemas.microsoft.com/office/drawing/2014/main" id="{231E98EF-7117-5778-861E-C67098B5A8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344" y="4037018"/>
              <a:ext cx="2319338" cy="615951"/>
            </a:xfrm>
            <a:prstGeom prst="rect">
              <a:avLst/>
            </a:prstGeom>
            <a:noFill/>
            <a:ln w="4445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000" rIns="5400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NT escrito </a:t>
              </a:r>
            </a:p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entre +/-50 y 100</a:t>
              </a:r>
            </a:p>
          </p:txBody>
        </p:sp>
        <p:sp>
          <p:nvSpPr>
            <p:cNvPr id="58" name="Line 32">
              <a:extLst>
                <a:ext uri="{FF2B5EF4-FFF2-40B4-BE49-F238E27FC236}">
                  <a16:creationId xmlns:a16="http://schemas.microsoft.com/office/drawing/2014/main" id="{CCB0F721-79C2-00BD-4446-02502F872C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1584" y="4649841"/>
              <a:ext cx="163633" cy="133300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Line 33">
              <a:extLst>
                <a:ext uri="{FF2B5EF4-FFF2-40B4-BE49-F238E27FC236}">
                  <a16:creationId xmlns:a16="http://schemas.microsoft.com/office/drawing/2014/main" id="{ABDFDFFF-7542-DCD5-6FDE-DCB1DD7C57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3100" y="5753100"/>
              <a:ext cx="6339" cy="627071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Line 32">
              <a:extLst>
                <a:ext uri="{FF2B5EF4-FFF2-40B4-BE49-F238E27FC236}">
                  <a16:creationId xmlns:a16="http://schemas.microsoft.com/office/drawing/2014/main" id="{0C652DFB-8893-7310-CCCD-8137FBF775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39131" y="5550128"/>
              <a:ext cx="589463" cy="223388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Line 32">
              <a:extLst>
                <a:ext uri="{FF2B5EF4-FFF2-40B4-BE49-F238E27FC236}">
                  <a16:creationId xmlns:a16="http://schemas.microsoft.com/office/drawing/2014/main" id="{68EC3340-3519-007B-D8A1-06E5869347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8057" y="4764211"/>
              <a:ext cx="3867" cy="813124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517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2" grpId="0"/>
      <p:bldP spid="23" grpId="0"/>
      <p:bldP spid="12" grpId="0" animBg="1"/>
      <p:bldP spid="35" grpId="0" animBg="1"/>
      <p:bldP spid="3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D6B38-645B-764C-0959-34DB9E072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C - Text Box 39">
            <a:extLst>
              <a:ext uri="{FF2B5EF4-FFF2-40B4-BE49-F238E27FC236}">
                <a16:creationId xmlns:a16="http://schemas.microsoft.com/office/drawing/2014/main" id="{232EFE45-49BB-59E7-5E44-E4D32E6CE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" y="6152604"/>
            <a:ext cx="320008" cy="34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72000" rIns="0" bIns="72000">
            <a:no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</a:p>
        </p:txBody>
      </p:sp>
      <p:sp>
        <p:nvSpPr>
          <p:cNvPr id="4" name="DC - Text Box 7">
            <a:extLst>
              <a:ext uri="{FF2B5EF4-FFF2-40B4-BE49-F238E27FC236}">
                <a16:creationId xmlns:a16="http://schemas.microsoft.com/office/drawing/2014/main" id="{125EB959-3869-F3F1-C3CA-ED2950E83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9276" y="6093296"/>
            <a:ext cx="47961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88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3" name="TIME LINE - Line 6">
            <a:extLst>
              <a:ext uri="{FF2B5EF4-FFF2-40B4-BE49-F238E27FC236}">
                <a16:creationId xmlns:a16="http://schemas.microsoft.com/office/drawing/2014/main" id="{CBAEE486-8838-E8DA-3424-C683F8E590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28" y="6559550"/>
            <a:ext cx="119160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Year ! - Text Box 8">
            <a:extLst>
              <a:ext uri="{FF2B5EF4-FFF2-40B4-BE49-F238E27FC236}">
                <a16:creationId xmlns:a16="http://schemas.microsoft.com/office/drawing/2014/main" id="{95202D2C-FD6D-B461-6316-CD9C3A179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94" y="5940000"/>
            <a:ext cx="341760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4" name="Tiempos JESUS - Group 14">
            <a:extLst>
              <a:ext uri="{FF2B5EF4-FFF2-40B4-BE49-F238E27FC236}">
                <a16:creationId xmlns:a16="http://schemas.microsoft.com/office/drawing/2014/main" id="{667D0AC5-9C4A-474F-F030-32DA4DB6E883}"/>
              </a:ext>
            </a:extLst>
          </p:cNvPr>
          <p:cNvGrpSpPr>
            <a:grpSpLocks/>
          </p:cNvGrpSpPr>
          <p:nvPr/>
        </p:nvGrpSpPr>
        <p:grpSpPr bwMode="auto">
          <a:xfrm>
            <a:off x="135434" y="4797427"/>
            <a:ext cx="2216150" cy="1582738"/>
            <a:chOff x="3387" y="2987"/>
            <a:chExt cx="1396" cy="997"/>
          </a:xfrm>
        </p:grpSpPr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A5FE73E0-5C5A-59FA-BD7A-DBDDB79D74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2987"/>
              <a:ext cx="1396" cy="446"/>
            </a:xfrm>
            <a:prstGeom prst="rect">
              <a:avLst/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Tiempos de Jesús (4 a.C. - 33 d.C.)</a:t>
              </a:r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B889F08C-A3C8-B544-E3ED-3F13A6554A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3" y="3436"/>
              <a:ext cx="1" cy="548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29">
            <a:extLst>
              <a:ext uri="{FF2B5EF4-FFF2-40B4-BE49-F238E27FC236}">
                <a16:creationId xmlns:a16="http://schemas.microsoft.com/office/drawing/2014/main" id="{D5CF6F3B-F97D-DA56-10C9-4D8C5ABE1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706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0" name="1- Line 5">
            <a:extLst>
              <a:ext uri="{FF2B5EF4-FFF2-40B4-BE49-F238E27FC236}">
                <a16:creationId xmlns:a16="http://schemas.microsoft.com/office/drawing/2014/main" id="{63F6E63A-51C2-3535-8484-BDB7B41C10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226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00 - Line 5">
            <a:extLst>
              <a:ext uri="{FF2B5EF4-FFF2-40B4-BE49-F238E27FC236}">
                <a16:creationId xmlns:a16="http://schemas.microsoft.com/office/drawing/2014/main" id="{A4AAC39B-B905-2CC7-554B-65017ADDE54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038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200 - Line 5">
            <a:extLst>
              <a:ext uri="{FF2B5EF4-FFF2-40B4-BE49-F238E27FC236}">
                <a16:creationId xmlns:a16="http://schemas.microsoft.com/office/drawing/2014/main" id="{274C5062-900B-7CE4-30B9-497DE2DEB75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5840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300 - Line 5">
            <a:extLst>
              <a:ext uri="{FF2B5EF4-FFF2-40B4-BE49-F238E27FC236}">
                <a16:creationId xmlns:a16="http://schemas.microsoft.com/office/drawing/2014/main" id="{97A0C82B-2E7A-BC5F-395C-BE1DB9FEC67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372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400 - Line 5">
            <a:extLst>
              <a:ext uri="{FF2B5EF4-FFF2-40B4-BE49-F238E27FC236}">
                <a16:creationId xmlns:a16="http://schemas.microsoft.com/office/drawing/2014/main" id="{6D812054-A858-7EC7-2E46-D51CBE1F7E6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491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500 - Line 5">
            <a:extLst>
              <a:ext uri="{FF2B5EF4-FFF2-40B4-BE49-F238E27FC236}">
                <a16:creationId xmlns:a16="http://schemas.microsoft.com/office/drawing/2014/main" id="{E1D71202-F9F8-A172-5351-E86206D6F13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35554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Year 200 - Text Box 29">
            <a:extLst>
              <a:ext uri="{FF2B5EF4-FFF2-40B4-BE49-F238E27FC236}">
                <a16:creationId xmlns:a16="http://schemas.microsoft.com/office/drawing/2014/main" id="{22AA8562-E025-71CC-7075-EC54621B4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9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53" name="Year 300 - Text Box 29">
            <a:extLst>
              <a:ext uri="{FF2B5EF4-FFF2-40B4-BE49-F238E27FC236}">
                <a16:creationId xmlns:a16="http://schemas.microsoft.com/office/drawing/2014/main" id="{F2B863F0-D4C9-9A8A-5362-745F19E35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27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54" name="Year 400 - Text Box 29">
            <a:extLst>
              <a:ext uri="{FF2B5EF4-FFF2-40B4-BE49-F238E27FC236}">
                <a16:creationId xmlns:a16="http://schemas.microsoft.com/office/drawing/2014/main" id="{F009FFD6-0005-60C3-5AE6-5C61B6793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646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55" name="Year 500 - Text Box 29">
            <a:extLst>
              <a:ext uri="{FF2B5EF4-FFF2-40B4-BE49-F238E27FC236}">
                <a16:creationId xmlns:a16="http://schemas.microsoft.com/office/drawing/2014/main" id="{033784BC-DC7B-D752-1F33-331443872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103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43" name="Jesus range - Rectangle 86">
            <a:extLst>
              <a:ext uri="{FF2B5EF4-FFF2-40B4-BE49-F238E27FC236}">
                <a16:creationId xmlns:a16="http://schemas.microsoft.com/office/drawing/2014/main" id="{B8AF06D0-4198-7AB2-8AFC-F7CE30F77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81" y="6496769"/>
            <a:ext cx="918537" cy="144000"/>
          </a:xfrm>
          <a:prstGeom prst="rect">
            <a:avLst/>
          </a:prstGeom>
          <a:solidFill>
            <a:srgbClr val="FFCC00"/>
          </a:solidFill>
          <a:ln w="34925">
            <a:solidFill>
              <a:srgbClr val="FF9900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NT Range - Rectangle 86">
            <a:extLst>
              <a:ext uri="{FF2B5EF4-FFF2-40B4-BE49-F238E27FC236}">
                <a16:creationId xmlns:a16="http://schemas.microsoft.com/office/drawing/2014/main" id="{77E0E25B-2D82-7338-4D50-42345C25C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79" y="6501545"/>
            <a:ext cx="1080795" cy="144000"/>
          </a:xfrm>
          <a:prstGeom prst="rect">
            <a:avLst/>
          </a:prstGeom>
          <a:solidFill>
            <a:srgbClr val="7030A0"/>
          </a:solidFill>
          <a:ln w="34925">
            <a:solidFill>
              <a:srgbClr val="5DEAF9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91CE0-4058-9C3E-22F1-4FE65FA35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08996"/>
            <a:ext cx="10870032" cy="171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 sea… incluso antes de que el Nuevo Testamento estuviera siquiera terminado, grandes partes ya estaban circulando ampliamente, reconocidos como canónicos, y bien conocidos entre las iglesias.</a:t>
            </a:r>
          </a:p>
        </p:txBody>
      </p:sp>
      <p:sp>
        <p:nvSpPr>
          <p:cNvPr id="30" name="Text Box 15">
            <a:extLst>
              <a:ext uri="{FF2B5EF4-FFF2-40B4-BE49-F238E27FC236}">
                <a16:creationId xmlns:a16="http://schemas.microsoft.com/office/drawing/2014/main" id="{EEEE8101-518C-E95A-D5AF-2D263425D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192" y="4017258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Ireneo: “</a:t>
            </a:r>
            <a:r>
              <a:rPr lang="es-419" sz="2000" i="1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Herejías”</a:t>
            </a:r>
            <a:endParaRPr lang="es-419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+/- 178 d.C.</a:t>
            </a:r>
            <a:endParaRPr kumimoji="0" lang="es-419" sz="2000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E2BE92-7922-E83C-571E-80FBD012631D}"/>
              </a:ext>
            </a:extLst>
          </p:cNvPr>
          <p:cNvGrpSpPr/>
          <p:nvPr/>
        </p:nvGrpSpPr>
        <p:grpSpPr>
          <a:xfrm>
            <a:off x="3939994" y="4361948"/>
            <a:ext cx="308084" cy="1865133"/>
            <a:chOff x="4150942" y="4350261"/>
            <a:chExt cx="308084" cy="1865133"/>
          </a:xfrm>
        </p:grpSpPr>
        <p:sp>
          <p:nvSpPr>
            <p:cNvPr id="8" name="Line 17">
              <a:extLst>
                <a:ext uri="{FF2B5EF4-FFF2-40B4-BE49-F238E27FC236}">
                  <a16:creationId xmlns:a16="http://schemas.microsoft.com/office/drawing/2014/main" id="{002BD81D-98F9-2454-AC37-5C203CBCF3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0942" y="4487394"/>
              <a:ext cx="1588" cy="172800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Line 32">
              <a:extLst>
                <a:ext uri="{FF2B5EF4-FFF2-40B4-BE49-F238E27FC236}">
                  <a16:creationId xmlns:a16="http://schemas.microsoft.com/office/drawing/2014/main" id="{2672FD54-FD40-4C1A-2430-4DBD5E53A7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5650" y="4350261"/>
              <a:ext cx="303376" cy="151066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 Box 15">
            <a:extLst>
              <a:ext uri="{FF2B5EF4-FFF2-40B4-BE49-F238E27FC236}">
                <a16:creationId xmlns:a16="http://schemas.microsoft.com/office/drawing/2014/main" id="{1437F8BC-5707-9053-EEDC-708224F5D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914" y="2708920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Clemente: (varias)</a:t>
            </a:r>
          </a:p>
          <a:p>
            <a:pPr algn="ctr"/>
            <a:endParaRPr lang="es-419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BAA6EC5-8EAE-F4F6-0936-30194B79059C}"/>
              </a:ext>
            </a:extLst>
          </p:cNvPr>
          <p:cNvGrpSpPr/>
          <p:nvPr/>
        </p:nvGrpSpPr>
        <p:grpSpPr>
          <a:xfrm>
            <a:off x="2119680" y="2932020"/>
            <a:ext cx="6136560" cy="2977893"/>
            <a:chOff x="2119680" y="2932020"/>
            <a:chExt cx="6136560" cy="2977893"/>
          </a:xfrm>
        </p:grpSpPr>
        <p:sp>
          <p:nvSpPr>
            <p:cNvPr id="25" name="Line 32">
              <a:extLst>
                <a:ext uri="{FF2B5EF4-FFF2-40B4-BE49-F238E27FC236}">
                  <a16:creationId xmlns:a16="http://schemas.microsoft.com/office/drawing/2014/main" id="{DE8D48EF-F153-7F67-926A-7B70A98F43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48297" y="2938829"/>
              <a:ext cx="4307943" cy="2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Line 32">
              <a:extLst>
                <a:ext uri="{FF2B5EF4-FFF2-40B4-BE49-F238E27FC236}">
                  <a16:creationId xmlns:a16="http://schemas.microsoft.com/office/drawing/2014/main" id="{6BEF80AA-9245-0970-08A7-4AE3B1F725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41351" y="2932020"/>
              <a:ext cx="1117141" cy="121706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Line 32">
              <a:extLst>
                <a:ext uri="{FF2B5EF4-FFF2-40B4-BE49-F238E27FC236}">
                  <a16:creationId xmlns:a16="http://schemas.microsoft.com/office/drawing/2014/main" id="{5C0755EC-069F-57EA-234E-2DDCD2AF5B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19680" y="5692201"/>
              <a:ext cx="561607" cy="217712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32">
              <a:extLst>
                <a:ext uri="{FF2B5EF4-FFF2-40B4-BE49-F238E27FC236}">
                  <a16:creationId xmlns:a16="http://schemas.microsoft.com/office/drawing/2014/main" id="{54A0CF7D-7371-E475-B56A-B9DD52ECE3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67294" y="4138614"/>
              <a:ext cx="178299" cy="1570248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Line 17">
            <a:extLst>
              <a:ext uri="{FF2B5EF4-FFF2-40B4-BE49-F238E27FC236}">
                <a16:creationId xmlns:a16="http://schemas.microsoft.com/office/drawing/2014/main" id="{1737E645-5A2E-E719-D468-2E81B38CBAF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972" y="5891144"/>
            <a:ext cx="1588" cy="491492"/>
          </a:xfrm>
          <a:prstGeom prst="line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9A2FA2-9129-2033-4D22-A163D9670DDC}"/>
              </a:ext>
            </a:extLst>
          </p:cNvPr>
          <p:cNvSpPr txBox="1"/>
          <p:nvPr/>
        </p:nvSpPr>
        <p:spPr>
          <a:xfrm>
            <a:off x="8256240" y="3009840"/>
            <a:ext cx="23762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+/- 65 - 80 d.C.</a:t>
            </a:r>
          </a:p>
        </p:txBody>
      </p:sp>
      <p:sp>
        <p:nvSpPr>
          <p:cNvPr id="39" name="Text Box 15">
            <a:extLst>
              <a:ext uri="{FF2B5EF4-FFF2-40B4-BE49-F238E27FC236}">
                <a16:creationId xmlns:a16="http://schemas.microsoft.com/office/drawing/2014/main" id="{FC163324-55F1-2FF7-275F-693C6CD6B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6387" y="3657218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Ignacio: (varias)</a:t>
            </a:r>
          </a:p>
          <a:p>
            <a:pPr algn="ctr"/>
            <a:r>
              <a:rPr lang="es-419" sz="20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+/- 107 d.C.</a:t>
            </a:r>
            <a:endParaRPr kumimoji="0" lang="es-419" sz="2000" b="1" i="0" u="none" noProof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Line 17">
            <a:extLst>
              <a:ext uri="{FF2B5EF4-FFF2-40B4-BE49-F238E27FC236}">
                <a16:creationId xmlns:a16="http://schemas.microsoft.com/office/drawing/2014/main" id="{E620E39B-FD8C-897C-85CD-3180BCFA48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0565" y="5013175"/>
            <a:ext cx="0" cy="1217061"/>
          </a:xfrm>
          <a:prstGeom prst="line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8504222-CEFE-AF2D-CEE9-1D2A6F46B73F}"/>
              </a:ext>
            </a:extLst>
          </p:cNvPr>
          <p:cNvGrpSpPr/>
          <p:nvPr/>
        </p:nvGrpSpPr>
        <p:grpSpPr>
          <a:xfrm>
            <a:off x="2878781" y="3819143"/>
            <a:ext cx="4054430" cy="1217060"/>
            <a:chOff x="2831156" y="3819143"/>
            <a:chExt cx="4054430" cy="1217060"/>
          </a:xfrm>
        </p:grpSpPr>
        <p:sp>
          <p:nvSpPr>
            <p:cNvPr id="45" name="Line 32">
              <a:extLst>
                <a:ext uri="{FF2B5EF4-FFF2-40B4-BE49-F238E27FC236}">
                  <a16:creationId xmlns:a16="http://schemas.microsoft.com/office/drawing/2014/main" id="{FF99FB09-336B-0565-A226-EABCA08943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5760" y="3825953"/>
              <a:ext cx="2949826" cy="1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32">
              <a:extLst>
                <a:ext uri="{FF2B5EF4-FFF2-40B4-BE49-F238E27FC236}">
                  <a16:creationId xmlns:a16="http://schemas.microsoft.com/office/drawing/2014/main" id="{6F956C1B-6C42-F75D-9C22-31EB89C41A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31156" y="3819143"/>
              <a:ext cx="1117141" cy="121706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NT Written - Group 72">
            <a:extLst>
              <a:ext uri="{FF2B5EF4-FFF2-40B4-BE49-F238E27FC236}">
                <a16:creationId xmlns:a16="http://schemas.microsoft.com/office/drawing/2014/main" id="{DB2C4F70-4033-55FD-1E34-AFEB5BD98E2E}"/>
              </a:ext>
            </a:extLst>
          </p:cNvPr>
          <p:cNvGrpSpPr/>
          <p:nvPr/>
        </p:nvGrpSpPr>
        <p:grpSpPr>
          <a:xfrm>
            <a:off x="191344" y="4037018"/>
            <a:ext cx="2337250" cy="2343153"/>
            <a:chOff x="191344" y="4037018"/>
            <a:chExt cx="2337250" cy="2343153"/>
          </a:xfrm>
        </p:grpSpPr>
        <p:sp>
          <p:nvSpPr>
            <p:cNvPr id="13" name="Text Box 31">
              <a:extLst>
                <a:ext uri="{FF2B5EF4-FFF2-40B4-BE49-F238E27FC236}">
                  <a16:creationId xmlns:a16="http://schemas.microsoft.com/office/drawing/2014/main" id="{B3BC56C4-99D8-5F99-B611-BFEC7C5370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344" y="4037018"/>
              <a:ext cx="2319338" cy="615951"/>
            </a:xfrm>
            <a:prstGeom prst="rect">
              <a:avLst/>
            </a:prstGeom>
            <a:noFill/>
            <a:ln w="4445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000" rIns="5400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NT escrito </a:t>
              </a:r>
            </a:p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entre +/-50 y 100</a:t>
              </a:r>
            </a:p>
          </p:txBody>
        </p:sp>
        <p:sp>
          <p:nvSpPr>
            <p:cNvPr id="18" name="Line 32">
              <a:extLst>
                <a:ext uri="{FF2B5EF4-FFF2-40B4-BE49-F238E27FC236}">
                  <a16:creationId xmlns:a16="http://schemas.microsoft.com/office/drawing/2014/main" id="{34E1981B-AEA6-AE53-C279-A5FAF9B87E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1584" y="4649841"/>
              <a:ext cx="163633" cy="133300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Line 33">
              <a:extLst>
                <a:ext uri="{FF2B5EF4-FFF2-40B4-BE49-F238E27FC236}">
                  <a16:creationId xmlns:a16="http://schemas.microsoft.com/office/drawing/2014/main" id="{191EA081-4AA2-58E2-0166-FE2DFCD3FA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3100" y="5753100"/>
              <a:ext cx="6339" cy="627071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Line 32">
              <a:extLst>
                <a:ext uri="{FF2B5EF4-FFF2-40B4-BE49-F238E27FC236}">
                  <a16:creationId xmlns:a16="http://schemas.microsoft.com/office/drawing/2014/main" id="{7F381D72-C608-708E-F183-30DA8D91D7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39131" y="5550128"/>
              <a:ext cx="589463" cy="223388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Line 32">
              <a:extLst>
                <a:ext uri="{FF2B5EF4-FFF2-40B4-BE49-F238E27FC236}">
                  <a16:creationId xmlns:a16="http://schemas.microsoft.com/office/drawing/2014/main" id="{C0C29DE2-30C1-6498-251F-7A77A81D11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8057" y="4764211"/>
              <a:ext cx="3867" cy="813124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411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BD6DE-775C-BC91-7B56-9F860F815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C - Text Box 39">
            <a:extLst>
              <a:ext uri="{FF2B5EF4-FFF2-40B4-BE49-F238E27FC236}">
                <a16:creationId xmlns:a16="http://schemas.microsoft.com/office/drawing/2014/main" id="{8D20FA44-3065-BFB5-371A-A924CE9D5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" y="6152604"/>
            <a:ext cx="320008" cy="34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72000" rIns="0" bIns="72000">
            <a:no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</a:p>
        </p:txBody>
      </p:sp>
      <p:sp>
        <p:nvSpPr>
          <p:cNvPr id="4" name="DC - Text Box 7">
            <a:extLst>
              <a:ext uri="{FF2B5EF4-FFF2-40B4-BE49-F238E27FC236}">
                <a16:creationId xmlns:a16="http://schemas.microsoft.com/office/drawing/2014/main" id="{20F4B695-80E8-A94B-AEA7-3DA589CAC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9276" y="6093296"/>
            <a:ext cx="47961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88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3" name="TIME LINE - Line 6">
            <a:extLst>
              <a:ext uri="{FF2B5EF4-FFF2-40B4-BE49-F238E27FC236}">
                <a16:creationId xmlns:a16="http://schemas.microsoft.com/office/drawing/2014/main" id="{C9C9C93B-BC2A-BEFD-4E13-BB26FC4A7D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28" y="6559550"/>
            <a:ext cx="119160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Year ! - Text Box 8">
            <a:extLst>
              <a:ext uri="{FF2B5EF4-FFF2-40B4-BE49-F238E27FC236}">
                <a16:creationId xmlns:a16="http://schemas.microsoft.com/office/drawing/2014/main" id="{09357846-EB84-5E3B-91A6-AD920A4B1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94" y="5940000"/>
            <a:ext cx="341760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4" name="Tiempos JESUS - Group 14">
            <a:extLst>
              <a:ext uri="{FF2B5EF4-FFF2-40B4-BE49-F238E27FC236}">
                <a16:creationId xmlns:a16="http://schemas.microsoft.com/office/drawing/2014/main" id="{40251698-C9FC-8BD7-133B-D91E940F9D74}"/>
              </a:ext>
            </a:extLst>
          </p:cNvPr>
          <p:cNvGrpSpPr>
            <a:grpSpLocks/>
          </p:cNvGrpSpPr>
          <p:nvPr/>
        </p:nvGrpSpPr>
        <p:grpSpPr bwMode="auto">
          <a:xfrm>
            <a:off x="135434" y="4797427"/>
            <a:ext cx="2216150" cy="1582738"/>
            <a:chOff x="3387" y="2987"/>
            <a:chExt cx="1396" cy="997"/>
          </a:xfrm>
        </p:grpSpPr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54EDFAAD-4627-F6D5-13F6-F26E84EB38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2987"/>
              <a:ext cx="1396" cy="446"/>
            </a:xfrm>
            <a:prstGeom prst="rect">
              <a:avLst/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Tiempos de Jesús (4 a.C. - 33 d.C.)</a:t>
              </a:r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4F458C3C-2EB6-7CC4-43D1-35959A6356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3" y="3436"/>
              <a:ext cx="1" cy="548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29">
            <a:extLst>
              <a:ext uri="{FF2B5EF4-FFF2-40B4-BE49-F238E27FC236}">
                <a16:creationId xmlns:a16="http://schemas.microsoft.com/office/drawing/2014/main" id="{D1D69144-45D2-6108-39F6-97AE9D662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706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0" name="1- Line 5">
            <a:extLst>
              <a:ext uri="{FF2B5EF4-FFF2-40B4-BE49-F238E27FC236}">
                <a16:creationId xmlns:a16="http://schemas.microsoft.com/office/drawing/2014/main" id="{4745B5FB-A120-660B-62A8-CE3CADB73F2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226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00 - Line 5">
            <a:extLst>
              <a:ext uri="{FF2B5EF4-FFF2-40B4-BE49-F238E27FC236}">
                <a16:creationId xmlns:a16="http://schemas.microsoft.com/office/drawing/2014/main" id="{5D6F2C37-E6CC-6843-D12F-402B7E5FFC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038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200 - Line 5">
            <a:extLst>
              <a:ext uri="{FF2B5EF4-FFF2-40B4-BE49-F238E27FC236}">
                <a16:creationId xmlns:a16="http://schemas.microsoft.com/office/drawing/2014/main" id="{A8048A2D-0E9E-9716-0BCE-FA327CEE7EC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5840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300 - Line 5">
            <a:extLst>
              <a:ext uri="{FF2B5EF4-FFF2-40B4-BE49-F238E27FC236}">
                <a16:creationId xmlns:a16="http://schemas.microsoft.com/office/drawing/2014/main" id="{5EBB9C34-7788-72DB-3958-166AA94CDF2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372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400 - Line 5">
            <a:extLst>
              <a:ext uri="{FF2B5EF4-FFF2-40B4-BE49-F238E27FC236}">
                <a16:creationId xmlns:a16="http://schemas.microsoft.com/office/drawing/2014/main" id="{8C808C3E-A50F-12B2-1340-F4344CE55C6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491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500 - Line 5">
            <a:extLst>
              <a:ext uri="{FF2B5EF4-FFF2-40B4-BE49-F238E27FC236}">
                <a16:creationId xmlns:a16="http://schemas.microsoft.com/office/drawing/2014/main" id="{47FBB74B-51A7-F1BE-BD0E-B145D442FDA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35554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Year 200 - Text Box 29">
            <a:extLst>
              <a:ext uri="{FF2B5EF4-FFF2-40B4-BE49-F238E27FC236}">
                <a16:creationId xmlns:a16="http://schemas.microsoft.com/office/drawing/2014/main" id="{5BBE2648-5988-3787-E4FD-F75ECE1BD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9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53" name="Year 300 - Text Box 29">
            <a:extLst>
              <a:ext uri="{FF2B5EF4-FFF2-40B4-BE49-F238E27FC236}">
                <a16:creationId xmlns:a16="http://schemas.microsoft.com/office/drawing/2014/main" id="{6E2C9411-AD9A-15B5-5629-9F206D78E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27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54" name="Year 400 - Text Box 29">
            <a:extLst>
              <a:ext uri="{FF2B5EF4-FFF2-40B4-BE49-F238E27FC236}">
                <a16:creationId xmlns:a16="http://schemas.microsoft.com/office/drawing/2014/main" id="{BF67C24E-5CF3-F99F-10F5-65DB502EA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646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55" name="Year 500 - Text Box 29">
            <a:extLst>
              <a:ext uri="{FF2B5EF4-FFF2-40B4-BE49-F238E27FC236}">
                <a16:creationId xmlns:a16="http://schemas.microsoft.com/office/drawing/2014/main" id="{C95953B4-81DC-78F8-4350-357EEC81C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103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43" name="Jesus range - Rectangle 86">
            <a:extLst>
              <a:ext uri="{FF2B5EF4-FFF2-40B4-BE49-F238E27FC236}">
                <a16:creationId xmlns:a16="http://schemas.microsoft.com/office/drawing/2014/main" id="{B1FE3A0A-FE3A-C38A-34B7-CA48C47FF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81" y="6496769"/>
            <a:ext cx="918537" cy="144000"/>
          </a:xfrm>
          <a:prstGeom prst="rect">
            <a:avLst/>
          </a:prstGeom>
          <a:solidFill>
            <a:srgbClr val="FFCC00"/>
          </a:solidFill>
          <a:ln w="34925">
            <a:solidFill>
              <a:srgbClr val="FF9900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NT Range - Rectangle 86">
            <a:extLst>
              <a:ext uri="{FF2B5EF4-FFF2-40B4-BE49-F238E27FC236}">
                <a16:creationId xmlns:a16="http://schemas.microsoft.com/office/drawing/2014/main" id="{A7C18211-2D48-CC78-C462-352A205AB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79" y="6501545"/>
            <a:ext cx="1080795" cy="144000"/>
          </a:xfrm>
          <a:prstGeom prst="rect">
            <a:avLst/>
          </a:prstGeom>
          <a:solidFill>
            <a:srgbClr val="7030A0"/>
          </a:solidFill>
          <a:ln w="34925">
            <a:solidFill>
              <a:srgbClr val="5DEAF9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15">
            <a:extLst>
              <a:ext uri="{FF2B5EF4-FFF2-40B4-BE49-F238E27FC236}">
                <a16:creationId xmlns:a16="http://schemas.microsoft.com/office/drawing/2014/main" id="{75F5DEC0-1732-84AB-827D-562955685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192" y="4017258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Ireneo: “</a:t>
            </a:r>
            <a:r>
              <a:rPr lang="es-419" sz="2000" i="1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Herejías”</a:t>
            </a:r>
            <a:endParaRPr lang="es-419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+/- 178 d.C.</a:t>
            </a:r>
            <a:endParaRPr kumimoji="0" lang="es-419" sz="2000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559A74-8A68-20F1-A7C3-CA91AF4D4CC2}"/>
              </a:ext>
            </a:extLst>
          </p:cNvPr>
          <p:cNvGrpSpPr/>
          <p:nvPr/>
        </p:nvGrpSpPr>
        <p:grpSpPr>
          <a:xfrm>
            <a:off x="3939994" y="4361948"/>
            <a:ext cx="308084" cy="1865133"/>
            <a:chOff x="4150942" y="4350261"/>
            <a:chExt cx="308084" cy="1865133"/>
          </a:xfrm>
        </p:grpSpPr>
        <p:sp>
          <p:nvSpPr>
            <p:cNvPr id="8" name="Line 17">
              <a:extLst>
                <a:ext uri="{FF2B5EF4-FFF2-40B4-BE49-F238E27FC236}">
                  <a16:creationId xmlns:a16="http://schemas.microsoft.com/office/drawing/2014/main" id="{46B5F667-2612-7438-D168-75AE1F4DCA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0942" y="4487394"/>
              <a:ext cx="1588" cy="172800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Line 32">
              <a:extLst>
                <a:ext uri="{FF2B5EF4-FFF2-40B4-BE49-F238E27FC236}">
                  <a16:creationId xmlns:a16="http://schemas.microsoft.com/office/drawing/2014/main" id="{1D29DB2B-BDD8-2CD8-6DE8-1C01A46B50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5650" y="4350261"/>
              <a:ext cx="303376" cy="151066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 Box 15">
            <a:extLst>
              <a:ext uri="{FF2B5EF4-FFF2-40B4-BE49-F238E27FC236}">
                <a16:creationId xmlns:a16="http://schemas.microsoft.com/office/drawing/2014/main" id="{0B3837AA-01CC-8F17-889C-B98D9A5F2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914" y="2708920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Clemente: (varias)</a:t>
            </a:r>
          </a:p>
          <a:p>
            <a:pPr algn="ctr"/>
            <a:endParaRPr lang="es-419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CF0E5C-A986-9617-987A-FD3407F04EA4}"/>
              </a:ext>
            </a:extLst>
          </p:cNvPr>
          <p:cNvGrpSpPr/>
          <p:nvPr/>
        </p:nvGrpSpPr>
        <p:grpSpPr>
          <a:xfrm>
            <a:off x="2119680" y="2932020"/>
            <a:ext cx="6136560" cy="2977893"/>
            <a:chOff x="2119680" y="2932020"/>
            <a:chExt cx="6136560" cy="2977893"/>
          </a:xfrm>
        </p:grpSpPr>
        <p:sp>
          <p:nvSpPr>
            <p:cNvPr id="25" name="Line 32">
              <a:extLst>
                <a:ext uri="{FF2B5EF4-FFF2-40B4-BE49-F238E27FC236}">
                  <a16:creationId xmlns:a16="http://schemas.microsoft.com/office/drawing/2014/main" id="{363C9685-4C5B-B5D2-EF66-D3345C79DB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48297" y="2938829"/>
              <a:ext cx="4307943" cy="2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Line 32">
              <a:extLst>
                <a:ext uri="{FF2B5EF4-FFF2-40B4-BE49-F238E27FC236}">
                  <a16:creationId xmlns:a16="http://schemas.microsoft.com/office/drawing/2014/main" id="{BA44DD96-DF62-E55C-B5CF-10098B2A16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41351" y="2932020"/>
              <a:ext cx="1117141" cy="121706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Line 32">
              <a:extLst>
                <a:ext uri="{FF2B5EF4-FFF2-40B4-BE49-F238E27FC236}">
                  <a16:creationId xmlns:a16="http://schemas.microsoft.com/office/drawing/2014/main" id="{CE5E857B-D154-28BD-7F7C-9D7BEEC6B0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19680" y="5692201"/>
              <a:ext cx="561607" cy="217712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32">
              <a:extLst>
                <a:ext uri="{FF2B5EF4-FFF2-40B4-BE49-F238E27FC236}">
                  <a16:creationId xmlns:a16="http://schemas.microsoft.com/office/drawing/2014/main" id="{750CC793-5989-A6FA-3353-C6C7D56514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67294" y="4138614"/>
              <a:ext cx="178299" cy="1570248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Line 17">
            <a:extLst>
              <a:ext uri="{FF2B5EF4-FFF2-40B4-BE49-F238E27FC236}">
                <a16:creationId xmlns:a16="http://schemas.microsoft.com/office/drawing/2014/main" id="{E2B7EEDD-12F6-AD9D-EFE4-DB89F5DDBA7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972" y="5891144"/>
            <a:ext cx="1588" cy="491492"/>
          </a:xfrm>
          <a:prstGeom prst="line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8B083C-C131-978D-9060-2898DD3DEDF1}"/>
              </a:ext>
            </a:extLst>
          </p:cNvPr>
          <p:cNvSpPr txBox="1"/>
          <p:nvPr/>
        </p:nvSpPr>
        <p:spPr>
          <a:xfrm>
            <a:off x="8256240" y="3009840"/>
            <a:ext cx="23762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+/- 65 - 80 d.C.</a:t>
            </a:r>
          </a:p>
        </p:txBody>
      </p:sp>
      <p:sp>
        <p:nvSpPr>
          <p:cNvPr id="39" name="Text Box 15">
            <a:extLst>
              <a:ext uri="{FF2B5EF4-FFF2-40B4-BE49-F238E27FC236}">
                <a16:creationId xmlns:a16="http://schemas.microsoft.com/office/drawing/2014/main" id="{230FF6D0-43B7-08D2-8F90-FD982CF0A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6387" y="3657218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Ignacio: (varias)</a:t>
            </a:r>
          </a:p>
          <a:p>
            <a:pPr algn="ctr"/>
            <a:r>
              <a:rPr lang="es-419" sz="20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+/- 107 d.C.</a:t>
            </a:r>
            <a:endParaRPr kumimoji="0" lang="es-419" sz="2000" b="1" i="0" u="none" noProof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Line 17">
            <a:extLst>
              <a:ext uri="{FF2B5EF4-FFF2-40B4-BE49-F238E27FC236}">
                <a16:creationId xmlns:a16="http://schemas.microsoft.com/office/drawing/2014/main" id="{A7383FD9-42DD-CC3E-524F-D3343272BD8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0565" y="5013175"/>
            <a:ext cx="0" cy="1217061"/>
          </a:xfrm>
          <a:prstGeom prst="line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B4499F0-C3AA-5F85-0817-C87BD3FF5BC7}"/>
              </a:ext>
            </a:extLst>
          </p:cNvPr>
          <p:cNvGrpSpPr/>
          <p:nvPr/>
        </p:nvGrpSpPr>
        <p:grpSpPr>
          <a:xfrm>
            <a:off x="2878781" y="3819143"/>
            <a:ext cx="4054430" cy="1217060"/>
            <a:chOff x="2831156" y="3819143"/>
            <a:chExt cx="4054430" cy="1217060"/>
          </a:xfrm>
        </p:grpSpPr>
        <p:sp>
          <p:nvSpPr>
            <p:cNvPr id="45" name="Line 32">
              <a:extLst>
                <a:ext uri="{FF2B5EF4-FFF2-40B4-BE49-F238E27FC236}">
                  <a16:creationId xmlns:a16="http://schemas.microsoft.com/office/drawing/2014/main" id="{05108104-4503-3E56-481E-35A34399C7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5760" y="3825953"/>
              <a:ext cx="2949826" cy="1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32">
              <a:extLst>
                <a:ext uri="{FF2B5EF4-FFF2-40B4-BE49-F238E27FC236}">
                  <a16:creationId xmlns:a16="http://schemas.microsoft.com/office/drawing/2014/main" id="{C954FB02-70A8-C781-2893-6CCE3C71D0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31156" y="3819143"/>
              <a:ext cx="1117141" cy="121706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NT Written - Group 72">
            <a:extLst>
              <a:ext uri="{FF2B5EF4-FFF2-40B4-BE49-F238E27FC236}">
                <a16:creationId xmlns:a16="http://schemas.microsoft.com/office/drawing/2014/main" id="{40C509F8-1DE7-6608-BCD7-57C09E3D3758}"/>
              </a:ext>
            </a:extLst>
          </p:cNvPr>
          <p:cNvGrpSpPr/>
          <p:nvPr/>
        </p:nvGrpSpPr>
        <p:grpSpPr>
          <a:xfrm>
            <a:off x="191344" y="4037018"/>
            <a:ext cx="2337250" cy="2343153"/>
            <a:chOff x="191344" y="4037018"/>
            <a:chExt cx="2337250" cy="2343153"/>
          </a:xfrm>
        </p:grpSpPr>
        <p:sp>
          <p:nvSpPr>
            <p:cNvPr id="13" name="Text Box 31">
              <a:extLst>
                <a:ext uri="{FF2B5EF4-FFF2-40B4-BE49-F238E27FC236}">
                  <a16:creationId xmlns:a16="http://schemas.microsoft.com/office/drawing/2014/main" id="{72840AD8-0856-9A75-E2AD-B75E89F953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344" y="4037018"/>
              <a:ext cx="2319338" cy="615951"/>
            </a:xfrm>
            <a:prstGeom prst="rect">
              <a:avLst/>
            </a:prstGeom>
            <a:noFill/>
            <a:ln w="4445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000" rIns="5400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NT escrito </a:t>
              </a:r>
            </a:p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entre +/-50 y 100</a:t>
              </a:r>
            </a:p>
          </p:txBody>
        </p:sp>
        <p:sp>
          <p:nvSpPr>
            <p:cNvPr id="18" name="Line 32">
              <a:extLst>
                <a:ext uri="{FF2B5EF4-FFF2-40B4-BE49-F238E27FC236}">
                  <a16:creationId xmlns:a16="http://schemas.microsoft.com/office/drawing/2014/main" id="{C34056FB-50F7-145D-6F8F-E958970B5B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1584" y="4649841"/>
              <a:ext cx="163633" cy="133300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Line 33">
              <a:extLst>
                <a:ext uri="{FF2B5EF4-FFF2-40B4-BE49-F238E27FC236}">
                  <a16:creationId xmlns:a16="http://schemas.microsoft.com/office/drawing/2014/main" id="{A6A5B797-45FE-0FAF-DD71-51D7FDB521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3100" y="5753100"/>
              <a:ext cx="6339" cy="627071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Line 32">
              <a:extLst>
                <a:ext uri="{FF2B5EF4-FFF2-40B4-BE49-F238E27FC236}">
                  <a16:creationId xmlns:a16="http://schemas.microsoft.com/office/drawing/2014/main" id="{408C02AC-2650-2146-8226-9F041FA441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39131" y="5550128"/>
              <a:ext cx="589463" cy="223388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Line 32">
              <a:extLst>
                <a:ext uri="{FF2B5EF4-FFF2-40B4-BE49-F238E27FC236}">
                  <a16:creationId xmlns:a16="http://schemas.microsoft.com/office/drawing/2014/main" id="{219A5D6F-25A2-D69E-0226-873C06DB36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8057" y="4764211"/>
              <a:ext cx="3867" cy="813124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D62659B2-5002-D4B9-4494-74C79CB3A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08996"/>
            <a:ext cx="10870032" cy="168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Similar a Ireneo, Clemente también se refiere a los once libros que cita como "Escritura".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ES" sz="31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(Obviamente no podía citar los otros libros, porque muchos ¡ni siquiera habían sido escritos aún!)</a:t>
            </a:r>
            <a:endParaRPr lang="es-419" sz="3100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58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E6567-0066-5D61-7F7A-0890E3F0A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C - Text Box 39">
            <a:extLst>
              <a:ext uri="{FF2B5EF4-FFF2-40B4-BE49-F238E27FC236}">
                <a16:creationId xmlns:a16="http://schemas.microsoft.com/office/drawing/2014/main" id="{55A9A976-B8B3-8B2A-8269-006ADD02A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" y="6152604"/>
            <a:ext cx="320008" cy="34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72000" rIns="0" bIns="72000">
            <a:no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</a:p>
        </p:txBody>
      </p:sp>
      <p:sp>
        <p:nvSpPr>
          <p:cNvPr id="4" name="DC - Text Box 7">
            <a:extLst>
              <a:ext uri="{FF2B5EF4-FFF2-40B4-BE49-F238E27FC236}">
                <a16:creationId xmlns:a16="http://schemas.microsoft.com/office/drawing/2014/main" id="{5EDF8D0D-C890-16C7-3CDB-E396AF817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9276" y="6093296"/>
            <a:ext cx="47961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88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3" name="TIME LINE - Line 6">
            <a:extLst>
              <a:ext uri="{FF2B5EF4-FFF2-40B4-BE49-F238E27FC236}">
                <a16:creationId xmlns:a16="http://schemas.microsoft.com/office/drawing/2014/main" id="{E82FB856-7350-6A2B-D0D1-923932044E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28" y="6559550"/>
            <a:ext cx="119160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Year ! - Text Box 8">
            <a:extLst>
              <a:ext uri="{FF2B5EF4-FFF2-40B4-BE49-F238E27FC236}">
                <a16:creationId xmlns:a16="http://schemas.microsoft.com/office/drawing/2014/main" id="{4A1BC5DB-B9BE-F515-5834-571AA28F3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94" y="5940000"/>
            <a:ext cx="341760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4" name="Tiempos JESUS - Group 14">
            <a:extLst>
              <a:ext uri="{FF2B5EF4-FFF2-40B4-BE49-F238E27FC236}">
                <a16:creationId xmlns:a16="http://schemas.microsoft.com/office/drawing/2014/main" id="{AE684490-759C-CE9D-BB6F-46A5B9ECFC86}"/>
              </a:ext>
            </a:extLst>
          </p:cNvPr>
          <p:cNvGrpSpPr>
            <a:grpSpLocks/>
          </p:cNvGrpSpPr>
          <p:nvPr/>
        </p:nvGrpSpPr>
        <p:grpSpPr bwMode="auto">
          <a:xfrm>
            <a:off x="135434" y="4797427"/>
            <a:ext cx="2216150" cy="1582738"/>
            <a:chOff x="3387" y="2987"/>
            <a:chExt cx="1396" cy="997"/>
          </a:xfrm>
        </p:grpSpPr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A8CD1247-72C9-526B-76EF-F2C02654D8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2987"/>
              <a:ext cx="1396" cy="446"/>
            </a:xfrm>
            <a:prstGeom prst="rect">
              <a:avLst/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Tiempos de Jesús (4 a.C. - 33 d.C.)</a:t>
              </a:r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F0A19E75-9CBC-CD95-2A15-FEB8C9F175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3" y="3436"/>
              <a:ext cx="1" cy="548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29">
            <a:extLst>
              <a:ext uri="{FF2B5EF4-FFF2-40B4-BE49-F238E27FC236}">
                <a16:creationId xmlns:a16="http://schemas.microsoft.com/office/drawing/2014/main" id="{C5AF00D4-CEDC-B05A-E234-CBF889C5F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706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0" name="1- Line 5">
            <a:extLst>
              <a:ext uri="{FF2B5EF4-FFF2-40B4-BE49-F238E27FC236}">
                <a16:creationId xmlns:a16="http://schemas.microsoft.com/office/drawing/2014/main" id="{858C8F0E-6A0C-00E5-8F3A-2DD2E8EE1B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226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00 - Line 5">
            <a:extLst>
              <a:ext uri="{FF2B5EF4-FFF2-40B4-BE49-F238E27FC236}">
                <a16:creationId xmlns:a16="http://schemas.microsoft.com/office/drawing/2014/main" id="{9E1CFB76-A132-5B0F-ADBC-21DFF25B6A2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038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200 - Line 5">
            <a:extLst>
              <a:ext uri="{FF2B5EF4-FFF2-40B4-BE49-F238E27FC236}">
                <a16:creationId xmlns:a16="http://schemas.microsoft.com/office/drawing/2014/main" id="{DEAB1544-2450-89F7-D2AE-8F6F75A7797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5840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300 - Line 5">
            <a:extLst>
              <a:ext uri="{FF2B5EF4-FFF2-40B4-BE49-F238E27FC236}">
                <a16:creationId xmlns:a16="http://schemas.microsoft.com/office/drawing/2014/main" id="{1321B84B-DE69-09BD-8A73-BAE595BA44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372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400 - Line 5">
            <a:extLst>
              <a:ext uri="{FF2B5EF4-FFF2-40B4-BE49-F238E27FC236}">
                <a16:creationId xmlns:a16="http://schemas.microsoft.com/office/drawing/2014/main" id="{B7325AD9-503F-3BFD-0767-621D7E615DF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491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500 - Line 5">
            <a:extLst>
              <a:ext uri="{FF2B5EF4-FFF2-40B4-BE49-F238E27FC236}">
                <a16:creationId xmlns:a16="http://schemas.microsoft.com/office/drawing/2014/main" id="{A007C0A1-C63A-336C-945D-87A41F9224B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35554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Year 200 - Text Box 29">
            <a:extLst>
              <a:ext uri="{FF2B5EF4-FFF2-40B4-BE49-F238E27FC236}">
                <a16:creationId xmlns:a16="http://schemas.microsoft.com/office/drawing/2014/main" id="{3F59003A-6AB8-EF99-E919-A9A7CAE1C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9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53" name="Year 300 - Text Box 29">
            <a:extLst>
              <a:ext uri="{FF2B5EF4-FFF2-40B4-BE49-F238E27FC236}">
                <a16:creationId xmlns:a16="http://schemas.microsoft.com/office/drawing/2014/main" id="{6BADB203-235D-D1EA-5E76-66FBC9BC8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27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54" name="Year 400 - Text Box 29">
            <a:extLst>
              <a:ext uri="{FF2B5EF4-FFF2-40B4-BE49-F238E27FC236}">
                <a16:creationId xmlns:a16="http://schemas.microsoft.com/office/drawing/2014/main" id="{3E8FC6E5-8DC4-EDDD-E69E-266A56EA5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646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55" name="Year 500 - Text Box 29">
            <a:extLst>
              <a:ext uri="{FF2B5EF4-FFF2-40B4-BE49-F238E27FC236}">
                <a16:creationId xmlns:a16="http://schemas.microsoft.com/office/drawing/2014/main" id="{3475EF83-B1F6-C822-338E-65BF54CEF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103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43" name="Jesus range - Rectangle 86">
            <a:extLst>
              <a:ext uri="{FF2B5EF4-FFF2-40B4-BE49-F238E27FC236}">
                <a16:creationId xmlns:a16="http://schemas.microsoft.com/office/drawing/2014/main" id="{76CC175B-9DB3-D21E-78C3-A76D4CD9C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81" y="6496769"/>
            <a:ext cx="918537" cy="144000"/>
          </a:xfrm>
          <a:prstGeom prst="rect">
            <a:avLst/>
          </a:prstGeom>
          <a:solidFill>
            <a:srgbClr val="FFCC00"/>
          </a:solidFill>
          <a:ln w="34925">
            <a:solidFill>
              <a:srgbClr val="FF9900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NT Range - Rectangle 86">
            <a:extLst>
              <a:ext uri="{FF2B5EF4-FFF2-40B4-BE49-F238E27FC236}">
                <a16:creationId xmlns:a16="http://schemas.microsoft.com/office/drawing/2014/main" id="{255256D7-F15E-4B66-C9F5-7A6710879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79" y="6501545"/>
            <a:ext cx="1080795" cy="144000"/>
          </a:xfrm>
          <a:prstGeom prst="rect">
            <a:avLst/>
          </a:prstGeom>
          <a:solidFill>
            <a:srgbClr val="7030A0"/>
          </a:solidFill>
          <a:ln w="34925">
            <a:solidFill>
              <a:srgbClr val="5DEAF9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8DFAC0A-C893-223F-5A8A-8FB5B5AF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393" y="909574"/>
            <a:ext cx="10893502" cy="100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Algunos expertos creen que este "</a:t>
            </a:r>
            <a:r>
              <a:rPr lang="es-419" sz="3100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Clemente de Roma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" es el mismo "Clemente" mencionado en Filipenses 4:3.</a:t>
            </a:r>
          </a:p>
        </p:txBody>
      </p:sp>
      <p:sp>
        <p:nvSpPr>
          <p:cNvPr id="30" name="Text Box 15">
            <a:extLst>
              <a:ext uri="{FF2B5EF4-FFF2-40B4-BE49-F238E27FC236}">
                <a16:creationId xmlns:a16="http://schemas.microsoft.com/office/drawing/2014/main" id="{A112DB04-53C1-A6DB-EC9B-C986FFC7F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192" y="4017258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Ireneo: “</a:t>
            </a:r>
            <a:r>
              <a:rPr lang="es-419" sz="2000" i="1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Herejías”</a:t>
            </a:r>
            <a:endParaRPr lang="es-419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+/- 178 d.C.</a:t>
            </a:r>
            <a:endParaRPr kumimoji="0" lang="es-419" sz="2000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36F6C6-B398-C889-8587-0443FDDBB538}"/>
              </a:ext>
            </a:extLst>
          </p:cNvPr>
          <p:cNvGrpSpPr/>
          <p:nvPr/>
        </p:nvGrpSpPr>
        <p:grpSpPr>
          <a:xfrm>
            <a:off x="3939994" y="4361948"/>
            <a:ext cx="308084" cy="1865133"/>
            <a:chOff x="4150942" y="4350261"/>
            <a:chExt cx="308084" cy="1865133"/>
          </a:xfrm>
        </p:grpSpPr>
        <p:sp>
          <p:nvSpPr>
            <p:cNvPr id="8" name="Line 17">
              <a:extLst>
                <a:ext uri="{FF2B5EF4-FFF2-40B4-BE49-F238E27FC236}">
                  <a16:creationId xmlns:a16="http://schemas.microsoft.com/office/drawing/2014/main" id="{478272F5-D26B-61E8-4FEB-A21EFECE66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0942" y="4487394"/>
              <a:ext cx="1588" cy="172800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Line 32">
              <a:extLst>
                <a:ext uri="{FF2B5EF4-FFF2-40B4-BE49-F238E27FC236}">
                  <a16:creationId xmlns:a16="http://schemas.microsoft.com/office/drawing/2014/main" id="{88579E27-123D-3A33-3F46-D4E0385363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5650" y="4350261"/>
              <a:ext cx="303376" cy="151066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 Box 15">
            <a:extLst>
              <a:ext uri="{FF2B5EF4-FFF2-40B4-BE49-F238E27FC236}">
                <a16:creationId xmlns:a16="http://schemas.microsoft.com/office/drawing/2014/main" id="{C800E88F-15DA-1925-4947-D0D86C2F9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914" y="2708920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Clemente: (varias)</a:t>
            </a:r>
          </a:p>
          <a:p>
            <a:pPr algn="ctr"/>
            <a:endParaRPr lang="es-419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8A389DE-7DE8-C4B1-45D2-5749427D3C2A}"/>
              </a:ext>
            </a:extLst>
          </p:cNvPr>
          <p:cNvGrpSpPr/>
          <p:nvPr/>
        </p:nvGrpSpPr>
        <p:grpSpPr>
          <a:xfrm>
            <a:off x="2119680" y="2932020"/>
            <a:ext cx="6136560" cy="2977893"/>
            <a:chOff x="2119680" y="2932020"/>
            <a:chExt cx="6136560" cy="2977893"/>
          </a:xfrm>
        </p:grpSpPr>
        <p:sp>
          <p:nvSpPr>
            <p:cNvPr id="25" name="Line 32">
              <a:extLst>
                <a:ext uri="{FF2B5EF4-FFF2-40B4-BE49-F238E27FC236}">
                  <a16:creationId xmlns:a16="http://schemas.microsoft.com/office/drawing/2014/main" id="{5DD1AC2A-E405-68F6-47EC-094905AA11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48297" y="2938829"/>
              <a:ext cx="4307943" cy="2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Line 32">
              <a:extLst>
                <a:ext uri="{FF2B5EF4-FFF2-40B4-BE49-F238E27FC236}">
                  <a16:creationId xmlns:a16="http://schemas.microsoft.com/office/drawing/2014/main" id="{7E987031-EF34-F356-FF65-33CAC79537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41351" y="2932020"/>
              <a:ext cx="1117141" cy="121706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Line 32">
              <a:extLst>
                <a:ext uri="{FF2B5EF4-FFF2-40B4-BE49-F238E27FC236}">
                  <a16:creationId xmlns:a16="http://schemas.microsoft.com/office/drawing/2014/main" id="{7446403A-F55F-5C4F-BFCB-77EC47A26E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19680" y="5692201"/>
              <a:ext cx="561607" cy="217712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32">
              <a:extLst>
                <a:ext uri="{FF2B5EF4-FFF2-40B4-BE49-F238E27FC236}">
                  <a16:creationId xmlns:a16="http://schemas.microsoft.com/office/drawing/2014/main" id="{47817672-1D56-E41E-64BE-BACA150156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67294" y="4138614"/>
              <a:ext cx="178299" cy="1570248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Line 17">
            <a:extLst>
              <a:ext uri="{FF2B5EF4-FFF2-40B4-BE49-F238E27FC236}">
                <a16:creationId xmlns:a16="http://schemas.microsoft.com/office/drawing/2014/main" id="{81DA1D8F-2E73-F382-9ADF-8FD8E3EDF70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972" y="5891144"/>
            <a:ext cx="1588" cy="491492"/>
          </a:xfrm>
          <a:prstGeom prst="line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2F3D9B-09D3-C455-2043-B3F5B53A9C30}"/>
              </a:ext>
            </a:extLst>
          </p:cNvPr>
          <p:cNvSpPr txBox="1"/>
          <p:nvPr/>
        </p:nvSpPr>
        <p:spPr>
          <a:xfrm>
            <a:off x="8256240" y="3009840"/>
            <a:ext cx="23762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+/- 65 - 80 d.C.</a:t>
            </a:r>
          </a:p>
        </p:txBody>
      </p:sp>
      <p:sp>
        <p:nvSpPr>
          <p:cNvPr id="39" name="Text Box 15">
            <a:extLst>
              <a:ext uri="{FF2B5EF4-FFF2-40B4-BE49-F238E27FC236}">
                <a16:creationId xmlns:a16="http://schemas.microsoft.com/office/drawing/2014/main" id="{689C401E-837B-DABB-12BB-D227EBB57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6387" y="3657218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Ignacio: (varias)</a:t>
            </a:r>
          </a:p>
          <a:p>
            <a:pPr algn="ctr"/>
            <a:r>
              <a:rPr lang="es-419" sz="20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+/- 107 d.C.</a:t>
            </a:r>
            <a:endParaRPr kumimoji="0" lang="es-419" sz="2000" b="1" i="0" u="none" noProof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Line 17">
            <a:extLst>
              <a:ext uri="{FF2B5EF4-FFF2-40B4-BE49-F238E27FC236}">
                <a16:creationId xmlns:a16="http://schemas.microsoft.com/office/drawing/2014/main" id="{C981DB76-D8AA-0D18-AA18-F3C801F283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0565" y="5013175"/>
            <a:ext cx="0" cy="1217061"/>
          </a:xfrm>
          <a:prstGeom prst="line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BE5ACAF-13E4-D18B-D934-A733D40E55BA}"/>
              </a:ext>
            </a:extLst>
          </p:cNvPr>
          <p:cNvGrpSpPr/>
          <p:nvPr/>
        </p:nvGrpSpPr>
        <p:grpSpPr>
          <a:xfrm>
            <a:off x="2878781" y="3819143"/>
            <a:ext cx="4054430" cy="1217060"/>
            <a:chOff x="2831156" y="3819143"/>
            <a:chExt cx="4054430" cy="1217060"/>
          </a:xfrm>
        </p:grpSpPr>
        <p:sp>
          <p:nvSpPr>
            <p:cNvPr id="45" name="Line 32">
              <a:extLst>
                <a:ext uri="{FF2B5EF4-FFF2-40B4-BE49-F238E27FC236}">
                  <a16:creationId xmlns:a16="http://schemas.microsoft.com/office/drawing/2014/main" id="{5CBD83A1-0FA8-0A39-613F-CE91F1E195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5760" y="3825953"/>
              <a:ext cx="2949826" cy="1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32">
              <a:extLst>
                <a:ext uri="{FF2B5EF4-FFF2-40B4-BE49-F238E27FC236}">
                  <a16:creationId xmlns:a16="http://schemas.microsoft.com/office/drawing/2014/main" id="{B22128BB-0BBA-584C-DBBC-D38507F92B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31156" y="3819143"/>
              <a:ext cx="1117141" cy="121706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NT Written - Group 72">
            <a:extLst>
              <a:ext uri="{FF2B5EF4-FFF2-40B4-BE49-F238E27FC236}">
                <a16:creationId xmlns:a16="http://schemas.microsoft.com/office/drawing/2014/main" id="{94D60415-25FF-7FA6-4FD0-03270DDD6AA5}"/>
              </a:ext>
            </a:extLst>
          </p:cNvPr>
          <p:cNvGrpSpPr/>
          <p:nvPr/>
        </p:nvGrpSpPr>
        <p:grpSpPr>
          <a:xfrm>
            <a:off x="191344" y="4037018"/>
            <a:ext cx="2337250" cy="2343153"/>
            <a:chOff x="191344" y="4037018"/>
            <a:chExt cx="2337250" cy="2343153"/>
          </a:xfrm>
        </p:grpSpPr>
        <p:sp>
          <p:nvSpPr>
            <p:cNvPr id="13" name="Text Box 31">
              <a:extLst>
                <a:ext uri="{FF2B5EF4-FFF2-40B4-BE49-F238E27FC236}">
                  <a16:creationId xmlns:a16="http://schemas.microsoft.com/office/drawing/2014/main" id="{7D2A6D1A-A5B8-A121-3ACD-6C4F678ED6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344" y="4037018"/>
              <a:ext cx="2319338" cy="615951"/>
            </a:xfrm>
            <a:prstGeom prst="rect">
              <a:avLst/>
            </a:prstGeom>
            <a:noFill/>
            <a:ln w="4445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000" rIns="5400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NT escrito </a:t>
              </a:r>
            </a:p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entre +/-50 y 100</a:t>
              </a:r>
            </a:p>
          </p:txBody>
        </p:sp>
        <p:sp>
          <p:nvSpPr>
            <p:cNvPr id="18" name="Line 32">
              <a:extLst>
                <a:ext uri="{FF2B5EF4-FFF2-40B4-BE49-F238E27FC236}">
                  <a16:creationId xmlns:a16="http://schemas.microsoft.com/office/drawing/2014/main" id="{B9B1DD61-6E15-C16B-E091-296071CBFF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1584" y="4649841"/>
              <a:ext cx="163633" cy="133300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Line 33">
              <a:extLst>
                <a:ext uri="{FF2B5EF4-FFF2-40B4-BE49-F238E27FC236}">
                  <a16:creationId xmlns:a16="http://schemas.microsoft.com/office/drawing/2014/main" id="{10EF5DA0-DE3F-0903-7904-34281129E4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3100" y="5753100"/>
              <a:ext cx="6339" cy="627071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Line 32">
              <a:extLst>
                <a:ext uri="{FF2B5EF4-FFF2-40B4-BE49-F238E27FC236}">
                  <a16:creationId xmlns:a16="http://schemas.microsoft.com/office/drawing/2014/main" id="{EDBF037E-250B-211F-AC74-739B65C32C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39131" y="5550128"/>
              <a:ext cx="589463" cy="223388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Line 32">
              <a:extLst>
                <a:ext uri="{FF2B5EF4-FFF2-40B4-BE49-F238E27FC236}">
                  <a16:creationId xmlns:a16="http://schemas.microsoft.com/office/drawing/2014/main" id="{58869444-9892-8CD0-4900-7D5145AD82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8057" y="4764211"/>
              <a:ext cx="3867" cy="813124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6F4AC83-3A26-3EC9-9962-E2F1ABA78514}"/>
              </a:ext>
            </a:extLst>
          </p:cNvPr>
          <p:cNvCxnSpPr>
            <a:cxnSpLocks/>
          </p:cNvCxnSpPr>
          <p:nvPr/>
        </p:nvCxnSpPr>
        <p:spPr>
          <a:xfrm flipH="1">
            <a:off x="9192344" y="1434944"/>
            <a:ext cx="648072" cy="1273976"/>
          </a:xfrm>
          <a:prstGeom prst="straightConnector1">
            <a:avLst/>
          </a:prstGeom>
          <a:ln w="53975">
            <a:solidFill>
              <a:srgbClr val="59FF0F"/>
            </a:solidFill>
            <a:tailEnd type="triangle"/>
          </a:ln>
          <a:effectLst>
            <a:outerShdw blurRad="50800" dist="50800" dir="33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156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0DEBC-1037-B42B-3DE6-BFE7095F2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C - Text Box 39">
            <a:extLst>
              <a:ext uri="{FF2B5EF4-FFF2-40B4-BE49-F238E27FC236}">
                <a16:creationId xmlns:a16="http://schemas.microsoft.com/office/drawing/2014/main" id="{28EB124A-265A-5581-5440-6ABD1EB5C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" y="6152604"/>
            <a:ext cx="320008" cy="34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72000" rIns="0" bIns="72000">
            <a:no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</a:p>
        </p:txBody>
      </p:sp>
      <p:sp>
        <p:nvSpPr>
          <p:cNvPr id="4" name="DC - Text Box 7">
            <a:extLst>
              <a:ext uri="{FF2B5EF4-FFF2-40B4-BE49-F238E27FC236}">
                <a16:creationId xmlns:a16="http://schemas.microsoft.com/office/drawing/2014/main" id="{101A64BE-9BB2-A86D-9B50-E88ABED5D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9276" y="6093296"/>
            <a:ext cx="47961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88000"/>
              </a:lnSpc>
            </a:pPr>
            <a:r>
              <a:rPr kumimoji="0" lang="es-419" sz="2100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3" name="TIME LINE - Line 6">
            <a:extLst>
              <a:ext uri="{FF2B5EF4-FFF2-40B4-BE49-F238E27FC236}">
                <a16:creationId xmlns:a16="http://schemas.microsoft.com/office/drawing/2014/main" id="{2855967A-4B0C-3544-AC54-9ECED2BF15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28" y="6559550"/>
            <a:ext cx="119160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Year ! - Text Box 8">
            <a:extLst>
              <a:ext uri="{FF2B5EF4-FFF2-40B4-BE49-F238E27FC236}">
                <a16:creationId xmlns:a16="http://schemas.microsoft.com/office/drawing/2014/main" id="{58B49D33-69DE-60B4-1B06-CA7160D1A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94" y="5940000"/>
            <a:ext cx="341760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4" name="Tiempos JESUS - Group 14">
            <a:extLst>
              <a:ext uri="{FF2B5EF4-FFF2-40B4-BE49-F238E27FC236}">
                <a16:creationId xmlns:a16="http://schemas.microsoft.com/office/drawing/2014/main" id="{97B7DE33-D3ED-AAF1-234E-71A439794867}"/>
              </a:ext>
            </a:extLst>
          </p:cNvPr>
          <p:cNvGrpSpPr>
            <a:grpSpLocks/>
          </p:cNvGrpSpPr>
          <p:nvPr/>
        </p:nvGrpSpPr>
        <p:grpSpPr bwMode="auto">
          <a:xfrm>
            <a:off x="135434" y="4797427"/>
            <a:ext cx="2216150" cy="1582738"/>
            <a:chOff x="3387" y="2987"/>
            <a:chExt cx="1396" cy="997"/>
          </a:xfrm>
        </p:grpSpPr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B6D3B164-0978-A784-A1D1-F8B1E5FDA8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2987"/>
              <a:ext cx="1396" cy="446"/>
            </a:xfrm>
            <a:prstGeom prst="rect">
              <a:avLst/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/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Tiempos de Jesús (4 a.C. - 33 d.C.)</a:t>
              </a:r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10BA631F-AD3F-0035-7496-FAC23346C9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3" y="3436"/>
              <a:ext cx="1" cy="548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29">
            <a:extLst>
              <a:ext uri="{FF2B5EF4-FFF2-40B4-BE49-F238E27FC236}">
                <a16:creationId xmlns:a16="http://schemas.microsoft.com/office/drawing/2014/main" id="{292D79CB-34F7-F0AC-D228-835E61B46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706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0" name="1- Line 5">
            <a:extLst>
              <a:ext uri="{FF2B5EF4-FFF2-40B4-BE49-F238E27FC236}">
                <a16:creationId xmlns:a16="http://schemas.microsoft.com/office/drawing/2014/main" id="{66BAFFD1-5134-F842-80FA-3995CFB87B9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226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00 - Line 5">
            <a:extLst>
              <a:ext uri="{FF2B5EF4-FFF2-40B4-BE49-F238E27FC236}">
                <a16:creationId xmlns:a16="http://schemas.microsoft.com/office/drawing/2014/main" id="{B62F365B-A0E4-7294-8644-5A502B82BC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038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200 - Line 5">
            <a:extLst>
              <a:ext uri="{FF2B5EF4-FFF2-40B4-BE49-F238E27FC236}">
                <a16:creationId xmlns:a16="http://schemas.microsoft.com/office/drawing/2014/main" id="{F8210B60-DEDA-635E-CF1E-827F222313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5840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300 - Line 5">
            <a:extLst>
              <a:ext uri="{FF2B5EF4-FFF2-40B4-BE49-F238E27FC236}">
                <a16:creationId xmlns:a16="http://schemas.microsoft.com/office/drawing/2014/main" id="{C00C1C3D-C486-1A21-9322-2C013BC91F7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372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400 - Line 5">
            <a:extLst>
              <a:ext uri="{FF2B5EF4-FFF2-40B4-BE49-F238E27FC236}">
                <a16:creationId xmlns:a16="http://schemas.microsoft.com/office/drawing/2014/main" id="{D8E6154F-79F4-99FA-91F2-21C83352BC8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4919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500 - Line 5">
            <a:extLst>
              <a:ext uri="{FF2B5EF4-FFF2-40B4-BE49-F238E27FC236}">
                <a16:creationId xmlns:a16="http://schemas.microsoft.com/office/drawing/2014/main" id="{C2CE383F-091B-9DA6-D18D-5B631E2CD9C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35554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Year 200 - Text Box 29">
            <a:extLst>
              <a:ext uri="{FF2B5EF4-FFF2-40B4-BE49-F238E27FC236}">
                <a16:creationId xmlns:a16="http://schemas.microsoft.com/office/drawing/2014/main" id="{CC9ECB19-9298-DBC8-B838-5984D3A1B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9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53" name="Year 300 - Text Box 29">
            <a:extLst>
              <a:ext uri="{FF2B5EF4-FFF2-40B4-BE49-F238E27FC236}">
                <a16:creationId xmlns:a16="http://schemas.microsoft.com/office/drawing/2014/main" id="{6710D57E-785A-8757-EB70-9B54E51B5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27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54" name="Year 400 - Text Box 29">
            <a:extLst>
              <a:ext uri="{FF2B5EF4-FFF2-40B4-BE49-F238E27FC236}">
                <a16:creationId xmlns:a16="http://schemas.microsoft.com/office/drawing/2014/main" id="{AAA2592C-F8CC-7E61-F22A-201EB9F66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6468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55" name="Year 500 - Text Box 29">
            <a:extLst>
              <a:ext uri="{FF2B5EF4-FFF2-40B4-BE49-F238E27FC236}">
                <a16:creationId xmlns:a16="http://schemas.microsoft.com/office/drawing/2014/main" id="{226E4362-F1F3-4A72-CFC4-ADC64C75C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103" y="5940000"/>
            <a:ext cx="581792" cy="4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2200" i="0" u="none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43" name="Jesus range - Rectangle 86">
            <a:extLst>
              <a:ext uri="{FF2B5EF4-FFF2-40B4-BE49-F238E27FC236}">
                <a16:creationId xmlns:a16="http://schemas.microsoft.com/office/drawing/2014/main" id="{1DC54EF4-0235-7E7A-2E4E-A4FF79F36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81" y="6496769"/>
            <a:ext cx="918537" cy="144000"/>
          </a:xfrm>
          <a:prstGeom prst="rect">
            <a:avLst/>
          </a:prstGeom>
          <a:solidFill>
            <a:srgbClr val="FFCC00"/>
          </a:solidFill>
          <a:ln w="34925">
            <a:solidFill>
              <a:srgbClr val="FF9900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NT Range - Rectangle 86">
            <a:extLst>
              <a:ext uri="{FF2B5EF4-FFF2-40B4-BE49-F238E27FC236}">
                <a16:creationId xmlns:a16="http://schemas.microsoft.com/office/drawing/2014/main" id="{3A8ED902-E381-116D-EA2C-729094C1E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79" y="6501545"/>
            <a:ext cx="1080795" cy="144000"/>
          </a:xfrm>
          <a:prstGeom prst="rect">
            <a:avLst/>
          </a:prstGeom>
          <a:solidFill>
            <a:srgbClr val="7030A0"/>
          </a:solidFill>
          <a:ln w="34925">
            <a:solidFill>
              <a:srgbClr val="5DEAF9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386771A-4AC3-ECFA-F2E1-79416A31F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08996"/>
            <a:ext cx="10870032" cy="138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Pero ¿por qué todas estas personas creen que los libros que mencionan y citan, son canónicos?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¿Qué criterios utilizaron para llegar a esa conclusión?</a:t>
            </a:r>
          </a:p>
        </p:txBody>
      </p:sp>
      <p:sp>
        <p:nvSpPr>
          <p:cNvPr id="30" name="Text Box 15">
            <a:extLst>
              <a:ext uri="{FF2B5EF4-FFF2-40B4-BE49-F238E27FC236}">
                <a16:creationId xmlns:a16="http://schemas.microsoft.com/office/drawing/2014/main" id="{439AA399-C965-C46F-3AB6-B0B21625F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192" y="4017258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Ireneo: “</a:t>
            </a:r>
            <a:r>
              <a:rPr lang="es-419" sz="2000" i="1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Herejías”</a:t>
            </a:r>
            <a:endParaRPr lang="es-419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+/- 178 d.C.</a:t>
            </a:r>
            <a:endParaRPr kumimoji="0" lang="es-419" sz="2000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E9A258-53C4-7EE7-5F39-4C5EFA04FD7A}"/>
              </a:ext>
            </a:extLst>
          </p:cNvPr>
          <p:cNvGrpSpPr/>
          <p:nvPr/>
        </p:nvGrpSpPr>
        <p:grpSpPr>
          <a:xfrm>
            <a:off x="3939994" y="4361948"/>
            <a:ext cx="308084" cy="1865133"/>
            <a:chOff x="4150942" y="4350261"/>
            <a:chExt cx="308084" cy="1865133"/>
          </a:xfrm>
        </p:grpSpPr>
        <p:sp>
          <p:nvSpPr>
            <p:cNvPr id="8" name="Line 17">
              <a:extLst>
                <a:ext uri="{FF2B5EF4-FFF2-40B4-BE49-F238E27FC236}">
                  <a16:creationId xmlns:a16="http://schemas.microsoft.com/office/drawing/2014/main" id="{686FC699-F8C4-8CFD-844E-433E75977B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0942" y="4487394"/>
              <a:ext cx="1588" cy="172800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Line 32">
              <a:extLst>
                <a:ext uri="{FF2B5EF4-FFF2-40B4-BE49-F238E27FC236}">
                  <a16:creationId xmlns:a16="http://schemas.microsoft.com/office/drawing/2014/main" id="{11669233-89AF-FCDB-1110-FA1CBD210D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5650" y="4350261"/>
              <a:ext cx="303376" cy="151066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 Box 15">
            <a:extLst>
              <a:ext uri="{FF2B5EF4-FFF2-40B4-BE49-F238E27FC236}">
                <a16:creationId xmlns:a16="http://schemas.microsoft.com/office/drawing/2014/main" id="{43775497-E231-FE51-C747-56FED5B9B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914" y="2708920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Clemente: (varias)</a:t>
            </a:r>
          </a:p>
          <a:p>
            <a:pPr algn="ctr"/>
            <a:endParaRPr lang="es-419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8D28CC6-1E1C-CCA2-E1D0-C58F050AA131}"/>
              </a:ext>
            </a:extLst>
          </p:cNvPr>
          <p:cNvGrpSpPr/>
          <p:nvPr/>
        </p:nvGrpSpPr>
        <p:grpSpPr>
          <a:xfrm>
            <a:off x="2119680" y="2932020"/>
            <a:ext cx="6136560" cy="2977893"/>
            <a:chOff x="2119680" y="2932020"/>
            <a:chExt cx="6136560" cy="2977893"/>
          </a:xfrm>
        </p:grpSpPr>
        <p:sp>
          <p:nvSpPr>
            <p:cNvPr id="25" name="Line 32">
              <a:extLst>
                <a:ext uri="{FF2B5EF4-FFF2-40B4-BE49-F238E27FC236}">
                  <a16:creationId xmlns:a16="http://schemas.microsoft.com/office/drawing/2014/main" id="{2B7A323C-DBE6-9E47-C0F3-C735C8E49A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48297" y="2938829"/>
              <a:ext cx="4307943" cy="2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Line 32">
              <a:extLst>
                <a:ext uri="{FF2B5EF4-FFF2-40B4-BE49-F238E27FC236}">
                  <a16:creationId xmlns:a16="http://schemas.microsoft.com/office/drawing/2014/main" id="{F9FAE4C2-F8B2-84D4-F8FE-D1A4208B83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41351" y="2932020"/>
              <a:ext cx="1117141" cy="121706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Line 32">
              <a:extLst>
                <a:ext uri="{FF2B5EF4-FFF2-40B4-BE49-F238E27FC236}">
                  <a16:creationId xmlns:a16="http://schemas.microsoft.com/office/drawing/2014/main" id="{778EFEB3-238D-E2F2-1180-D62D8CB554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19680" y="5692201"/>
              <a:ext cx="561607" cy="217712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32">
              <a:extLst>
                <a:ext uri="{FF2B5EF4-FFF2-40B4-BE49-F238E27FC236}">
                  <a16:creationId xmlns:a16="http://schemas.microsoft.com/office/drawing/2014/main" id="{EB5DB559-CA20-2B58-FC02-EC043D9F10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67294" y="4138614"/>
              <a:ext cx="178299" cy="1570248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Line 17">
            <a:extLst>
              <a:ext uri="{FF2B5EF4-FFF2-40B4-BE49-F238E27FC236}">
                <a16:creationId xmlns:a16="http://schemas.microsoft.com/office/drawing/2014/main" id="{FC99E8BF-8058-F9CB-965B-31860C5E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972" y="5891144"/>
            <a:ext cx="1588" cy="491492"/>
          </a:xfrm>
          <a:prstGeom prst="line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BA6F8F-856C-AC1A-6573-AA5765591C44}"/>
              </a:ext>
            </a:extLst>
          </p:cNvPr>
          <p:cNvSpPr txBox="1"/>
          <p:nvPr/>
        </p:nvSpPr>
        <p:spPr>
          <a:xfrm>
            <a:off x="8256240" y="3009840"/>
            <a:ext cx="23762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+/- 65 - 80 d.C.</a:t>
            </a:r>
          </a:p>
        </p:txBody>
      </p:sp>
      <p:sp>
        <p:nvSpPr>
          <p:cNvPr id="39" name="Text Box 15">
            <a:extLst>
              <a:ext uri="{FF2B5EF4-FFF2-40B4-BE49-F238E27FC236}">
                <a16:creationId xmlns:a16="http://schemas.microsoft.com/office/drawing/2014/main" id="{B97417B6-00E2-5F1E-F5AE-4D3BF6734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6387" y="3657218"/>
            <a:ext cx="2375590" cy="707886"/>
          </a:xfrm>
          <a:prstGeom prst="rect">
            <a:avLst/>
          </a:prstGeom>
          <a:noFill/>
          <a:ln w="444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algn="ctr"/>
            <a:r>
              <a:rPr lang="es-419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Ignacio: (varias)</a:t>
            </a:r>
          </a:p>
          <a:p>
            <a:pPr algn="ctr"/>
            <a:r>
              <a:rPr lang="es-419" sz="20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+/- 107 d.C.</a:t>
            </a:r>
            <a:endParaRPr kumimoji="0" lang="es-419" sz="2000" b="1" i="0" u="none" noProof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Line 17">
            <a:extLst>
              <a:ext uri="{FF2B5EF4-FFF2-40B4-BE49-F238E27FC236}">
                <a16:creationId xmlns:a16="http://schemas.microsoft.com/office/drawing/2014/main" id="{45819AF5-FE21-FCE8-0CA8-A826DC597D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0565" y="5013175"/>
            <a:ext cx="0" cy="1217061"/>
          </a:xfrm>
          <a:prstGeom prst="line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A46A9EA-0E33-753F-6987-2F1A71E22AA1}"/>
              </a:ext>
            </a:extLst>
          </p:cNvPr>
          <p:cNvGrpSpPr/>
          <p:nvPr/>
        </p:nvGrpSpPr>
        <p:grpSpPr>
          <a:xfrm>
            <a:off x="2878781" y="3819143"/>
            <a:ext cx="4054430" cy="1217060"/>
            <a:chOff x="2831156" y="3819143"/>
            <a:chExt cx="4054430" cy="1217060"/>
          </a:xfrm>
        </p:grpSpPr>
        <p:sp>
          <p:nvSpPr>
            <p:cNvPr id="45" name="Line 32">
              <a:extLst>
                <a:ext uri="{FF2B5EF4-FFF2-40B4-BE49-F238E27FC236}">
                  <a16:creationId xmlns:a16="http://schemas.microsoft.com/office/drawing/2014/main" id="{2A7EE7E8-3ADC-7894-91C5-0BAD5585D0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5760" y="3825953"/>
              <a:ext cx="2949826" cy="1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32">
              <a:extLst>
                <a:ext uri="{FF2B5EF4-FFF2-40B4-BE49-F238E27FC236}">
                  <a16:creationId xmlns:a16="http://schemas.microsoft.com/office/drawing/2014/main" id="{1253EC0A-DB46-8CD5-961F-85D46EA5C3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31156" y="3819143"/>
              <a:ext cx="1117141" cy="1217060"/>
            </a:xfrm>
            <a:prstGeom prst="line">
              <a:avLst/>
            </a:prstGeom>
            <a:noFill/>
            <a:ln w="444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NT Written - Group 72">
            <a:extLst>
              <a:ext uri="{FF2B5EF4-FFF2-40B4-BE49-F238E27FC236}">
                <a16:creationId xmlns:a16="http://schemas.microsoft.com/office/drawing/2014/main" id="{FF33899B-8617-3C59-6FA3-B557558C670F}"/>
              </a:ext>
            </a:extLst>
          </p:cNvPr>
          <p:cNvGrpSpPr/>
          <p:nvPr/>
        </p:nvGrpSpPr>
        <p:grpSpPr>
          <a:xfrm>
            <a:off x="191344" y="4037018"/>
            <a:ext cx="2337250" cy="2343153"/>
            <a:chOff x="191344" y="4037018"/>
            <a:chExt cx="2337250" cy="2343153"/>
          </a:xfrm>
        </p:grpSpPr>
        <p:sp>
          <p:nvSpPr>
            <p:cNvPr id="13" name="Text Box 31">
              <a:extLst>
                <a:ext uri="{FF2B5EF4-FFF2-40B4-BE49-F238E27FC236}">
                  <a16:creationId xmlns:a16="http://schemas.microsoft.com/office/drawing/2014/main" id="{D91DBB3B-6498-7979-73D8-09AA262A9F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344" y="4037018"/>
              <a:ext cx="2319338" cy="615951"/>
            </a:xfrm>
            <a:prstGeom prst="rect">
              <a:avLst/>
            </a:prstGeom>
            <a:noFill/>
            <a:ln w="4445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000" rIns="5400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NT escrito </a:t>
              </a:r>
            </a:p>
            <a:p>
              <a:pPr algn="ctr">
                <a:lnSpc>
                  <a:spcPct val="85000"/>
                </a:lnSpc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entre +/-50 y 100</a:t>
              </a:r>
            </a:p>
          </p:txBody>
        </p:sp>
        <p:sp>
          <p:nvSpPr>
            <p:cNvPr id="18" name="Line 32">
              <a:extLst>
                <a:ext uri="{FF2B5EF4-FFF2-40B4-BE49-F238E27FC236}">
                  <a16:creationId xmlns:a16="http://schemas.microsoft.com/office/drawing/2014/main" id="{FF13A8B6-885B-1FEF-1557-D327B9CD77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1584" y="4649841"/>
              <a:ext cx="163633" cy="133300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Line 33">
              <a:extLst>
                <a:ext uri="{FF2B5EF4-FFF2-40B4-BE49-F238E27FC236}">
                  <a16:creationId xmlns:a16="http://schemas.microsoft.com/office/drawing/2014/main" id="{80204147-4830-81DB-70A2-662D125C23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3100" y="5753100"/>
              <a:ext cx="6339" cy="627071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Line 32">
              <a:extLst>
                <a:ext uri="{FF2B5EF4-FFF2-40B4-BE49-F238E27FC236}">
                  <a16:creationId xmlns:a16="http://schemas.microsoft.com/office/drawing/2014/main" id="{1EEC042F-7E59-BDD5-3431-D1106F6536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39131" y="5550128"/>
              <a:ext cx="589463" cy="223388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Line 32">
              <a:extLst>
                <a:ext uri="{FF2B5EF4-FFF2-40B4-BE49-F238E27FC236}">
                  <a16:creationId xmlns:a16="http://schemas.microsoft.com/office/drawing/2014/main" id="{0E9BD2DF-4C6F-68CB-21C3-9B9484405B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8057" y="4764211"/>
              <a:ext cx="3867" cy="813124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2269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91DC2-CC18-A9BF-4C27-2DAE8F5AA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2A08B7D-73BF-573A-1BA4-235BEBE50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08996"/>
            <a:ext cx="10870032" cy="138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Pero ¿por qué todas estas personas creen que los libros que mencionan y citan, son canónicos?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¿Qué criterios utilizaron para llegar a esa conclusión?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881139-AB68-B844-DC0D-6AB26C8FA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20889"/>
            <a:ext cx="460851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i="1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"Autoridad Apostólica"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CE1015-E308-C1DC-3400-EBCF8D5BC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996952"/>
            <a:ext cx="10870032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Todos los libros del Nuevo Testamento fueron escritos por personas que conocieron personalmente a Jesús, fueron testigos oculares de los eventos descritos, o estuvieron estrechamente asociados con dichas personas.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9C2F5A-195B-2F25-30DD-B7271D5B1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869160"/>
            <a:ext cx="1087003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Ej. Marcos y Lucas no eran apóstoles, pero ambos acompañaron a los apóstoles durante largos períodos en sus viajes, y tomaron notas extensas de lo que decían.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1D8FF0-9C08-4187-38EF-E0486CD2A2B5}"/>
              </a:ext>
            </a:extLst>
          </p:cNvPr>
          <p:cNvCxnSpPr>
            <a:cxnSpLocks/>
          </p:cNvCxnSpPr>
          <p:nvPr/>
        </p:nvCxnSpPr>
        <p:spPr>
          <a:xfrm>
            <a:off x="767408" y="2852936"/>
            <a:ext cx="3744416" cy="0"/>
          </a:xfrm>
          <a:prstGeom prst="line">
            <a:avLst/>
          </a:prstGeom>
          <a:ln w="34925">
            <a:solidFill>
              <a:srgbClr val="59FF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394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25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25"/>
                            </p:stCondLst>
                            <p:childTnLst>
                              <p:par>
                                <p:cTn id="17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25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11" grpId="0" build="p"/>
      <p:bldP spid="16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92200-C9EC-C110-7965-E926785D5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B3DA74D-C572-C451-A17C-8FE064A54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08996"/>
            <a:ext cx="10870032" cy="138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Pero ¿por qué todas estas personas creen que los libros que mencionan y citan, son canónicos?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¿Qué criterios utilizaron para llegar a esa conclusión?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FFBB13-EC2B-FD03-6F57-21471969F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996952"/>
            <a:ext cx="1087003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Por lo tanto, el canon del NT se cerró con la muerte de los apóstoles y los testigos oculares. 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Nada escrito posterior a la muerte de Juan (probablemente en el año 100), puede formar parte del canon del NT.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 hecho, el propio Juan nos da una severa advertencia sobre intentar cambiar el canon, en casi las últimas palabras, del último capítulo de su último libro: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235B6A-FEEE-FC91-CE17-E2292F202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20889"/>
            <a:ext cx="1087003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i="1" noProof="0" dirty="0">
                <a:solidFill>
                  <a:srgbClr val="59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"Autoridad Apostólica"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F1ECD7-96FA-CF34-A6BF-B0749F506EF7}"/>
              </a:ext>
            </a:extLst>
          </p:cNvPr>
          <p:cNvCxnSpPr>
            <a:cxnSpLocks/>
          </p:cNvCxnSpPr>
          <p:nvPr/>
        </p:nvCxnSpPr>
        <p:spPr>
          <a:xfrm>
            <a:off x="767408" y="2852936"/>
            <a:ext cx="3744416" cy="0"/>
          </a:xfrm>
          <a:prstGeom prst="line">
            <a:avLst/>
          </a:prstGeom>
          <a:ln w="34925">
            <a:solidFill>
              <a:srgbClr val="59FF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917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84F4A-FDB5-2407-C00F-67F32D1E7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814C013D-4622-EA8E-94AD-2FA52D132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96752"/>
            <a:ext cx="10945216" cy="92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que nosotros llamamos el “Antiguo Testamento”, para el pueblo judío es el ____________</a:t>
            </a:r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DF7543C4-2A29-9FB1-4409-EC259B71C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358116"/>
            <a:ext cx="1094521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traducción del Tanakh desde hebreo al griego:</a:t>
            </a:r>
          </a:p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8FEEADDD-C758-9E6A-BB0A-0E2106701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2212" y="1644711"/>
            <a:ext cx="1819472" cy="58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400" spc="300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Tanakh</a:t>
            </a:r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84A311B3-48A9-39DC-1236-060DC4DDC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440" y="2862172"/>
            <a:ext cx="2932213" cy="58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400" spc="300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Septuaginta</a:t>
            </a:r>
          </a:p>
        </p:txBody>
      </p:sp>
      <p:sp>
        <p:nvSpPr>
          <p:cNvPr id="6" name="Q 3 - Rectangle 36">
            <a:extLst>
              <a:ext uri="{FF2B5EF4-FFF2-40B4-BE49-F238E27FC236}">
                <a16:creationId xmlns:a16="http://schemas.microsoft.com/office/drawing/2014/main" id="{72C25C02-CE79-6B71-5A8A-257830512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808" y="2852936"/>
            <a:ext cx="640871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que significa _______________</a:t>
            </a:r>
          </a:p>
        </p:txBody>
      </p:sp>
      <p:sp>
        <p:nvSpPr>
          <p:cNvPr id="7" name="Answer 3 - Rectangle 36">
            <a:extLst>
              <a:ext uri="{FF2B5EF4-FFF2-40B4-BE49-F238E27FC236}">
                <a16:creationId xmlns:a16="http://schemas.microsoft.com/office/drawing/2014/main" id="{60628D6C-B0AD-BC16-EE10-98D072B94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5293" y="2825228"/>
            <a:ext cx="1955985" cy="58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400" spc="300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Setenta</a:t>
            </a:r>
          </a:p>
        </p:txBody>
      </p:sp>
      <p:sp>
        <p:nvSpPr>
          <p:cNvPr id="9" name="Rectangle 36">
            <a:extLst>
              <a:ext uri="{FF2B5EF4-FFF2-40B4-BE49-F238E27FC236}">
                <a16:creationId xmlns:a16="http://schemas.microsoft.com/office/drawing/2014/main" id="{C41E1C50-E17B-BE93-7631-44CC6E860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573016"/>
            <a:ext cx="10945216" cy="92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¿Símbolo o abreviación usado para esta traducción en las Biblias de estudio? _________</a:t>
            </a:r>
          </a:p>
        </p:txBody>
      </p:sp>
      <p:sp>
        <p:nvSpPr>
          <p:cNvPr id="10" name="Rectangle 36">
            <a:extLst>
              <a:ext uri="{FF2B5EF4-FFF2-40B4-BE49-F238E27FC236}">
                <a16:creationId xmlns:a16="http://schemas.microsoft.com/office/drawing/2014/main" id="{54867839-60E1-693D-0225-0D25011F9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5840" y="4020975"/>
            <a:ext cx="1122423" cy="58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400" spc="300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LXX</a:t>
            </a:r>
          </a:p>
        </p:txBody>
      </p:sp>
      <p:sp>
        <p:nvSpPr>
          <p:cNvPr id="11" name="Rectangle 36">
            <a:extLst>
              <a:ext uri="{FF2B5EF4-FFF2-40B4-BE49-F238E27FC236}">
                <a16:creationId xmlns:a16="http://schemas.microsoft.com/office/drawing/2014/main" id="{A5271ABB-49A0-21AF-BA89-7A45B3941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695905"/>
            <a:ext cx="10945216" cy="92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¿Significado del símbolo “TM” en las Biblias de estudio? ___________________</a:t>
            </a:r>
          </a:p>
        </p:txBody>
      </p:sp>
      <p:sp>
        <p:nvSpPr>
          <p:cNvPr id="12" name="Rectangle 36">
            <a:extLst>
              <a:ext uri="{FF2B5EF4-FFF2-40B4-BE49-F238E27FC236}">
                <a16:creationId xmlns:a16="http://schemas.microsoft.com/office/drawing/2014/main" id="{DC7420C2-95B2-B694-11CC-5A7D38A80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440" y="5143864"/>
            <a:ext cx="3480183" cy="58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400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Masorético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4085B4-8F9B-7240-01A2-555F345A9735}"/>
              </a:ext>
            </a:extLst>
          </p:cNvPr>
          <p:cNvGrpSpPr/>
          <p:nvPr/>
        </p:nvGrpSpPr>
        <p:grpSpPr>
          <a:xfrm>
            <a:off x="1752600" y="508771"/>
            <a:ext cx="8691588" cy="295842"/>
            <a:chOff x="1752600" y="508771"/>
            <a:chExt cx="8691588" cy="295842"/>
          </a:xfrm>
        </p:grpSpPr>
        <p:sp>
          <p:nvSpPr>
            <p:cNvPr id="13" name="TITLE UNDERLINE - Rectangle 5">
              <a:extLst>
                <a:ext uri="{FF2B5EF4-FFF2-40B4-BE49-F238E27FC236}">
                  <a16:creationId xmlns:a16="http://schemas.microsoft.com/office/drawing/2014/main" id="{18AD82A0-EA48-6B04-7E43-2C4943F14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7388" y="548680"/>
              <a:ext cx="8686800" cy="255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 anchorCtr="0"/>
            <a:lstStyle>
              <a:lvl1pPr algn="l"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Char char="n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1pPr>
              <a:lvl2pPr marL="190500" algn="l">
                <a:spcBef>
                  <a:spcPct val="20000"/>
                </a:spcBef>
                <a:buClr>
                  <a:schemeClr val="folHlink"/>
                </a:buClr>
                <a:buChar char="–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folHlink"/>
                </a:buClr>
                <a:buSzPct val="60000"/>
                <a:buFont typeface="Monotype Sorts" pitchFamily="2" charset="2"/>
                <a:buChar char="n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15000"/>
                </a:spcBef>
                <a:buClrTx/>
                <a:buSzTx/>
                <a:buFontTx/>
                <a:buNone/>
              </a:pPr>
              <a:r>
                <a:rPr kumimoji="0" lang="es-419" sz="3900" b="1" i="1" u="sng" kern="1400" spc="700" noProof="0" dirty="0">
                  <a:solidFill>
                    <a:srgbClr val="EFF9FF"/>
                  </a:solidFill>
                  <a:effectLst>
                    <a:outerShdw blurRad="63500" dist="63500" dir="3300000" algn="tl" rotWithShape="0">
                      <a:schemeClr val="tx1">
                        <a:alpha val="80000"/>
                      </a:schemeClr>
                    </a:outerShdw>
                  </a:effectLst>
                  <a:latin typeface="Arial" panose="020B0604020202020204" pitchFamily="34" charset="0"/>
                </a:rPr>
                <a:t>¡                                !</a:t>
              </a:r>
            </a:p>
          </p:txBody>
        </p:sp>
        <p:sp>
          <p:nvSpPr>
            <p:cNvPr id="14" name="TITLE - Rectangle 5">
              <a:extLst>
                <a:ext uri="{FF2B5EF4-FFF2-40B4-BE49-F238E27FC236}">
                  <a16:creationId xmlns:a16="http://schemas.microsoft.com/office/drawing/2014/main" id="{FFC52484-C23C-E4ED-B9F9-E8E6794D21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600" y="508771"/>
              <a:ext cx="8686800" cy="255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 anchorCtr="0"/>
            <a:lstStyle>
              <a:lvl1pPr algn="l"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Char char="n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1pPr>
              <a:lvl2pPr marL="190500" algn="l">
                <a:spcBef>
                  <a:spcPct val="20000"/>
                </a:spcBef>
                <a:buClr>
                  <a:schemeClr val="folHlink"/>
                </a:buClr>
                <a:buChar char="–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folHlink"/>
                </a:buClr>
                <a:buSzPct val="60000"/>
                <a:buFont typeface="Monotype Sorts" pitchFamily="2" charset="2"/>
                <a:buChar char="n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15000"/>
                </a:spcBef>
                <a:buClrTx/>
                <a:buSzTx/>
                <a:buFontTx/>
                <a:buNone/>
              </a:pPr>
              <a:r>
                <a:rPr kumimoji="0" lang="es-419" sz="3900" b="1" i="1" kern="1400" spc="700" noProof="0" dirty="0">
                  <a:solidFill>
                    <a:srgbClr val="EFF9FF"/>
                  </a:solidFill>
                  <a:effectLst>
                    <a:outerShdw blurRad="63500" dist="63500" dir="3300000" algn="tl" rotWithShape="0">
                      <a:schemeClr val="tx1">
                        <a:alpha val="80000"/>
                      </a:schemeClr>
                    </a:outerShdw>
                  </a:effectLst>
                  <a:latin typeface="Arial" panose="020B0604020202020204" pitchFamily="34" charset="0"/>
                </a:rPr>
                <a:t>Concurso Relámpago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947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  <p:bldP spid="3" grpId="0" build="p" bldLvl="2"/>
      <p:bldP spid="4" grpId="0"/>
      <p:bldP spid="5" grpId="0"/>
      <p:bldP spid="6" grpId="0" build="p" bldLvl="2"/>
      <p:bldP spid="7" grpId="0"/>
      <p:bldP spid="9" grpId="0" build="p" bldLvl="2"/>
      <p:bldP spid="10" grpId="0"/>
      <p:bldP spid="11" grpId="0" build="p" bldLvl="2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B6C1C-1706-9F82-4F32-CB5657A3A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se NORMAL, yellow frame - Rectangle 7">
            <a:extLst>
              <a:ext uri="{FF2B5EF4-FFF2-40B4-BE49-F238E27FC236}">
                <a16:creationId xmlns:a16="http://schemas.microsoft.com/office/drawing/2014/main" id="{ACFFF901-6664-47EA-1165-D7D3BC2C4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196752"/>
            <a:ext cx="10756900" cy="2736304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kumimoji="0" lang="es-419" sz="3000" noProof="0" dirty="0">
                <a:solidFill>
                  <a:srgbClr val="EFF9FF"/>
                </a:solidFill>
                <a:latin typeface="Arial" panose="020B0604020202020204" pitchFamily="34" charset="0"/>
              </a:rPr>
              <a:t>                                                Yo testifico a todos los que oyen las palabras de la profecía de este libro: 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kumimoji="0" lang="es-419" sz="3000" noProof="0" dirty="0">
                <a:solidFill>
                  <a:srgbClr val="EFF9FF"/>
                </a:solidFill>
                <a:latin typeface="Arial" panose="020B0604020202020204" pitchFamily="34" charset="0"/>
              </a:rPr>
              <a:t>Si alguno añade a ellas, Dios traerá sobre él las plagas que están escritas en este libro; y si alguno quita de las palabras del libro de esta profecía, Dios quitará su parte del árbol de la vida y de la ciudad santa descritos en este libro.</a:t>
            </a:r>
          </a:p>
        </p:txBody>
      </p:sp>
      <p:sp>
        <p:nvSpPr>
          <p:cNvPr id="4" name="Verse ID - Rectangle 9">
            <a:extLst>
              <a:ext uri="{FF2B5EF4-FFF2-40B4-BE49-F238E27FC236}">
                <a16:creationId xmlns:a16="http://schemas.microsoft.com/office/drawing/2014/main" id="{FC77E16E-005D-D3F1-A693-44D1C42C6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077" y="1202085"/>
            <a:ext cx="5082189" cy="54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108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5000"/>
              </a:lnSpc>
              <a:spcAft>
                <a:spcPct val="15000"/>
              </a:spcAft>
            </a:pPr>
            <a:r>
              <a:rPr lang="es-419" sz="30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Apocalipsis 22:18-19 </a:t>
            </a:r>
            <a:r>
              <a:rPr lang="es-419" sz="19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(LBLA)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A84EF7-7CD2-614A-8CCB-9E9A91DC4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76" y="4077072"/>
            <a:ext cx="10870032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Algunos dicen que esta advertencia se refiere solo al libro de Apocalipsis. Otros dicen que se refiere a toda la Biblia, ya que Juan sabía que él era el último en escribir.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 cualquier caso, intentar cambiar el canon ¡probablemente no sea buena idea!</a:t>
            </a:r>
          </a:p>
        </p:txBody>
      </p:sp>
    </p:spTree>
    <p:extLst>
      <p:ext uri="{BB962C8B-B14F-4D97-AF65-F5344CB8AC3E}">
        <p14:creationId xmlns:p14="http://schemas.microsoft.com/office/powerpoint/2010/main" val="355882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3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 autoUpdateAnimBg="0"/>
      <p:bldP spid="4" grpId="0"/>
      <p:bldP spid="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A12B9-60BD-7B41-DFDE-96DBE6590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0AE7E2-ADF8-18F1-F6E6-B84FBCEAE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76" y="1052736"/>
            <a:ext cx="1087003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Por lo tanto, todo el canon de la Biblia completa ya está cerrado: nada se puede añadir, y ni nada se puede quitar.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3A6094-F61B-A981-2655-3DC2764F1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" y="1988840"/>
            <a:ext cx="10870032" cy="278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¿Pero qué pasó con los libros que </a:t>
            </a:r>
            <a:r>
              <a:rPr lang="es-419" i="1" u="sng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no</a:t>
            </a: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se incluyeron? 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¿Por qué no están? 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¿Por qué se incluye el Evangelio de Juan, pero no el Evangelio de María, o el Evangelio de Tomás?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None/>
            </a:pPr>
            <a:r>
              <a:rPr lang="es-419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¿Por qué están las cartas de Pablo, pero no </a:t>
            </a:r>
            <a:r>
              <a:rPr lang="es-419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carta de Jeremías?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EB8FA6-3A8E-23CD-5203-3F049715D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" y="5301208"/>
            <a:ext cx="10870032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¿“Silencio?”  ¿Cuál “Silencio”?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65973C8-6B20-7CE2-47C1-00B9DF1F70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293384"/>
              </p:ext>
            </p:extLst>
          </p:nvPr>
        </p:nvGraphicFramePr>
        <p:xfrm>
          <a:off x="8391020" y="1228934"/>
          <a:ext cx="3046128" cy="348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952898" imgH="2123810" progId="MSPhotoEd.3">
                  <p:embed/>
                </p:oleObj>
              </mc:Choice>
              <mc:Fallback>
                <p:oleObj name="Photo Editor Photo" r:id="rId3" imgW="1952898" imgH="212381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1020" y="1228934"/>
                        <a:ext cx="3046128" cy="348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49604F0-B45D-BC86-D007-2CB922502B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816202"/>
              </p:ext>
            </p:extLst>
          </p:nvPr>
        </p:nvGraphicFramePr>
        <p:xfrm>
          <a:off x="754853" y="1119359"/>
          <a:ext cx="2534770" cy="3592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2695951" imgH="4038095" progId="MSPhotoEd.3">
                  <p:embed/>
                </p:oleObj>
              </mc:Choice>
              <mc:Fallback>
                <p:oleObj name="Photo Editor Photo" r:id="rId5" imgW="2695951" imgH="4038095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853" y="1119359"/>
                        <a:ext cx="2534770" cy="35920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A349D0A-AFED-E376-8380-6C8CD09451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7267616"/>
              </p:ext>
            </p:extLst>
          </p:nvPr>
        </p:nvGraphicFramePr>
        <p:xfrm>
          <a:off x="3287688" y="2359720"/>
          <a:ext cx="5105267" cy="235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5276190" imgH="2429214" progId="MSPhotoEd.3">
                  <p:embed/>
                </p:oleObj>
              </mc:Choice>
              <mc:Fallback>
                <p:oleObj name="Photo Editor Photo" r:id="rId7" imgW="5276190" imgH="2429214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688" y="2359720"/>
                        <a:ext cx="5105267" cy="23517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FDEBA68-A9CE-BAA3-1BEE-73F837BBA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64" y="4768592"/>
            <a:ext cx="10870032" cy="8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 incluso, ¿los libros judíos escritos en “Silencio”?</a:t>
            </a:r>
          </a:p>
        </p:txBody>
      </p:sp>
    </p:spTree>
    <p:extLst>
      <p:ext uri="{BB962C8B-B14F-4D97-AF65-F5344CB8AC3E}">
        <p14:creationId xmlns:p14="http://schemas.microsoft.com/office/powerpoint/2010/main" val="3293522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accel="20000" decel="2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5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8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7DF03-CD95-AC20-7153-117D5E67A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>
            <a:extLst>
              <a:ext uri="{FF2B5EF4-FFF2-40B4-BE49-F238E27FC236}">
                <a16:creationId xmlns:a16="http://schemas.microsoft.com/office/drawing/2014/main" id="{ED82AB8B-08EA-9F70-A2D0-927CF7F1688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2758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 6">
            <a:extLst>
              <a:ext uri="{FF2B5EF4-FFF2-40B4-BE49-F238E27FC236}">
                <a16:creationId xmlns:a16="http://schemas.microsoft.com/office/drawing/2014/main" id="{0FDC3049-35B4-207A-EB41-F0D8863579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2000" y="6559550"/>
            <a:ext cx="116280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C5F6B466-C324-9765-9610-58869AC02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9276" y="6142186"/>
            <a:ext cx="47961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88000"/>
              </a:lnSpc>
            </a:pPr>
            <a:r>
              <a:rPr kumimoji="0" lang="es-419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AFF642DC-BD63-5D8E-7CDF-9300681A2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0008" y="5956300"/>
            <a:ext cx="83820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16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>
              <a:lnSpc>
                <a:spcPct val="95000"/>
              </a:lnSpc>
            </a:pPr>
            <a:endParaRPr kumimoji="0" lang="es-419" sz="1600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4BEF8184-33A6-70B4-75CC-E41D814EC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22" y="5999163"/>
            <a:ext cx="5111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16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538 AC</a:t>
            </a:r>
          </a:p>
        </p:txBody>
      </p:sp>
      <p:grpSp>
        <p:nvGrpSpPr>
          <p:cNvPr id="9" name="DANIEL - Group 10">
            <a:extLst>
              <a:ext uri="{FF2B5EF4-FFF2-40B4-BE49-F238E27FC236}">
                <a16:creationId xmlns:a16="http://schemas.microsoft.com/office/drawing/2014/main" id="{88E26CD9-0E45-EA1D-3E28-947F24396A83}"/>
              </a:ext>
            </a:extLst>
          </p:cNvPr>
          <p:cNvGrpSpPr>
            <a:grpSpLocks/>
          </p:cNvGrpSpPr>
          <p:nvPr/>
        </p:nvGrpSpPr>
        <p:grpSpPr bwMode="auto">
          <a:xfrm>
            <a:off x="771797" y="2060578"/>
            <a:ext cx="3956051" cy="3938590"/>
            <a:chOff x="109" y="1298"/>
            <a:chExt cx="2492" cy="2481"/>
          </a:xfrm>
        </p:grpSpPr>
        <p:sp>
          <p:nvSpPr>
            <p:cNvPr id="10" name="Text Box 11">
              <a:extLst>
                <a:ext uri="{FF2B5EF4-FFF2-40B4-BE49-F238E27FC236}">
                  <a16:creationId xmlns:a16="http://schemas.microsoft.com/office/drawing/2014/main" id="{53283294-191B-BCD1-55F3-A9AEA863BE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" y="1298"/>
              <a:ext cx="2492" cy="576"/>
            </a:xfrm>
            <a:prstGeom prst="rect">
              <a:avLst/>
            </a:prstGeom>
            <a:noFill/>
            <a:ln w="4445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4000" tIns="72000" rIns="144000" bIns="72000">
              <a:noAutofit/>
            </a:bodyPr>
            <a:lstStyle/>
            <a:p>
              <a:pPr algn="ctr">
                <a:lnSpc>
                  <a:spcPct val="85000"/>
                </a:lnSpc>
                <a:spcBef>
                  <a:spcPct val="30000"/>
                </a:spcBef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Daniel. Ezequiel. Jeremías. (Regreso del exilio. Comienzo de la reconstrucción del templo.)</a:t>
              </a:r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id="{718E00A3-D963-984C-6EFD-02D2482CC2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7" y="1874"/>
              <a:ext cx="277" cy="295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Line 13">
              <a:extLst>
                <a:ext uri="{FF2B5EF4-FFF2-40B4-BE49-F238E27FC236}">
                  <a16:creationId xmlns:a16="http://schemas.microsoft.com/office/drawing/2014/main" id="{325F28B9-AE3D-F9C5-F2D8-827F07520C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" y="2160"/>
              <a:ext cx="0" cy="1619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no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JESUS - Group 14">
            <a:extLst>
              <a:ext uri="{FF2B5EF4-FFF2-40B4-BE49-F238E27FC236}">
                <a16:creationId xmlns:a16="http://schemas.microsoft.com/office/drawing/2014/main" id="{3FDA01C2-0376-CEA1-4CCA-AFDB41F89D14}"/>
              </a:ext>
            </a:extLst>
          </p:cNvPr>
          <p:cNvGrpSpPr>
            <a:grpSpLocks/>
          </p:cNvGrpSpPr>
          <p:nvPr/>
        </p:nvGrpSpPr>
        <p:grpSpPr bwMode="auto">
          <a:xfrm>
            <a:off x="7789863" y="3429001"/>
            <a:ext cx="2757488" cy="2951163"/>
            <a:chOff x="3888" y="2125"/>
            <a:chExt cx="1737" cy="1859"/>
          </a:xfrm>
        </p:grpSpPr>
        <p:sp>
          <p:nvSpPr>
            <p:cNvPr id="14" name="Text Box 15">
              <a:extLst>
                <a:ext uri="{FF2B5EF4-FFF2-40B4-BE49-F238E27FC236}">
                  <a16:creationId xmlns:a16="http://schemas.microsoft.com/office/drawing/2014/main" id="{321FE0C0-A1B6-3AC6-1395-C10E2B996A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4" y="2125"/>
              <a:ext cx="1491" cy="446"/>
            </a:xfrm>
            <a:prstGeom prst="rect">
              <a:avLst/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Tiempos de Jesús (4 a.C – 33 </a:t>
              </a:r>
              <a:r>
                <a:rPr kumimoji="0" lang="es-419" sz="2000" i="0" u="none" noProof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d.C</a:t>
              </a: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100E2EEC-3B61-479F-18DD-1883CBB884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88" y="2352"/>
              <a:ext cx="246" cy="282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Line 17">
              <a:extLst>
                <a:ext uri="{FF2B5EF4-FFF2-40B4-BE49-F238E27FC236}">
                  <a16:creationId xmlns:a16="http://schemas.microsoft.com/office/drawing/2014/main" id="{D9D20E18-718F-8F1B-761F-1097C0F44B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4" y="2622"/>
              <a:ext cx="0" cy="1362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 Box 19">
            <a:extLst>
              <a:ext uri="{FF2B5EF4-FFF2-40B4-BE49-F238E27FC236}">
                <a16:creationId xmlns:a16="http://schemas.microsoft.com/office/drawing/2014/main" id="{CE05D565-4D91-B0E7-1001-3B3A11BD3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464" y="5999163"/>
            <a:ext cx="5111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16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515 AC</a:t>
            </a:r>
          </a:p>
        </p:txBody>
      </p:sp>
      <p:grpSp>
        <p:nvGrpSpPr>
          <p:cNvPr id="19" name="HAGEO - Group 20">
            <a:extLst>
              <a:ext uri="{FF2B5EF4-FFF2-40B4-BE49-F238E27FC236}">
                <a16:creationId xmlns:a16="http://schemas.microsoft.com/office/drawing/2014/main" id="{8F6F344C-3AEA-283E-B676-CD6EAA01387D}"/>
              </a:ext>
            </a:extLst>
          </p:cNvPr>
          <p:cNvGrpSpPr>
            <a:grpSpLocks/>
          </p:cNvGrpSpPr>
          <p:nvPr/>
        </p:nvGrpSpPr>
        <p:grpSpPr bwMode="auto">
          <a:xfrm>
            <a:off x="1377827" y="3141665"/>
            <a:ext cx="3041650" cy="2857502"/>
            <a:chOff x="355" y="1979"/>
            <a:chExt cx="1916" cy="1800"/>
          </a:xfrm>
        </p:grpSpPr>
        <p:sp>
          <p:nvSpPr>
            <p:cNvPr id="20" name="Text Box 21">
              <a:extLst>
                <a:ext uri="{FF2B5EF4-FFF2-40B4-BE49-F238E27FC236}">
                  <a16:creationId xmlns:a16="http://schemas.microsoft.com/office/drawing/2014/main" id="{D680729E-F831-5914-9FB1-6659BE7EF3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" y="1979"/>
              <a:ext cx="1916" cy="431"/>
            </a:xfrm>
            <a:prstGeom prst="rect">
              <a:avLst/>
            </a:prstGeom>
            <a:noFill/>
            <a:ln w="4445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 tIns="72000" rIns="108000" bIns="72000">
              <a:noAutofit/>
            </a:bodyPr>
            <a:lstStyle/>
            <a:p>
              <a:pPr algn="ctr">
                <a:lnSpc>
                  <a:spcPct val="85000"/>
                </a:lnSpc>
                <a:spcBef>
                  <a:spcPct val="5000"/>
                </a:spcBef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Hageo, Zacarías</a:t>
              </a:r>
            </a:p>
            <a:p>
              <a:pPr algn="ctr">
                <a:lnSpc>
                  <a:spcPct val="85000"/>
                </a:lnSpc>
                <a:spcBef>
                  <a:spcPct val="5000"/>
                </a:spcBef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(Templo reconstruido)</a:t>
              </a:r>
            </a:p>
          </p:txBody>
        </p:sp>
        <p:sp>
          <p:nvSpPr>
            <p:cNvPr id="21" name="Line 22">
              <a:extLst>
                <a:ext uri="{FF2B5EF4-FFF2-40B4-BE49-F238E27FC236}">
                  <a16:creationId xmlns:a16="http://schemas.microsoft.com/office/drawing/2014/main" id="{11F209A4-345E-79DD-DE93-98F5E56CDE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6" y="2419"/>
              <a:ext cx="284" cy="318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Line 23">
              <a:extLst>
                <a:ext uri="{FF2B5EF4-FFF2-40B4-BE49-F238E27FC236}">
                  <a16:creationId xmlns:a16="http://schemas.microsoft.com/office/drawing/2014/main" id="{703B146F-A45F-5161-A195-0C0DCA301F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" y="2723"/>
              <a:ext cx="0" cy="1056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NEHEMIAS - Group 24">
            <a:extLst>
              <a:ext uri="{FF2B5EF4-FFF2-40B4-BE49-F238E27FC236}">
                <a16:creationId xmlns:a16="http://schemas.microsoft.com/office/drawing/2014/main" id="{2B3ED537-1D7B-B74D-7C5C-EC61E2EBF81C}"/>
              </a:ext>
            </a:extLst>
          </p:cNvPr>
          <p:cNvGrpSpPr>
            <a:grpSpLocks/>
          </p:cNvGrpSpPr>
          <p:nvPr/>
        </p:nvGrpSpPr>
        <p:grpSpPr bwMode="auto">
          <a:xfrm>
            <a:off x="2118246" y="3965576"/>
            <a:ext cx="3027363" cy="2033589"/>
            <a:chOff x="820" y="2498"/>
            <a:chExt cx="1907" cy="1281"/>
          </a:xfrm>
        </p:grpSpPr>
        <p:sp>
          <p:nvSpPr>
            <p:cNvPr id="24" name="Text Box 25">
              <a:extLst>
                <a:ext uri="{FF2B5EF4-FFF2-40B4-BE49-F238E27FC236}">
                  <a16:creationId xmlns:a16="http://schemas.microsoft.com/office/drawing/2014/main" id="{F45C693E-B588-0D31-3B34-A937770340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0" y="2498"/>
              <a:ext cx="1907" cy="388"/>
            </a:xfrm>
            <a:prstGeom prst="rect">
              <a:avLst/>
            </a:prstGeom>
            <a:noFill/>
            <a:ln w="4445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tIns="72000" bIns="72000">
              <a:noAutofit/>
            </a:bodyPr>
            <a:lstStyle/>
            <a:p>
              <a:pPr algn="ctr">
                <a:lnSpc>
                  <a:spcPct val="85000"/>
                </a:lnSpc>
                <a:spcBef>
                  <a:spcPct val="5000"/>
                </a:spcBef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Nehemías. Esdras.</a:t>
              </a:r>
            </a:p>
            <a:p>
              <a:pPr algn="ctr">
                <a:lnSpc>
                  <a:spcPct val="85000"/>
                </a:lnSpc>
                <a:spcBef>
                  <a:spcPct val="5000"/>
                </a:spcBef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(Jerusalén reconstruido) </a:t>
              </a:r>
            </a:p>
          </p:txBody>
        </p:sp>
        <p:sp>
          <p:nvSpPr>
            <p:cNvPr id="25" name="Line 26">
              <a:extLst>
                <a:ext uri="{FF2B5EF4-FFF2-40B4-BE49-F238E27FC236}">
                  <a16:creationId xmlns:a16="http://schemas.microsoft.com/office/drawing/2014/main" id="{BCCE6B78-B0AF-DF7E-637B-EE73813B8D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3" y="2886"/>
              <a:ext cx="196" cy="222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tIns="72000" bIns="72000">
              <a:no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Line 27">
              <a:extLst>
                <a:ext uri="{FF2B5EF4-FFF2-40B4-BE49-F238E27FC236}">
                  <a16:creationId xmlns:a16="http://schemas.microsoft.com/office/drawing/2014/main" id="{DE640C83-6270-3703-8CD7-ECC70CDFFC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3" y="3097"/>
              <a:ext cx="2" cy="682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tIns="72000" bIns="72000">
              <a:no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 Box 28">
            <a:extLst>
              <a:ext uri="{FF2B5EF4-FFF2-40B4-BE49-F238E27FC236}">
                <a16:creationId xmlns:a16="http://schemas.microsoft.com/office/drawing/2014/main" id="{725460FC-CFA4-B097-30E1-713B58E92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246" y="5999163"/>
            <a:ext cx="5111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16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444 AC</a:t>
            </a:r>
          </a:p>
        </p:txBody>
      </p:sp>
      <p:sp>
        <p:nvSpPr>
          <p:cNvPr id="28" name="Text Box 29">
            <a:extLst>
              <a:ext uri="{FF2B5EF4-FFF2-40B4-BE49-F238E27FC236}">
                <a16:creationId xmlns:a16="http://schemas.microsoft.com/office/drawing/2014/main" id="{A88A0A27-5D59-6943-E7F7-42267BE8F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400" y="5999163"/>
            <a:ext cx="5111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16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 DC</a:t>
            </a:r>
          </a:p>
        </p:txBody>
      </p:sp>
      <p:grpSp>
        <p:nvGrpSpPr>
          <p:cNvPr id="29" name="NT - Group 30">
            <a:extLst>
              <a:ext uri="{FF2B5EF4-FFF2-40B4-BE49-F238E27FC236}">
                <a16:creationId xmlns:a16="http://schemas.microsoft.com/office/drawing/2014/main" id="{46B74D5E-320A-50EB-22F6-015321BC8F3D}"/>
              </a:ext>
            </a:extLst>
          </p:cNvPr>
          <p:cNvGrpSpPr>
            <a:grpSpLocks/>
          </p:cNvGrpSpPr>
          <p:nvPr/>
        </p:nvGrpSpPr>
        <p:grpSpPr bwMode="auto">
          <a:xfrm>
            <a:off x="8007352" y="4322764"/>
            <a:ext cx="3128964" cy="1677988"/>
            <a:chOff x="4032" y="2723"/>
            <a:chExt cx="1971" cy="1057"/>
          </a:xfrm>
        </p:grpSpPr>
        <p:sp>
          <p:nvSpPr>
            <p:cNvPr id="30" name="Text Box 31">
              <a:extLst>
                <a:ext uri="{FF2B5EF4-FFF2-40B4-BE49-F238E27FC236}">
                  <a16:creationId xmlns:a16="http://schemas.microsoft.com/office/drawing/2014/main" id="{428273C5-F151-29F2-3A68-28AF0B45C2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2723"/>
              <a:ext cx="1971" cy="388"/>
            </a:xfrm>
            <a:prstGeom prst="rect">
              <a:avLst/>
            </a:prstGeom>
            <a:noFill/>
            <a:ln w="4445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000" rIns="5400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30000"/>
                </a:spcBef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Nuevo testamento escrito entre +/- 50 y 100</a:t>
              </a:r>
            </a:p>
          </p:txBody>
        </p:sp>
        <p:sp>
          <p:nvSpPr>
            <p:cNvPr id="31" name="Line 32">
              <a:extLst>
                <a:ext uri="{FF2B5EF4-FFF2-40B4-BE49-F238E27FC236}">
                  <a16:creationId xmlns:a16="http://schemas.microsoft.com/office/drawing/2014/main" id="{BE772E7A-6BE0-499C-11C5-864EF6E0E2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19" y="3114"/>
              <a:ext cx="142" cy="131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Line 33">
              <a:extLst>
                <a:ext uri="{FF2B5EF4-FFF2-40B4-BE49-F238E27FC236}">
                  <a16:creationId xmlns:a16="http://schemas.microsoft.com/office/drawing/2014/main" id="{9FC591DF-A521-CBB3-E589-E16E235B1C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4" y="3232"/>
              <a:ext cx="1" cy="548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MALAQUIAS - Group 34">
            <a:extLst>
              <a:ext uri="{FF2B5EF4-FFF2-40B4-BE49-F238E27FC236}">
                <a16:creationId xmlns:a16="http://schemas.microsoft.com/office/drawing/2014/main" id="{C3E4F31E-A1C9-2646-FD4B-A7E8FEA6B666}"/>
              </a:ext>
            </a:extLst>
          </p:cNvPr>
          <p:cNvGrpSpPr>
            <a:grpSpLocks/>
          </p:cNvGrpSpPr>
          <p:nvPr/>
        </p:nvGrpSpPr>
        <p:grpSpPr bwMode="auto">
          <a:xfrm>
            <a:off x="2720008" y="4724400"/>
            <a:ext cx="2057400" cy="1276350"/>
            <a:chOff x="1158" y="2941"/>
            <a:chExt cx="1296" cy="804"/>
          </a:xfrm>
        </p:grpSpPr>
        <p:sp>
          <p:nvSpPr>
            <p:cNvPr id="34" name="Text Box 35">
              <a:extLst>
                <a:ext uri="{FF2B5EF4-FFF2-40B4-BE49-F238E27FC236}">
                  <a16:creationId xmlns:a16="http://schemas.microsoft.com/office/drawing/2014/main" id="{D67EBDC7-9171-0256-5E1D-BFEF861368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8" y="2941"/>
              <a:ext cx="1056" cy="256"/>
            </a:xfrm>
            <a:prstGeom prst="rect">
              <a:avLst/>
            </a:prstGeom>
            <a:noFill/>
            <a:ln w="4445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 tIns="72000" rIns="108000" bIns="7200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30000"/>
                </a:spcBef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Malaquías </a:t>
              </a:r>
            </a:p>
          </p:txBody>
        </p:sp>
        <p:sp>
          <p:nvSpPr>
            <p:cNvPr id="35" name="Line 36">
              <a:extLst>
                <a:ext uri="{FF2B5EF4-FFF2-40B4-BE49-F238E27FC236}">
                  <a16:creationId xmlns:a16="http://schemas.microsoft.com/office/drawing/2014/main" id="{A30CB65D-2AF5-2E3A-78B6-837FC0FA37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58" y="3073"/>
              <a:ext cx="246" cy="0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Line 37">
              <a:extLst>
                <a:ext uri="{FF2B5EF4-FFF2-40B4-BE49-F238E27FC236}">
                  <a16:creationId xmlns:a16="http://schemas.microsoft.com/office/drawing/2014/main" id="{1959C6E6-0F65-891A-61B4-5E020A203E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2" y="3080"/>
              <a:ext cx="0" cy="665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Text Box 38">
            <a:extLst>
              <a:ext uri="{FF2B5EF4-FFF2-40B4-BE49-F238E27FC236}">
                <a16:creationId xmlns:a16="http://schemas.microsoft.com/office/drawing/2014/main" id="{16F2DFB7-0FA4-A752-9D2E-C77B82B19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5995988"/>
            <a:ext cx="5111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16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430 AC</a:t>
            </a:r>
          </a:p>
        </p:txBody>
      </p:sp>
      <p:sp>
        <p:nvSpPr>
          <p:cNvPr id="38" name="Text Box 39">
            <a:extLst>
              <a:ext uri="{FF2B5EF4-FFF2-40B4-BE49-F238E27FC236}">
                <a16:creationId xmlns:a16="http://schemas.microsoft.com/office/drawing/2014/main" id="{E5D563B3-B2AD-9861-FF66-4083FD3C1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89" y="6201494"/>
            <a:ext cx="511175" cy="34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95000"/>
              </a:lnSpc>
            </a:pPr>
            <a:r>
              <a:rPr kumimoji="0" lang="es-419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</a:p>
        </p:txBody>
      </p:sp>
      <p:sp>
        <p:nvSpPr>
          <p:cNvPr id="39" name="Rectangle 40">
            <a:extLst>
              <a:ext uri="{FF2B5EF4-FFF2-40B4-BE49-F238E27FC236}">
                <a16:creationId xmlns:a16="http://schemas.microsoft.com/office/drawing/2014/main" id="{5405C960-C90C-A4AA-F60D-627FBA347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89" y="980728"/>
            <a:ext cx="1064860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b="0" i="0" u="none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Para ponernos en el silencio absoluto, es necesario ver otro acercamiento a la línea de tiempo:</a:t>
            </a:r>
          </a:p>
        </p:txBody>
      </p:sp>
      <p:sp>
        <p:nvSpPr>
          <p:cNvPr id="40" name="Text Box 41">
            <a:extLst>
              <a:ext uri="{FF2B5EF4-FFF2-40B4-BE49-F238E27FC236}">
                <a16:creationId xmlns:a16="http://schemas.microsoft.com/office/drawing/2014/main" id="{E28131DC-1697-D6B1-85AD-85A4D2152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3554" y="6100042"/>
            <a:ext cx="4458272" cy="45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30000"/>
              </a:spcBef>
            </a:pPr>
            <a:r>
              <a:rPr kumimoji="0" lang="es-419" sz="2800" i="0" u="none" spc="3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. . . . . . . . . . . . . . .</a:t>
            </a:r>
          </a:p>
        </p:txBody>
      </p:sp>
      <p:sp>
        <p:nvSpPr>
          <p:cNvPr id="42" name="Line 43">
            <a:extLst>
              <a:ext uri="{FF2B5EF4-FFF2-40B4-BE49-F238E27FC236}">
                <a16:creationId xmlns:a16="http://schemas.microsoft.com/office/drawing/2014/main" id="{1CC9ACC1-A318-4204-AA15-F3549132C6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66071" y="5133975"/>
            <a:ext cx="0" cy="1655763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IN AT - Text Box 44">
            <a:extLst>
              <a:ext uri="{FF2B5EF4-FFF2-40B4-BE49-F238E27FC236}">
                <a16:creationId xmlns:a16="http://schemas.microsoft.com/office/drawing/2014/main" id="{527D5CD5-AC49-21CC-78BA-BFA75F07C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2420" y="5248275"/>
            <a:ext cx="1521043" cy="370665"/>
          </a:xfrm>
          <a:prstGeom prst="rect">
            <a:avLst/>
          </a:prstGeom>
          <a:noFill/>
          <a:ln w="444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72000" rIns="108000" bIns="36000">
            <a:spAutoFit/>
          </a:bodyPr>
          <a:lstStyle/>
          <a:p>
            <a:pPr algn="ctr">
              <a:lnSpc>
                <a:spcPct val="85000"/>
              </a:lnSpc>
              <a:spcBef>
                <a:spcPct val="30000"/>
              </a:spcBef>
            </a:pPr>
            <a:r>
              <a: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 del AT </a:t>
            </a:r>
          </a:p>
        </p:txBody>
      </p:sp>
      <p:sp>
        <p:nvSpPr>
          <p:cNvPr id="44" name="SILENCIO - Rectangle 45">
            <a:extLst>
              <a:ext uri="{FF2B5EF4-FFF2-40B4-BE49-F238E27FC236}">
                <a16:creationId xmlns:a16="http://schemas.microsoft.com/office/drawing/2014/main" id="{8C2CD071-6878-F431-C6D5-8E4FE5EE5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803" y="5803902"/>
            <a:ext cx="4578701" cy="463548"/>
          </a:xfrm>
          <a:prstGeom prst="rect">
            <a:avLst/>
          </a:prstGeom>
          <a:solidFill>
            <a:schemeClr val="accent1">
              <a:alpha val="50000"/>
            </a:schemeClr>
          </a:solidFill>
          <a:ln w="57150">
            <a:solidFill>
              <a:srgbClr val="33CC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44000" tIns="108000" rIns="144000" bIns="72000" anchor="ctr" anchorCtr="1"/>
          <a:lstStyle/>
          <a:p>
            <a:pPr algn="ctr">
              <a:lnSpc>
                <a:spcPct val="85000"/>
              </a:lnSpc>
              <a:spcBef>
                <a:spcPct val="5000"/>
              </a:spcBef>
              <a:buClr>
                <a:srgbClr val="5FF0FF"/>
              </a:buClr>
              <a:buSzPct val="75000"/>
              <a:buFont typeface="Symbol" panose="05050102010706020507" pitchFamily="18" charset="2"/>
              <a:buNone/>
            </a:pPr>
            <a:r>
              <a:rPr lang="es-419" sz="2400" b="1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 S I L E N C I O ...</a:t>
            </a:r>
          </a:p>
        </p:txBody>
      </p:sp>
      <p:sp>
        <p:nvSpPr>
          <p:cNvPr id="45" name="Jesus range - Rectangle 86">
            <a:extLst>
              <a:ext uri="{FF2B5EF4-FFF2-40B4-BE49-F238E27FC236}">
                <a16:creationId xmlns:a16="http://schemas.microsoft.com/office/drawing/2014/main" id="{690077C3-9F9C-5900-76F8-F15F430D0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707" y="6496769"/>
            <a:ext cx="540000" cy="144000"/>
          </a:xfrm>
          <a:prstGeom prst="rect">
            <a:avLst/>
          </a:prstGeom>
          <a:solidFill>
            <a:srgbClr val="FFCC00"/>
          </a:solidFill>
          <a:ln w="34925">
            <a:solidFill>
              <a:srgbClr val="FF9900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NT Range - Rectangle 86">
            <a:extLst>
              <a:ext uri="{FF2B5EF4-FFF2-40B4-BE49-F238E27FC236}">
                <a16:creationId xmlns:a16="http://schemas.microsoft.com/office/drawing/2014/main" id="{C01DFCED-084B-F36D-09BB-7E047641A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0105" y="6496769"/>
            <a:ext cx="715415" cy="144000"/>
          </a:xfrm>
          <a:prstGeom prst="rect">
            <a:avLst/>
          </a:prstGeom>
          <a:solidFill>
            <a:srgbClr val="7030A0"/>
          </a:solidFill>
          <a:ln w="34925">
            <a:solidFill>
              <a:srgbClr val="5DEAF9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733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8" presetClass="entr" presetSubtype="0" accel="50000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3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3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50"/>
                            </p:stCondLst>
                            <p:childTnLst>
                              <p:par>
                                <p:cTn id="6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50"/>
                            </p:stCondLst>
                            <p:childTnLst>
                              <p:par>
                                <p:cTn id="9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250"/>
                            </p:stCondLst>
                            <p:childTnLst>
                              <p:par>
                                <p:cTn id="10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utoUpdateAnimBg="0"/>
      <p:bldP spid="8" grpId="0" autoUpdateAnimBg="0"/>
      <p:bldP spid="18" grpId="0" autoUpdateAnimBg="0"/>
      <p:bldP spid="27" grpId="0" autoUpdateAnimBg="0"/>
      <p:bldP spid="28" grpId="0" autoUpdateAnimBg="0"/>
      <p:bldP spid="37" grpId="0" autoUpdateAnimBg="0"/>
      <p:bldP spid="38" grpId="0"/>
      <p:bldP spid="39" grpId="0"/>
      <p:bldP spid="40" grpId="0" build="p" autoUpdateAnimBg="0"/>
      <p:bldP spid="43" grpId="0" animBg="1" autoUpdateAnimBg="0"/>
      <p:bldP spid="44" grpId="0" animBg="1" autoUpdateAnimBg="0"/>
      <p:bldP spid="46" grpId="0" animBg="1"/>
      <p:bldP spid="46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5EB7B-0109-4B90-7F4B-2864B81B9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>
            <a:extLst>
              <a:ext uri="{FF2B5EF4-FFF2-40B4-BE49-F238E27FC236}">
                <a16:creationId xmlns:a16="http://schemas.microsoft.com/office/drawing/2014/main" id="{A8E9EA7F-9647-4C37-074D-2E029F7C61B6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2758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 6">
            <a:extLst>
              <a:ext uri="{FF2B5EF4-FFF2-40B4-BE49-F238E27FC236}">
                <a16:creationId xmlns:a16="http://schemas.microsoft.com/office/drawing/2014/main" id="{F9084AB8-3E87-FC06-3BE5-D6E470D455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2000" y="6559550"/>
            <a:ext cx="116280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DC8F4D13-9686-18A1-3B55-0A8421003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9276" y="6142186"/>
            <a:ext cx="47961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88000"/>
              </a:lnSpc>
            </a:pPr>
            <a:r>
              <a:rPr kumimoji="0" lang="es-419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2014D53D-5D05-B4A1-08D4-64845393A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0008" y="5956300"/>
            <a:ext cx="83820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16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>
              <a:lnSpc>
                <a:spcPct val="95000"/>
              </a:lnSpc>
            </a:pPr>
            <a:endParaRPr kumimoji="0" lang="es-419" sz="1600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JESUS - Group 14">
            <a:extLst>
              <a:ext uri="{FF2B5EF4-FFF2-40B4-BE49-F238E27FC236}">
                <a16:creationId xmlns:a16="http://schemas.microsoft.com/office/drawing/2014/main" id="{5CEAC5DB-9D70-5107-59E2-19CB622046B7}"/>
              </a:ext>
            </a:extLst>
          </p:cNvPr>
          <p:cNvGrpSpPr>
            <a:grpSpLocks/>
          </p:cNvGrpSpPr>
          <p:nvPr/>
        </p:nvGrpSpPr>
        <p:grpSpPr bwMode="auto">
          <a:xfrm>
            <a:off x="7789863" y="3429001"/>
            <a:ext cx="2757488" cy="2951163"/>
            <a:chOff x="3888" y="2125"/>
            <a:chExt cx="1737" cy="1859"/>
          </a:xfrm>
        </p:grpSpPr>
        <p:sp>
          <p:nvSpPr>
            <p:cNvPr id="14" name="Text Box 15">
              <a:extLst>
                <a:ext uri="{FF2B5EF4-FFF2-40B4-BE49-F238E27FC236}">
                  <a16:creationId xmlns:a16="http://schemas.microsoft.com/office/drawing/2014/main" id="{78F7F874-4F32-6AB2-D3EC-F34BD4D67F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4" y="2125"/>
              <a:ext cx="1491" cy="446"/>
            </a:xfrm>
            <a:prstGeom prst="rect">
              <a:avLst/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Tiempos de Jesús (4 a.C – 33 </a:t>
              </a:r>
              <a:r>
                <a:rPr kumimoji="0" lang="es-419" sz="2000" i="0" u="none" noProof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d.C</a:t>
              </a: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5658234D-A4C5-3053-4A05-B7E8BF8704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88" y="2352"/>
              <a:ext cx="246" cy="282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Line 17">
              <a:extLst>
                <a:ext uri="{FF2B5EF4-FFF2-40B4-BE49-F238E27FC236}">
                  <a16:creationId xmlns:a16="http://schemas.microsoft.com/office/drawing/2014/main" id="{002FB1F1-393A-1B76-E771-483DAE66F5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4" y="2622"/>
              <a:ext cx="0" cy="1362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Text Box 38">
            <a:extLst>
              <a:ext uri="{FF2B5EF4-FFF2-40B4-BE49-F238E27FC236}">
                <a16:creationId xmlns:a16="http://schemas.microsoft.com/office/drawing/2014/main" id="{4F1DBA32-FF4A-137B-075C-CD5844936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5995988"/>
            <a:ext cx="5111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16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430 AC</a:t>
            </a:r>
          </a:p>
        </p:txBody>
      </p:sp>
      <p:sp>
        <p:nvSpPr>
          <p:cNvPr id="38" name="Text Box 39">
            <a:extLst>
              <a:ext uri="{FF2B5EF4-FFF2-40B4-BE49-F238E27FC236}">
                <a16:creationId xmlns:a16="http://schemas.microsoft.com/office/drawing/2014/main" id="{91CCBBEE-B316-728A-8B0D-D1D1E4375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89" y="6201494"/>
            <a:ext cx="511175" cy="34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95000"/>
              </a:lnSpc>
            </a:pPr>
            <a:r>
              <a:rPr kumimoji="0" lang="es-419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</a:p>
        </p:txBody>
      </p:sp>
      <p:sp>
        <p:nvSpPr>
          <p:cNvPr id="39" name="Rectangle 40">
            <a:extLst>
              <a:ext uri="{FF2B5EF4-FFF2-40B4-BE49-F238E27FC236}">
                <a16:creationId xmlns:a16="http://schemas.microsoft.com/office/drawing/2014/main" id="{7A788A79-6549-DAC9-F314-058F777C2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89" y="1028353"/>
            <a:ext cx="10648603" cy="240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Durante este "silencio" de unos 450 años, Dios no envió más profetas, ni inspiró a nadie a escribir más libros.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Se llama “el silencio”, porque Dios no habló.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¡Pero eso no impidió que algunas personas escribieran, por su cuenta, sin inspiración, </a:t>
            </a:r>
            <a:r>
              <a:rPr lang="es-ES" sz="31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y otros lo tomaron como canónico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!</a:t>
            </a:r>
          </a:p>
        </p:txBody>
      </p:sp>
      <p:sp>
        <p:nvSpPr>
          <p:cNvPr id="40" name="Text Box 41">
            <a:extLst>
              <a:ext uri="{FF2B5EF4-FFF2-40B4-BE49-F238E27FC236}">
                <a16:creationId xmlns:a16="http://schemas.microsoft.com/office/drawing/2014/main" id="{BE343C52-E5A6-960F-D402-D2ABFFE4C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3554" y="6100042"/>
            <a:ext cx="4458272" cy="45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30000"/>
              </a:spcBef>
            </a:pPr>
            <a:r>
              <a:rPr kumimoji="0" lang="es-419" sz="2800" i="0" u="none" spc="3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. . . . . . . . . . . . . . .</a:t>
            </a:r>
          </a:p>
        </p:txBody>
      </p:sp>
      <p:sp>
        <p:nvSpPr>
          <p:cNvPr id="42" name="Line 43">
            <a:extLst>
              <a:ext uri="{FF2B5EF4-FFF2-40B4-BE49-F238E27FC236}">
                <a16:creationId xmlns:a16="http://schemas.microsoft.com/office/drawing/2014/main" id="{9F054851-08F6-6FD1-7ABA-167FAD9041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66071" y="5133975"/>
            <a:ext cx="0" cy="1655763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IN AT - Text Box 44">
            <a:extLst>
              <a:ext uri="{FF2B5EF4-FFF2-40B4-BE49-F238E27FC236}">
                <a16:creationId xmlns:a16="http://schemas.microsoft.com/office/drawing/2014/main" id="{CAFF092E-013E-3FEE-ED80-8BF937820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2420" y="5248275"/>
            <a:ext cx="1521043" cy="370665"/>
          </a:xfrm>
          <a:prstGeom prst="rect">
            <a:avLst/>
          </a:prstGeom>
          <a:noFill/>
          <a:ln w="444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72000" rIns="108000" bIns="36000">
            <a:spAutoFit/>
          </a:bodyPr>
          <a:lstStyle/>
          <a:p>
            <a:pPr algn="ctr">
              <a:lnSpc>
                <a:spcPct val="85000"/>
              </a:lnSpc>
              <a:spcBef>
                <a:spcPct val="30000"/>
              </a:spcBef>
            </a:pPr>
            <a:r>
              <a: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 del AT </a:t>
            </a:r>
          </a:p>
        </p:txBody>
      </p:sp>
      <p:sp>
        <p:nvSpPr>
          <p:cNvPr id="45" name="Jesus range - Rectangle 86">
            <a:extLst>
              <a:ext uri="{FF2B5EF4-FFF2-40B4-BE49-F238E27FC236}">
                <a16:creationId xmlns:a16="http://schemas.microsoft.com/office/drawing/2014/main" id="{5D02FF99-3786-1BE3-1487-1ADCB208F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707" y="6496769"/>
            <a:ext cx="540000" cy="144000"/>
          </a:xfrm>
          <a:prstGeom prst="rect">
            <a:avLst/>
          </a:prstGeom>
          <a:solidFill>
            <a:srgbClr val="FFCC00"/>
          </a:solidFill>
          <a:ln w="34925">
            <a:solidFill>
              <a:srgbClr val="FF9900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40">
            <a:extLst>
              <a:ext uri="{FF2B5EF4-FFF2-40B4-BE49-F238E27FC236}">
                <a16:creationId xmlns:a16="http://schemas.microsoft.com/office/drawing/2014/main" id="{079AB244-9F05-4F7D-7C55-F5F1BE504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9" y="3608078"/>
            <a:ext cx="6714418" cy="134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Durante este tiempo se escribieron muchos libros, cartas y otros documentos… pero nada inspirado.</a:t>
            </a:r>
            <a:endParaRPr lang="es-419" sz="3100" b="0" i="0" u="none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SILENCIO - Rectangle 45">
            <a:extLst>
              <a:ext uri="{FF2B5EF4-FFF2-40B4-BE49-F238E27FC236}">
                <a16:creationId xmlns:a16="http://schemas.microsoft.com/office/drawing/2014/main" id="{0E6F8941-FB21-5D12-9062-2EBB50E1B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803" y="5803902"/>
            <a:ext cx="4578701" cy="463548"/>
          </a:xfrm>
          <a:prstGeom prst="rect">
            <a:avLst/>
          </a:prstGeom>
          <a:solidFill>
            <a:schemeClr val="accent1">
              <a:alpha val="50000"/>
            </a:schemeClr>
          </a:solidFill>
          <a:ln w="57150">
            <a:solidFill>
              <a:srgbClr val="33CC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44000" tIns="108000" rIns="144000" bIns="72000" anchor="ctr" anchorCtr="1"/>
          <a:lstStyle/>
          <a:p>
            <a:pPr algn="ctr">
              <a:lnSpc>
                <a:spcPct val="85000"/>
              </a:lnSpc>
              <a:spcBef>
                <a:spcPct val="5000"/>
              </a:spcBef>
              <a:buClr>
                <a:srgbClr val="5FF0FF"/>
              </a:buClr>
              <a:buSzPct val="75000"/>
              <a:buFont typeface="Symbol" panose="05050102010706020507" pitchFamily="18" charset="2"/>
              <a:buNone/>
            </a:pPr>
            <a:r>
              <a:rPr lang="es-419" sz="2400" b="1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 S I L E N C I O ...</a:t>
            </a:r>
          </a:p>
        </p:txBody>
      </p:sp>
    </p:spTree>
    <p:extLst>
      <p:ext uri="{BB962C8B-B14F-4D97-AF65-F5344CB8AC3E}">
        <p14:creationId xmlns:p14="http://schemas.microsoft.com/office/powerpoint/2010/main" val="381184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5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BFB25-49A8-969C-A2BD-C59E21269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>
            <a:extLst>
              <a:ext uri="{FF2B5EF4-FFF2-40B4-BE49-F238E27FC236}">
                <a16:creationId xmlns:a16="http://schemas.microsoft.com/office/drawing/2014/main" id="{068FEE4C-0598-1746-4699-F9C78ED0569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2758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 6">
            <a:extLst>
              <a:ext uri="{FF2B5EF4-FFF2-40B4-BE49-F238E27FC236}">
                <a16:creationId xmlns:a16="http://schemas.microsoft.com/office/drawing/2014/main" id="{9D7E4759-42D5-ACC0-693A-AF0FC1725B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2000" y="6559550"/>
            <a:ext cx="116280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3C18266F-367C-6AD1-684D-721771077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9276" y="6142186"/>
            <a:ext cx="47961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88000"/>
              </a:lnSpc>
            </a:pPr>
            <a:r>
              <a:rPr kumimoji="0" lang="es-419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5822FDF8-0505-32BA-4919-8941A959A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0008" y="5956300"/>
            <a:ext cx="83820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16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>
              <a:lnSpc>
                <a:spcPct val="95000"/>
              </a:lnSpc>
            </a:pPr>
            <a:endParaRPr kumimoji="0" lang="es-419" sz="1600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JESUS - Group 14">
            <a:extLst>
              <a:ext uri="{FF2B5EF4-FFF2-40B4-BE49-F238E27FC236}">
                <a16:creationId xmlns:a16="http://schemas.microsoft.com/office/drawing/2014/main" id="{A595D142-916B-77E9-55B9-59DFE34F74A5}"/>
              </a:ext>
            </a:extLst>
          </p:cNvPr>
          <p:cNvGrpSpPr>
            <a:grpSpLocks/>
          </p:cNvGrpSpPr>
          <p:nvPr/>
        </p:nvGrpSpPr>
        <p:grpSpPr bwMode="auto">
          <a:xfrm>
            <a:off x="7789863" y="3429001"/>
            <a:ext cx="2757488" cy="2951163"/>
            <a:chOff x="3888" y="2125"/>
            <a:chExt cx="1737" cy="1859"/>
          </a:xfrm>
        </p:grpSpPr>
        <p:sp>
          <p:nvSpPr>
            <p:cNvPr id="14" name="Text Box 15">
              <a:extLst>
                <a:ext uri="{FF2B5EF4-FFF2-40B4-BE49-F238E27FC236}">
                  <a16:creationId xmlns:a16="http://schemas.microsoft.com/office/drawing/2014/main" id="{6946E142-55A2-488E-034A-2875B3061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4" y="2125"/>
              <a:ext cx="1491" cy="446"/>
            </a:xfrm>
            <a:prstGeom prst="rect">
              <a:avLst/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Tiempos de Jesús (4 a.C – 33 </a:t>
              </a:r>
              <a:r>
                <a:rPr kumimoji="0" lang="es-419" sz="2000" i="0" u="none" noProof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d.C</a:t>
              </a: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4C0A0DC8-A040-C9EC-6EDC-8B2AC3E758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88" y="2352"/>
              <a:ext cx="246" cy="282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Line 17">
              <a:extLst>
                <a:ext uri="{FF2B5EF4-FFF2-40B4-BE49-F238E27FC236}">
                  <a16:creationId xmlns:a16="http://schemas.microsoft.com/office/drawing/2014/main" id="{55739A2E-CD5F-AA36-60BE-3C20DDB65E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4" y="2622"/>
              <a:ext cx="0" cy="1362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Text Box 38">
            <a:extLst>
              <a:ext uri="{FF2B5EF4-FFF2-40B4-BE49-F238E27FC236}">
                <a16:creationId xmlns:a16="http://schemas.microsoft.com/office/drawing/2014/main" id="{84269AB4-9325-C678-57EA-A2F6F698A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5995988"/>
            <a:ext cx="5111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16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430 AC</a:t>
            </a:r>
          </a:p>
        </p:txBody>
      </p:sp>
      <p:sp>
        <p:nvSpPr>
          <p:cNvPr id="38" name="Text Box 39">
            <a:extLst>
              <a:ext uri="{FF2B5EF4-FFF2-40B4-BE49-F238E27FC236}">
                <a16:creationId xmlns:a16="http://schemas.microsoft.com/office/drawing/2014/main" id="{85F43689-A0D9-508D-D12C-D641FD3B9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89" y="6201494"/>
            <a:ext cx="511175" cy="34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95000"/>
              </a:lnSpc>
            </a:pPr>
            <a:r>
              <a:rPr kumimoji="0" lang="es-419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</a:p>
        </p:txBody>
      </p:sp>
      <p:sp>
        <p:nvSpPr>
          <p:cNvPr id="39" name="Rectangle 40">
            <a:extLst>
              <a:ext uri="{FF2B5EF4-FFF2-40B4-BE49-F238E27FC236}">
                <a16:creationId xmlns:a16="http://schemas.microsoft.com/office/drawing/2014/main" id="{A9CBFF29-E0A7-5F2E-B41F-C45C74D4B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89" y="980728"/>
            <a:ext cx="10648603" cy="221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Hay bastante literatura religiosa judía de los tiempos del "silencio" que no se considera canónica en absoluto.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Pero hay un problema: parte de esta literatura se encuentra ¡incluida en la Septuaginta, los Rollos del Mar Muerto, y otros manuscritos tempranos de la Biblia!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endParaRPr lang="es-419" sz="3100" b="0" i="0" u="none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0" name="Text Box 41">
            <a:extLst>
              <a:ext uri="{FF2B5EF4-FFF2-40B4-BE49-F238E27FC236}">
                <a16:creationId xmlns:a16="http://schemas.microsoft.com/office/drawing/2014/main" id="{94E3A84C-4C26-0B9E-7147-B2453D176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3554" y="6100042"/>
            <a:ext cx="4458272" cy="45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30000"/>
              </a:spcBef>
            </a:pPr>
            <a:r>
              <a:rPr kumimoji="0" lang="es-419" sz="2800" i="0" u="none" spc="3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. . . . . . . . . . . . . . .</a:t>
            </a:r>
          </a:p>
        </p:txBody>
      </p:sp>
      <p:sp>
        <p:nvSpPr>
          <p:cNvPr id="42" name="Line 43">
            <a:extLst>
              <a:ext uri="{FF2B5EF4-FFF2-40B4-BE49-F238E27FC236}">
                <a16:creationId xmlns:a16="http://schemas.microsoft.com/office/drawing/2014/main" id="{B9D103D3-B6D5-D384-C052-CEA148C23F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66071" y="5133975"/>
            <a:ext cx="0" cy="1655763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IN AT - Text Box 44">
            <a:extLst>
              <a:ext uri="{FF2B5EF4-FFF2-40B4-BE49-F238E27FC236}">
                <a16:creationId xmlns:a16="http://schemas.microsoft.com/office/drawing/2014/main" id="{0AB64FAF-D6EE-97ED-E2C3-DD9DBED56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2420" y="5248275"/>
            <a:ext cx="1521043" cy="370665"/>
          </a:xfrm>
          <a:prstGeom prst="rect">
            <a:avLst/>
          </a:prstGeom>
          <a:noFill/>
          <a:ln w="444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72000" rIns="108000" bIns="36000">
            <a:spAutoFit/>
          </a:bodyPr>
          <a:lstStyle/>
          <a:p>
            <a:pPr algn="ctr">
              <a:lnSpc>
                <a:spcPct val="85000"/>
              </a:lnSpc>
              <a:spcBef>
                <a:spcPct val="30000"/>
              </a:spcBef>
            </a:pPr>
            <a:r>
              <a: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 del AT </a:t>
            </a:r>
          </a:p>
        </p:txBody>
      </p:sp>
      <p:sp>
        <p:nvSpPr>
          <p:cNvPr id="45" name="Jesus range - Rectangle 86">
            <a:extLst>
              <a:ext uri="{FF2B5EF4-FFF2-40B4-BE49-F238E27FC236}">
                <a16:creationId xmlns:a16="http://schemas.microsoft.com/office/drawing/2014/main" id="{7E6B62B5-C2C6-3238-11CC-2FCF48CBA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707" y="6496769"/>
            <a:ext cx="540000" cy="144000"/>
          </a:xfrm>
          <a:prstGeom prst="rect">
            <a:avLst/>
          </a:prstGeom>
          <a:solidFill>
            <a:srgbClr val="FFCC00"/>
          </a:solidFill>
          <a:ln w="34925">
            <a:solidFill>
              <a:srgbClr val="FF9900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B78294F5-59F7-3627-C362-A3A8FF7C8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3212976"/>
            <a:ext cx="6863157" cy="130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0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Ej. Sinaiticus incluye libros de nombres ‘Tobit’, ‘Judit’, 2 llamados ‘Macabeos’, la ‘Epístola de Bernabé’ y el ‘Pastor de Hermas’.</a:t>
            </a:r>
            <a:endParaRPr lang="es-419" sz="3000" b="0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" name="SILENCIO - Rectangle 45">
            <a:extLst>
              <a:ext uri="{FF2B5EF4-FFF2-40B4-BE49-F238E27FC236}">
                <a16:creationId xmlns:a16="http://schemas.microsoft.com/office/drawing/2014/main" id="{303E85F9-9EF9-A289-FEE1-CCE85D11A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803" y="5803902"/>
            <a:ext cx="4578701" cy="463548"/>
          </a:xfrm>
          <a:prstGeom prst="rect">
            <a:avLst/>
          </a:prstGeom>
          <a:solidFill>
            <a:schemeClr val="accent1">
              <a:alpha val="50000"/>
            </a:schemeClr>
          </a:solidFill>
          <a:ln w="57150">
            <a:solidFill>
              <a:srgbClr val="33CC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44000" tIns="108000" rIns="144000" bIns="72000" anchor="ctr" anchorCtr="1"/>
          <a:lstStyle/>
          <a:p>
            <a:pPr algn="ctr">
              <a:lnSpc>
                <a:spcPct val="85000"/>
              </a:lnSpc>
              <a:spcBef>
                <a:spcPct val="5000"/>
              </a:spcBef>
              <a:buClr>
                <a:srgbClr val="5FF0FF"/>
              </a:buClr>
              <a:buSzPct val="75000"/>
              <a:buFont typeface="Symbol" panose="05050102010706020507" pitchFamily="18" charset="2"/>
              <a:buNone/>
            </a:pPr>
            <a:r>
              <a:rPr lang="es-419" sz="2400" b="1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 S I L E N C I O ...</a:t>
            </a:r>
          </a:p>
        </p:txBody>
      </p:sp>
    </p:spTree>
    <p:extLst>
      <p:ext uri="{BB962C8B-B14F-4D97-AF65-F5344CB8AC3E}">
        <p14:creationId xmlns:p14="http://schemas.microsoft.com/office/powerpoint/2010/main" val="428427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5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D50A5-BE88-D201-EA56-41CCD762A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>
            <a:extLst>
              <a:ext uri="{FF2B5EF4-FFF2-40B4-BE49-F238E27FC236}">
                <a16:creationId xmlns:a16="http://schemas.microsoft.com/office/drawing/2014/main" id="{248CFA6E-77B6-FCA3-48E2-6301B733D1F6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2758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 6">
            <a:extLst>
              <a:ext uri="{FF2B5EF4-FFF2-40B4-BE49-F238E27FC236}">
                <a16:creationId xmlns:a16="http://schemas.microsoft.com/office/drawing/2014/main" id="{434A846A-5243-BC1B-83C6-DFBF2760F5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2000" y="6559550"/>
            <a:ext cx="116280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F1309590-73DC-918F-3CCA-5836ACB9B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9276" y="6142186"/>
            <a:ext cx="47961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88000"/>
              </a:lnSpc>
            </a:pPr>
            <a:r>
              <a:rPr kumimoji="0" lang="es-419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C44B8CD4-E9C4-B415-CBDA-FE4C7C7DE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0008" y="5956300"/>
            <a:ext cx="83820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16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>
              <a:lnSpc>
                <a:spcPct val="95000"/>
              </a:lnSpc>
            </a:pPr>
            <a:endParaRPr kumimoji="0" lang="es-419" sz="1600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JESUS - Group 14">
            <a:extLst>
              <a:ext uri="{FF2B5EF4-FFF2-40B4-BE49-F238E27FC236}">
                <a16:creationId xmlns:a16="http://schemas.microsoft.com/office/drawing/2014/main" id="{ABED3BF0-4483-54C1-198D-2B13D69A0B68}"/>
              </a:ext>
            </a:extLst>
          </p:cNvPr>
          <p:cNvGrpSpPr>
            <a:grpSpLocks/>
          </p:cNvGrpSpPr>
          <p:nvPr/>
        </p:nvGrpSpPr>
        <p:grpSpPr bwMode="auto">
          <a:xfrm>
            <a:off x="7789863" y="3429001"/>
            <a:ext cx="2757488" cy="2951163"/>
            <a:chOff x="3888" y="2125"/>
            <a:chExt cx="1737" cy="1859"/>
          </a:xfrm>
        </p:grpSpPr>
        <p:sp>
          <p:nvSpPr>
            <p:cNvPr id="14" name="Text Box 15">
              <a:extLst>
                <a:ext uri="{FF2B5EF4-FFF2-40B4-BE49-F238E27FC236}">
                  <a16:creationId xmlns:a16="http://schemas.microsoft.com/office/drawing/2014/main" id="{803A50FF-C09C-8F31-50A9-99106AAB89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4" y="2125"/>
              <a:ext cx="1491" cy="446"/>
            </a:xfrm>
            <a:prstGeom prst="rect">
              <a:avLst/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Tiempos de Jesús (4 a.C – 33 </a:t>
              </a:r>
              <a:r>
                <a:rPr kumimoji="0" lang="es-419" sz="2000" i="0" u="none" noProof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d.C</a:t>
              </a: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29953DE4-5FCA-516D-5E60-3A866C70B5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88" y="2352"/>
              <a:ext cx="246" cy="282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Line 17">
              <a:extLst>
                <a:ext uri="{FF2B5EF4-FFF2-40B4-BE49-F238E27FC236}">
                  <a16:creationId xmlns:a16="http://schemas.microsoft.com/office/drawing/2014/main" id="{B96D59FC-8332-4835-95C4-C58158A164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4" y="2622"/>
              <a:ext cx="0" cy="1362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Text Box 38">
            <a:extLst>
              <a:ext uri="{FF2B5EF4-FFF2-40B4-BE49-F238E27FC236}">
                <a16:creationId xmlns:a16="http://schemas.microsoft.com/office/drawing/2014/main" id="{3E3875E8-7FC5-F056-2B6A-94CC8ACDF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5995988"/>
            <a:ext cx="5111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16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430 AC</a:t>
            </a:r>
          </a:p>
        </p:txBody>
      </p:sp>
      <p:sp>
        <p:nvSpPr>
          <p:cNvPr id="38" name="Text Box 39">
            <a:extLst>
              <a:ext uri="{FF2B5EF4-FFF2-40B4-BE49-F238E27FC236}">
                <a16:creationId xmlns:a16="http://schemas.microsoft.com/office/drawing/2014/main" id="{196C2663-E1D0-4364-DED6-ED3B6E7F5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89" y="6201494"/>
            <a:ext cx="511175" cy="34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95000"/>
              </a:lnSpc>
            </a:pPr>
            <a:r>
              <a:rPr kumimoji="0" lang="es-419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</a:p>
        </p:txBody>
      </p:sp>
      <p:sp>
        <p:nvSpPr>
          <p:cNvPr id="39" name="Rectangle 40">
            <a:extLst>
              <a:ext uri="{FF2B5EF4-FFF2-40B4-BE49-F238E27FC236}">
                <a16:creationId xmlns:a16="http://schemas.microsoft.com/office/drawing/2014/main" id="{EDC72970-9C5B-6617-F565-74593FA5B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89" y="980728"/>
            <a:ext cx="10648603" cy="221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TODOS estos libros son rechazados por el pueblo judío, por la sencilla razón de que no cumplen </a:t>
            </a:r>
            <a:r>
              <a:rPr lang="es-419" sz="3100" i="1" u="sng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ninguno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de los criterios para su inclusión en el canon del Tanakh: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No fueron escritos en hebreo antiguo, no fueron escritos por profetas, </a:t>
            </a:r>
            <a:r>
              <a:rPr lang="es-419" sz="31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ni 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reyes, ni sacerdotes....</a:t>
            </a:r>
            <a:endParaRPr lang="es-419" sz="3100" b="0" i="0" u="none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0" name="Text Box 41">
            <a:extLst>
              <a:ext uri="{FF2B5EF4-FFF2-40B4-BE49-F238E27FC236}">
                <a16:creationId xmlns:a16="http://schemas.microsoft.com/office/drawing/2014/main" id="{AC6D206C-8DA9-0935-F7D0-28EBF17A5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3554" y="6100042"/>
            <a:ext cx="4458272" cy="45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30000"/>
              </a:spcBef>
            </a:pPr>
            <a:r>
              <a:rPr kumimoji="0" lang="es-419" sz="2800" i="0" u="none" spc="3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. . . . . . . . . . . . . . .</a:t>
            </a:r>
          </a:p>
        </p:txBody>
      </p:sp>
      <p:sp>
        <p:nvSpPr>
          <p:cNvPr id="42" name="Line 43">
            <a:extLst>
              <a:ext uri="{FF2B5EF4-FFF2-40B4-BE49-F238E27FC236}">
                <a16:creationId xmlns:a16="http://schemas.microsoft.com/office/drawing/2014/main" id="{5BF00182-D938-4850-A57B-4D5CD393D7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66071" y="5133975"/>
            <a:ext cx="0" cy="1655763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IN AT - Text Box 44">
            <a:extLst>
              <a:ext uri="{FF2B5EF4-FFF2-40B4-BE49-F238E27FC236}">
                <a16:creationId xmlns:a16="http://schemas.microsoft.com/office/drawing/2014/main" id="{9083F45C-9943-EE17-9658-FB1FDF111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2420" y="5248275"/>
            <a:ext cx="1521043" cy="370665"/>
          </a:xfrm>
          <a:prstGeom prst="rect">
            <a:avLst/>
          </a:prstGeom>
          <a:noFill/>
          <a:ln w="444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72000" rIns="108000" bIns="36000">
            <a:spAutoFit/>
          </a:bodyPr>
          <a:lstStyle/>
          <a:p>
            <a:pPr algn="ctr">
              <a:lnSpc>
                <a:spcPct val="85000"/>
              </a:lnSpc>
              <a:spcBef>
                <a:spcPct val="30000"/>
              </a:spcBef>
            </a:pPr>
            <a:r>
              <a:rPr kumimoji="0" lang="es-419" sz="20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 del AT </a:t>
            </a:r>
          </a:p>
        </p:txBody>
      </p:sp>
      <p:sp>
        <p:nvSpPr>
          <p:cNvPr id="45" name="Jesus range - Rectangle 86">
            <a:extLst>
              <a:ext uri="{FF2B5EF4-FFF2-40B4-BE49-F238E27FC236}">
                <a16:creationId xmlns:a16="http://schemas.microsoft.com/office/drawing/2014/main" id="{83CB9D11-7CA6-4CE9-CF10-7BA2DB652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707" y="6496769"/>
            <a:ext cx="540000" cy="144000"/>
          </a:xfrm>
          <a:prstGeom prst="rect">
            <a:avLst/>
          </a:prstGeom>
          <a:solidFill>
            <a:srgbClr val="FFCC00"/>
          </a:solidFill>
          <a:ln w="34925">
            <a:solidFill>
              <a:srgbClr val="FF9900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40">
            <a:extLst>
              <a:ext uri="{FF2B5EF4-FFF2-40B4-BE49-F238E27FC236}">
                <a16:creationId xmlns:a16="http://schemas.microsoft.com/office/drawing/2014/main" id="{39A593C1-FACA-675E-BFAC-1562994F2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9" y="3284984"/>
            <a:ext cx="6714418" cy="130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Y todos fueron escritos </a:t>
            </a:r>
            <a:r>
              <a:rPr lang="es-419" sz="3100" i="1" u="sng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después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de las palabras finales de Malaquías: después del final del AT.</a:t>
            </a:r>
            <a:endParaRPr lang="es-419" sz="3100" b="0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21724B-80B9-E14A-4521-ED3351ECF0BC}"/>
              </a:ext>
            </a:extLst>
          </p:cNvPr>
          <p:cNvGrpSpPr/>
          <p:nvPr/>
        </p:nvGrpSpPr>
        <p:grpSpPr>
          <a:xfrm>
            <a:off x="2967765" y="5135185"/>
            <a:ext cx="1525011" cy="1655763"/>
            <a:chOff x="2967765" y="5132804"/>
            <a:chExt cx="1525011" cy="1655763"/>
          </a:xfrm>
        </p:grpSpPr>
        <p:sp>
          <p:nvSpPr>
            <p:cNvPr id="3" name="Line 43">
              <a:extLst>
                <a:ext uri="{FF2B5EF4-FFF2-40B4-BE49-F238E27FC236}">
                  <a16:creationId xmlns:a16="http://schemas.microsoft.com/office/drawing/2014/main" id="{5E31144A-5532-C079-1F26-DB241FEB20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67765" y="5132804"/>
              <a:ext cx="0" cy="1655763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glow rad="114300">
                <a:schemeClr val="accent2">
                  <a:satMod val="175000"/>
                  <a:alpha val="40000"/>
                </a:schemeClr>
              </a:glow>
              <a:outerShdw blurRad="38100" dist="38100" dir="300000" algn="tl" rotWithShape="0">
                <a:prstClr val="black">
                  <a:alpha val="5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s-419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IN AT - Text Box 44">
              <a:extLst>
                <a:ext uri="{FF2B5EF4-FFF2-40B4-BE49-F238E27FC236}">
                  <a16:creationId xmlns:a16="http://schemas.microsoft.com/office/drawing/2014/main" id="{F42AF85F-42A3-780E-0F61-77AEA580AF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1733" y="5247104"/>
              <a:ext cx="1521043" cy="37066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44450">
              <a:solidFill>
                <a:srgbClr val="FFFF00"/>
              </a:solidFill>
              <a:miter lim="800000"/>
              <a:headEnd/>
              <a:tailEnd/>
            </a:ln>
            <a:effectLst>
              <a:glow rad="114300">
                <a:schemeClr val="accent2">
                  <a:satMod val="175000"/>
                  <a:alpha val="40000"/>
                </a:schemeClr>
              </a:glow>
              <a:outerShdw blurRad="50800" dist="38100" dir="3300000" algn="ctr" rotWithShape="0">
                <a:schemeClr val="tx1">
                  <a:alpha val="50000"/>
                </a:schemeClr>
              </a:outerShdw>
            </a:effectLst>
          </p:spPr>
          <p:txBody>
            <a:bodyPr wrap="square" lIns="108000" tIns="72000" rIns="108000" bIns="3600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30000"/>
                </a:spcBef>
              </a:pPr>
              <a:r>
                <a:rPr kumimoji="0" lang="es-419" sz="2000" i="0" u="none" noProof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Fin del AT </a:t>
              </a:r>
            </a:p>
          </p:txBody>
        </p:sp>
      </p:grpSp>
      <p:sp>
        <p:nvSpPr>
          <p:cNvPr id="10" name="SILENCIO - Rectangle 45">
            <a:extLst>
              <a:ext uri="{FF2B5EF4-FFF2-40B4-BE49-F238E27FC236}">
                <a16:creationId xmlns:a16="http://schemas.microsoft.com/office/drawing/2014/main" id="{84F8FE63-C452-B658-333A-C1210AE47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803" y="5803902"/>
            <a:ext cx="4578701" cy="463548"/>
          </a:xfrm>
          <a:prstGeom prst="rect">
            <a:avLst/>
          </a:prstGeom>
          <a:solidFill>
            <a:schemeClr val="accent1">
              <a:alpha val="50000"/>
            </a:schemeClr>
          </a:solidFill>
          <a:ln w="57150">
            <a:solidFill>
              <a:srgbClr val="33CC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44000" tIns="108000" rIns="144000" bIns="72000" anchor="ctr" anchorCtr="1"/>
          <a:lstStyle/>
          <a:p>
            <a:pPr algn="ctr">
              <a:lnSpc>
                <a:spcPct val="85000"/>
              </a:lnSpc>
              <a:spcBef>
                <a:spcPct val="5000"/>
              </a:spcBef>
              <a:buClr>
                <a:srgbClr val="5FF0FF"/>
              </a:buClr>
              <a:buSzPct val="75000"/>
              <a:buFont typeface="Symbol" panose="05050102010706020507" pitchFamily="18" charset="2"/>
              <a:buNone/>
            </a:pPr>
            <a:r>
              <a:rPr lang="es-419" sz="2400" b="1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 S I L E N C I O ...</a:t>
            </a:r>
          </a:p>
        </p:txBody>
      </p:sp>
    </p:spTree>
    <p:extLst>
      <p:ext uri="{BB962C8B-B14F-4D97-AF65-F5344CB8AC3E}">
        <p14:creationId xmlns:p14="http://schemas.microsoft.com/office/powerpoint/2010/main" val="1118105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  <p:bldP spid="2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4AF9D-B1CA-7113-1215-3BB6D5FF3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>
            <a:extLst>
              <a:ext uri="{FF2B5EF4-FFF2-40B4-BE49-F238E27FC236}">
                <a16:creationId xmlns:a16="http://schemas.microsoft.com/office/drawing/2014/main" id="{344D2EDC-53A7-CFDA-A73B-A50B6CDB82E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2758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 6">
            <a:extLst>
              <a:ext uri="{FF2B5EF4-FFF2-40B4-BE49-F238E27FC236}">
                <a16:creationId xmlns:a16="http://schemas.microsoft.com/office/drawing/2014/main" id="{B8E4B175-E9A4-54DC-20E4-2DEADB8C7A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2000" y="6559550"/>
            <a:ext cx="116280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E7CCECF9-E2FA-97C5-AF33-E3C84568D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9276" y="6142186"/>
            <a:ext cx="47961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88000"/>
              </a:lnSpc>
            </a:pPr>
            <a:r>
              <a:rPr kumimoji="0" lang="es-419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13EFCCB6-690C-82E5-0BDF-B376AE005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0008" y="5956300"/>
            <a:ext cx="83820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16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>
              <a:lnSpc>
                <a:spcPct val="95000"/>
              </a:lnSpc>
            </a:pPr>
            <a:endParaRPr kumimoji="0" lang="es-419" sz="1600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JESUS - Group 14">
            <a:extLst>
              <a:ext uri="{FF2B5EF4-FFF2-40B4-BE49-F238E27FC236}">
                <a16:creationId xmlns:a16="http://schemas.microsoft.com/office/drawing/2014/main" id="{6BC9A6E3-AD8D-9C02-9C9B-66EE4F07C99E}"/>
              </a:ext>
            </a:extLst>
          </p:cNvPr>
          <p:cNvGrpSpPr>
            <a:grpSpLocks/>
          </p:cNvGrpSpPr>
          <p:nvPr/>
        </p:nvGrpSpPr>
        <p:grpSpPr bwMode="auto">
          <a:xfrm>
            <a:off x="7789863" y="3429001"/>
            <a:ext cx="2757488" cy="2951163"/>
            <a:chOff x="3888" y="2125"/>
            <a:chExt cx="1737" cy="1859"/>
          </a:xfrm>
        </p:grpSpPr>
        <p:sp>
          <p:nvSpPr>
            <p:cNvPr id="14" name="Text Box 15">
              <a:extLst>
                <a:ext uri="{FF2B5EF4-FFF2-40B4-BE49-F238E27FC236}">
                  <a16:creationId xmlns:a16="http://schemas.microsoft.com/office/drawing/2014/main" id="{C4363EA1-A50E-974B-4DCB-211B83C4A1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4" y="2125"/>
              <a:ext cx="1491" cy="446"/>
            </a:xfrm>
            <a:prstGeom prst="rect">
              <a:avLst/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Tiempos de Jesús (4 a.C – 33 </a:t>
              </a:r>
              <a:r>
                <a:rPr kumimoji="0" lang="es-419" sz="2000" i="0" u="none" noProof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d.C</a:t>
              </a: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55577204-438B-4EEE-D1BE-F7C21A155E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88" y="2352"/>
              <a:ext cx="246" cy="282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Line 17">
              <a:extLst>
                <a:ext uri="{FF2B5EF4-FFF2-40B4-BE49-F238E27FC236}">
                  <a16:creationId xmlns:a16="http://schemas.microsoft.com/office/drawing/2014/main" id="{AC038878-0139-6C82-B42F-57DC0561D8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4" y="2622"/>
              <a:ext cx="0" cy="1362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Text Box 38">
            <a:extLst>
              <a:ext uri="{FF2B5EF4-FFF2-40B4-BE49-F238E27FC236}">
                <a16:creationId xmlns:a16="http://schemas.microsoft.com/office/drawing/2014/main" id="{84618E63-BDC2-AAA6-9208-173C9ECEA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5995988"/>
            <a:ext cx="5111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16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430 AC</a:t>
            </a:r>
          </a:p>
        </p:txBody>
      </p:sp>
      <p:sp>
        <p:nvSpPr>
          <p:cNvPr id="38" name="Text Box 39">
            <a:extLst>
              <a:ext uri="{FF2B5EF4-FFF2-40B4-BE49-F238E27FC236}">
                <a16:creationId xmlns:a16="http://schemas.microsoft.com/office/drawing/2014/main" id="{D2D2BBD1-D60D-CD58-1C9C-A134335A4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89" y="6201494"/>
            <a:ext cx="511175" cy="34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95000"/>
              </a:lnSpc>
            </a:pPr>
            <a:r>
              <a:rPr kumimoji="0" lang="es-419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</a:p>
        </p:txBody>
      </p:sp>
      <p:sp>
        <p:nvSpPr>
          <p:cNvPr id="39" name="Rectangle 40">
            <a:extLst>
              <a:ext uri="{FF2B5EF4-FFF2-40B4-BE49-F238E27FC236}">
                <a16:creationId xmlns:a16="http://schemas.microsoft.com/office/drawing/2014/main" id="{F3619D5E-0A78-3939-9C1E-FDCBE6343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89" y="980728"/>
            <a:ext cx="10648603" cy="124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Sin embargo, algunos de estos libros lograron, de alguna manera, incluirse en algunas versiones de la Biblia cristiana.</a:t>
            </a:r>
            <a:endParaRPr lang="es-419" b="0" i="0" u="none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0" name="Text Box 41">
            <a:extLst>
              <a:ext uri="{FF2B5EF4-FFF2-40B4-BE49-F238E27FC236}">
                <a16:creationId xmlns:a16="http://schemas.microsoft.com/office/drawing/2014/main" id="{3315C4DD-FEC1-82DC-563B-A5AA626F6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3554" y="6100042"/>
            <a:ext cx="4458272" cy="45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30000"/>
              </a:spcBef>
            </a:pPr>
            <a:r>
              <a:rPr kumimoji="0" lang="es-419" sz="2800" i="0" u="none" spc="3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. . . . . . . . . . . . . . .</a:t>
            </a:r>
          </a:p>
        </p:txBody>
      </p:sp>
      <p:sp>
        <p:nvSpPr>
          <p:cNvPr id="45" name="Jesus range - Rectangle 86">
            <a:extLst>
              <a:ext uri="{FF2B5EF4-FFF2-40B4-BE49-F238E27FC236}">
                <a16:creationId xmlns:a16="http://schemas.microsoft.com/office/drawing/2014/main" id="{EB844C35-4BF8-EFC1-44D5-F6EF9CEDD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707" y="6496769"/>
            <a:ext cx="540000" cy="144000"/>
          </a:xfrm>
          <a:prstGeom prst="rect">
            <a:avLst/>
          </a:prstGeom>
          <a:solidFill>
            <a:srgbClr val="FFCC00"/>
          </a:solidFill>
          <a:ln w="34925">
            <a:solidFill>
              <a:srgbClr val="FF9900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61C7865F-9A0F-C91D-B5E8-7154ED291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2852936"/>
            <a:ext cx="7022445" cy="130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 los tiempos de la iglesia primitiva, la palabra "apócrifo" simplemente significaba "oculto" o "secreto".</a:t>
            </a:r>
          </a:p>
        </p:txBody>
      </p:sp>
      <p:sp>
        <p:nvSpPr>
          <p:cNvPr id="8" name="Rectangle 40">
            <a:extLst>
              <a:ext uri="{FF2B5EF4-FFF2-40B4-BE49-F238E27FC236}">
                <a16:creationId xmlns:a16="http://schemas.microsoft.com/office/drawing/2014/main" id="{40EDEEDC-0E7A-ED5A-95B8-C321BDEF3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932" y="2360786"/>
            <a:ext cx="10648603" cy="43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Estos libros suelen conocerse como los “libros apócrifos”.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endParaRPr lang="es-419" b="0" i="0" u="none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3AD6C7-D0E1-5249-9B72-2B3170A0F6BA}"/>
              </a:ext>
            </a:extLst>
          </p:cNvPr>
          <p:cNvGrpSpPr/>
          <p:nvPr/>
        </p:nvGrpSpPr>
        <p:grpSpPr>
          <a:xfrm>
            <a:off x="2967765" y="5135185"/>
            <a:ext cx="1525011" cy="1655763"/>
            <a:chOff x="2967765" y="5132804"/>
            <a:chExt cx="1525011" cy="1655763"/>
          </a:xfrm>
        </p:grpSpPr>
        <p:sp>
          <p:nvSpPr>
            <p:cNvPr id="10" name="Line 43">
              <a:extLst>
                <a:ext uri="{FF2B5EF4-FFF2-40B4-BE49-F238E27FC236}">
                  <a16:creationId xmlns:a16="http://schemas.microsoft.com/office/drawing/2014/main" id="{655BC428-8BD6-7059-34B1-0AFE5D7A67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67765" y="5132804"/>
              <a:ext cx="0" cy="1655763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glow rad="114300">
                <a:schemeClr val="accent2">
                  <a:satMod val="175000"/>
                  <a:alpha val="40000"/>
                </a:schemeClr>
              </a:glow>
              <a:outerShdw blurRad="38100" dist="38100" dir="300000" algn="tl" rotWithShape="0">
                <a:prstClr val="black">
                  <a:alpha val="5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s-419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IN AT - Text Box 44">
              <a:extLst>
                <a:ext uri="{FF2B5EF4-FFF2-40B4-BE49-F238E27FC236}">
                  <a16:creationId xmlns:a16="http://schemas.microsoft.com/office/drawing/2014/main" id="{B725E969-2A7F-7508-1EF0-742569A725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1733" y="5247104"/>
              <a:ext cx="1521043" cy="37066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44450">
              <a:solidFill>
                <a:srgbClr val="FFFF00"/>
              </a:solidFill>
              <a:miter lim="800000"/>
              <a:headEnd/>
              <a:tailEnd/>
            </a:ln>
            <a:effectLst>
              <a:glow rad="114300">
                <a:schemeClr val="accent2">
                  <a:satMod val="175000"/>
                  <a:alpha val="40000"/>
                </a:schemeClr>
              </a:glow>
              <a:outerShdw blurRad="50800" dist="38100" dir="3300000" algn="ctr" rotWithShape="0">
                <a:schemeClr val="tx1">
                  <a:alpha val="50000"/>
                </a:schemeClr>
              </a:outerShdw>
            </a:effectLst>
          </p:spPr>
          <p:txBody>
            <a:bodyPr wrap="square" lIns="108000" tIns="72000" rIns="108000" bIns="3600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30000"/>
                </a:spcBef>
              </a:pPr>
              <a:r>
                <a:rPr kumimoji="0" lang="es-419" sz="2000" i="0" u="none" noProof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Fin del AT </a:t>
              </a:r>
            </a:p>
          </p:txBody>
        </p:sp>
      </p:grpSp>
      <p:sp>
        <p:nvSpPr>
          <p:cNvPr id="12" name="Apocrypha - Text Box 75">
            <a:extLst>
              <a:ext uri="{FF2B5EF4-FFF2-40B4-BE49-F238E27FC236}">
                <a16:creationId xmlns:a16="http://schemas.microsoft.com/office/drawing/2014/main" id="{DB08FC4F-81FE-064D-553E-95768E1FA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012" y="4427876"/>
            <a:ext cx="2567480" cy="463548"/>
          </a:xfrm>
          <a:prstGeom prst="rect">
            <a:avLst/>
          </a:prstGeom>
          <a:solidFill>
            <a:schemeClr val="bg2">
              <a:lumMod val="25000"/>
              <a:alpha val="60000"/>
            </a:schemeClr>
          </a:solidFill>
          <a:ln w="63500">
            <a:solidFill>
              <a:srgbClr val="D86ECC"/>
            </a:solidFill>
            <a:miter lim="800000"/>
            <a:headEnd/>
            <a:tailEnd/>
          </a:ln>
          <a:effectLst>
            <a:outerShdw blurRad="50800" dist="50800" dir="3300000" algn="tl" rotWithShape="0">
              <a:prstClr val="black">
                <a:alpha val="40000"/>
              </a:prstClr>
            </a:outerShdw>
          </a:effectLst>
        </p:spPr>
        <p:txBody>
          <a:bodyPr wrap="none" lIns="72000" tIns="72000" rIns="72000" bIns="72000">
            <a:noAutofit/>
          </a:bodyPr>
          <a:lstStyle/>
          <a:p>
            <a:pPr algn="ctr">
              <a:lnSpc>
                <a:spcPct val="90000"/>
              </a:lnSpc>
              <a:spcAft>
                <a:spcPts val="200"/>
              </a:spcAft>
            </a:pPr>
            <a:r>
              <a:rPr lang="es-419" sz="2600" b="1" spc="3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Apócrifos</a:t>
            </a:r>
            <a:endParaRPr lang="es-419" sz="2600" b="1" spc="3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B6237340-E405-DE97-88AA-071B0C0FD869}"/>
              </a:ext>
            </a:extLst>
          </p:cNvPr>
          <p:cNvSpPr/>
          <p:nvPr/>
        </p:nvSpPr>
        <p:spPr>
          <a:xfrm rot="5400000">
            <a:off x="4988148" y="2846616"/>
            <a:ext cx="781326" cy="4822092"/>
          </a:xfrm>
          <a:prstGeom prst="leftBrace">
            <a:avLst>
              <a:gd name="adj1" fmla="val 0"/>
              <a:gd name="adj2" fmla="val 50000"/>
            </a:avLst>
          </a:prstGeom>
          <a:solidFill>
            <a:srgbClr val="00347F">
              <a:alpha val="73000"/>
            </a:srgbClr>
          </a:solidFill>
          <a:ln w="66675">
            <a:solidFill>
              <a:srgbClr val="D86ECC"/>
            </a:solidFill>
          </a:ln>
          <a:effectLst>
            <a:outerShdw blurRad="50800" dist="50800" dir="33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 noProof="0" dirty="0"/>
          </a:p>
        </p:txBody>
      </p:sp>
      <p:sp>
        <p:nvSpPr>
          <p:cNvPr id="19" name="SILENCIO - Rectangle 45">
            <a:extLst>
              <a:ext uri="{FF2B5EF4-FFF2-40B4-BE49-F238E27FC236}">
                <a16:creationId xmlns:a16="http://schemas.microsoft.com/office/drawing/2014/main" id="{9F7060C9-6500-DDE6-C757-6D4B85E4F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803" y="5803902"/>
            <a:ext cx="4578701" cy="463548"/>
          </a:xfrm>
          <a:prstGeom prst="rect">
            <a:avLst/>
          </a:prstGeom>
          <a:solidFill>
            <a:schemeClr val="accent1">
              <a:alpha val="50000"/>
            </a:schemeClr>
          </a:solidFill>
          <a:ln w="57150">
            <a:solidFill>
              <a:srgbClr val="33CC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44000" tIns="108000" rIns="144000" bIns="72000" anchor="ctr" anchorCtr="1"/>
          <a:lstStyle/>
          <a:p>
            <a:pPr algn="ctr">
              <a:lnSpc>
                <a:spcPct val="85000"/>
              </a:lnSpc>
              <a:spcBef>
                <a:spcPct val="5000"/>
              </a:spcBef>
              <a:buClr>
                <a:srgbClr val="5FF0FF"/>
              </a:buClr>
              <a:buSzPct val="75000"/>
              <a:buFont typeface="Symbol" panose="05050102010706020507" pitchFamily="18" charset="2"/>
              <a:buNone/>
            </a:pPr>
            <a:r>
              <a:rPr lang="es-419" sz="2400" b="1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 S I L E N C I O ...</a:t>
            </a:r>
          </a:p>
        </p:txBody>
      </p:sp>
    </p:spTree>
    <p:extLst>
      <p:ext uri="{BB962C8B-B14F-4D97-AF65-F5344CB8AC3E}">
        <p14:creationId xmlns:p14="http://schemas.microsoft.com/office/powerpoint/2010/main" val="3110877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  <p:bldP spid="3" grpId="0" build="p"/>
      <p:bldP spid="8" grpId="0" build="p"/>
      <p:bldP spid="12" grpId="0" animBg="1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6FC17-46F6-A85A-7CC6-E67AD675A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8">
            <a:extLst>
              <a:ext uri="{FF2B5EF4-FFF2-40B4-BE49-F238E27FC236}">
                <a16:creationId xmlns:a16="http://schemas.microsoft.com/office/drawing/2014/main" id="{B260822E-01B1-BC09-22DE-D682D4E5D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0008" y="5956300"/>
            <a:ext cx="83820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16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>
              <a:lnSpc>
                <a:spcPct val="95000"/>
              </a:lnSpc>
            </a:pPr>
            <a:endParaRPr kumimoji="0" lang="es-419" sz="1600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38">
            <a:extLst>
              <a:ext uri="{FF2B5EF4-FFF2-40B4-BE49-F238E27FC236}">
                <a16:creationId xmlns:a16="http://schemas.microsoft.com/office/drawing/2014/main" id="{5C315636-5AA1-16A8-C41D-F85DB2EE3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5995988"/>
            <a:ext cx="5111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16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430 AC</a:t>
            </a:r>
          </a:p>
        </p:txBody>
      </p:sp>
      <p:sp>
        <p:nvSpPr>
          <p:cNvPr id="5" name="Line 6">
            <a:extLst>
              <a:ext uri="{FF2B5EF4-FFF2-40B4-BE49-F238E27FC236}">
                <a16:creationId xmlns:a16="http://schemas.microsoft.com/office/drawing/2014/main" id="{C952F6FC-E27F-DD37-EE6C-31028BE552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2000" y="6559550"/>
            <a:ext cx="116280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41">
            <a:extLst>
              <a:ext uri="{FF2B5EF4-FFF2-40B4-BE49-F238E27FC236}">
                <a16:creationId xmlns:a16="http://schemas.microsoft.com/office/drawing/2014/main" id="{FA2009FB-F1F2-BA78-2701-7290A01C6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3554" y="6100042"/>
            <a:ext cx="4458272" cy="45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30000"/>
              </a:spcBef>
            </a:pPr>
            <a:r>
              <a:rPr kumimoji="0" lang="es-419" sz="2800" i="0" u="none" spc="3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. . . . . . . . . . . . . . .</a:t>
            </a:r>
          </a:p>
        </p:txBody>
      </p:sp>
      <p:sp>
        <p:nvSpPr>
          <p:cNvPr id="12" name="Apocrypha - Text Box 75">
            <a:extLst>
              <a:ext uri="{FF2B5EF4-FFF2-40B4-BE49-F238E27FC236}">
                <a16:creationId xmlns:a16="http://schemas.microsoft.com/office/drawing/2014/main" id="{758BE2AE-8FF7-ABA8-701B-28D5D086F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012" y="4427876"/>
            <a:ext cx="2567480" cy="463548"/>
          </a:xfrm>
          <a:prstGeom prst="rect">
            <a:avLst/>
          </a:prstGeom>
          <a:solidFill>
            <a:schemeClr val="bg2">
              <a:lumMod val="25000"/>
              <a:alpha val="60000"/>
            </a:schemeClr>
          </a:solidFill>
          <a:ln w="63500">
            <a:solidFill>
              <a:srgbClr val="D86ECC"/>
            </a:solidFill>
            <a:miter lim="800000"/>
            <a:headEnd/>
            <a:tailEnd/>
          </a:ln>
          <a:effectLst>
            <a:outerShdw blurRad="50800" dist="50800" dir="3300000" algn="tl" rotWithShape="0">
              <a:prstClr val="black">
                <a:alpha val="40000"/>
              </a:prstClr>
            </a:outerShdw>
          </a:effectLst>
        </p:spPr>
        <p:txBody>
          <a:bodyPr wrap="none" lIns="72000" tIns="72000" rIns="72000" bIns="72000">
            <a:noAutofit/>
          </a:bodyPr>
          <a:lstStyle/>
          <a:p>
            <a:pPr algn="ctr">
              <a:lnSpc>
                <a:spcPct val="90000"/>
              </a:lnSpc>
              <a:spcAft>
                <a:spcPts val="200"/>
              </a:spcAft>
            </a:pPr>
            <a:r>
              <a:rPr lang="es-419" sz="2600" b="1" spc="3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Apócrifos</a:t>
            </a:r>
            <a:endParaRPr lang="es-419" sz="2600" b="1" spc="3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40">
            <a:extLst>
              <a:ext uri="{FF2B5EF4-FFF2-40B4-BE49-F238E27FC236}">
                <a16:creationId xmlns:a16="http://schemas.microsoft.com/office/drawing/2014/main" id="{C71D7CDB-563E-EE7C-2E68-8034A39BA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89" y="1107672"/>
            <a:ext cx="10648603" cy="102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Todos los libros apócrifos fueron escritos entre el fin del canon del AT, y el inicio del canon del NT.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B82AFB5E-A28B-7B00-C62C-80089F0CE010}"/>
              </a:ext>
            </a:extLst>
          </p:cNvPr>
          <p:cNvSpPr/>
          <p:nvPr/>
        </p:nvSpPr>
        <p:spPr>
          <a:xfrm rot="5400000">
            <a:off x="4988148" y="2846616"/>
            <a:ext cx="781326" cy="4822092"/>
          </a:xfrm>
          <a:prstGeom prst="leftBrace">
            <a:avLst>
              <a:gd name="adj1" fmla="val 0"/>
              <a:gd name="adj2" fmla="val 50000"/>
            </a:avLst>
          </a:prstGeom>
          <a:solidFill>
            <a:srgbClr val="00347F">
              <a:alpha val="73000"/>
            </a:srgbClr>
          </a:solidFill>
          <a:ln w="66675">
            <a:solidFill>
              <a:srgbClr val="D86ECC"/>
            </a:solidFill>
          </a:ln>
          <a:effectLst>
            <a:outerShdw blurRad="50800" dist="50800" dir="33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 noProof="0" dirty="0"/>
          </a:p>
        </p:txBody>
      </p:sp>
      <p:sp>
        <p:nvSpPr>
          <p:cNvPr id="23" name="Rectangle 40">
            <a:extLst>
              <a:ext uri="{FF2B5EF4-FFF2-40B4-BE49-F238E27FC236}">
                <a16:creationId xmlns:a16="http://schemas.microsoft.com/office/drawing/2014/main" id="{B60029B5-AB01-12DF-E670-C222A9D26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932" y="2360786"/>
            <a:ext cx="10648603" cy="34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Estos libros suelen conocerse como los “libros apócrifos”.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endParaRPr lang="es-419" b="0" i="0" u="none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1" name="Rectangle 40">
            <a:extLst>
              <a:ext uri="{FF2B5EF4-FFF2-40B4-BE49-F238E27FC236}">
                <a16:creationId xmlns:a16="http://schemas.microsoft.com/office/drawing/2014/main" id="{35CE9E35-E3F1-8D1D-2BFB-C1A26FF00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2899113"/>
            <a:ext cx="10657183" cy="103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ES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Dado que fueron escritos ANTES de que los apóstoles siquiera nacieran,</a:t>
            </a: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son rechazados por la gran mayoría de las iglesias hoy: a todos les falta la "autoridad apostólica".</a:t>
            </a:r>
          </a:p>
        </p:txBody>
      </p:sp>
      <p:sp>
        <p:nvSpPr>
          <p:cNvPr id="19" name="Line 43">
            <a:extLst>
              <a:ext uri="{FF2B5EF4-FFF2-40B4-BE49-F238E27FC236}">
                <a16:creationId xmlns:a16="http://schemas.microsoft.com/office/drawing/2014/main" id="{09A0BA1F-A0A4-0466-60A6-675F83E531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8233" y="5160575"/>
            <a:ext cx="7838" cy="1364348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>
            <a:outerShdw blurRad="50800" dist="38100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AD181406-A0ED-5F1F-C84C-5D2D05830A75}"/>
              </a:ext>
            </a:extLst>
          </p:cNvPr>
          <p:cNvSpPr>
            <a:spLocks noChangeShapeType="1"/>
          </p:cNvSpPr>
          <p:nvPr/>
        </p:nvSpPr>
        <p:spPr bwMode="auto">
          <a:xfrm>
            <a:off x="7786582" y="5160574"/>
            <a:ext cx="1693" cy="1368000"/>
          </a:xfrm>
          <a:prstGeom prst="line">
            <a:avLst/>
          </a:prstGeom>
          <a:noFill/>
          <a:ln w="63500">
            <a:solidFill>
              <a:srgbClr val="FFCC00"/>
            </a:solidFill>
            <a:round/>
            <a:headEnd/>
            <a:tailEnd type="none" w="med" len="med"/>
          </a:ln>
          <a:effectLst>
            <a:outerShdw blurRad="50800" dist="38100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ILENCIO - Rectangle 45">
            <a:extLst>
              <a:ext uri="{FF2B5EF4-FFF2-40B4-BE49-F238E27FC236}">
                <a16:creationId xmlns:a16="http://schemas.microsoft.com/office/drawing/2014/main" id="{F65BF15E-F379-9101-C736-216CB0355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803" y="5803902"/>
            <a:ext cx="4578701" cy="463548"/>
          </a:xfrm>
          <a:prstGeom prst="rect">
            <a:avLst/>
          </a:prstGeom>
          <a:solidFill>
            <a:schemeClr val="accent1">
              <a:alpha val="50000"/>
            </a:schemeClr>
          </a:solidFill>
          <a:ln w="57150">
            <a:solidFill>
              <a:srgbClr val="33CC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44000" tIns="108000" rIns="144000" bIns="72000" anchor="ctr" anchorCtr="1"/>
          <a:lstStyle/>
          <a:p>
            <a:pPr algn="ctr">
              <a:lnSpc>
                <a:spcPct val="85000"/>
              </a:lnSpc>
              <a:spcBef>
                <a:spcPct val="5000"/>
              </a:spcBef>
              <a:buClr>
                <a:srgbClr val="5FF0FF"/>
              </a:buClr>
              <a:buSzPct val="75000"/>
              <a:buFont typeface="Symbol" panose="05050102010706020507" pitchFamily="18" charset="2"/>
              <a:buNone/>
            </a:pPr>
            <a:r>
              <a:rPr lang="es-419" sz="2400" b="1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 S I L E N C I O ...</a:t>
            </a:r>
          </a:p>
        </p:txBody>
      </p:sp>
    </p:spTree>
    <p:extLst>
      <p:ext uri="{BB962C8B-B14F-4D97-AF65-F5344CB8AC3E}">
        <p14:creationId xmlns:p14="http://schemas.microsoft.com/office/powerpoint/2010/main" val="4064816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1" grpId="0" build="p"/>
      <p:bldP spid="19" grpId="0" animBg="1"/>
      <p:bldP spid="1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6AACE-CFC2-FAC3-F490-D699AE7A6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pocrypha - Text Box 75">
            <a:extLst>
              <a:ext uri="{FF2B5EF4-FFF2-40B4-BE49-F238E27FC236}">
                <a16:creationId xmlns:a16="http://schemas.microsoft.com/office/drawing/2014/main" id="{CEEAE9C9-351E-0F14-2DE4-1D5A06864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012" y="4427876"/>
            <a:ext cx="2567480" cy="463548"/>
          </a:xfrm>
          <a:prstGeom prst="rect">
            <a:avLst/>
          </a:prstGeom>
          <a:solidFill>
            <a:schemeClr val="bg2">
              <a:lumMod val="25000"/>
              <a:alpha val="60000"/>
            </a:schemeClr>
          </a:solidFill>
          <a:ln w="63500">
            <a:solidFill>
              <a:srgbClr val="D86ECC"/>
            </a:solidFill>
            <a:miter lim="800000"/>
            <a:headEnd/>
            <a:tailEnd/>
          </a:ln>
          <a:effectLst>
            <a:outerShdw blurRad="50800" dist="50800" dir="3300000" algn="tl" rotWithShape="0">
              <a:prstClr val="black">
                <a:alpha val="40000"/>
              </a:prstClr>
            </a:outerShdw>
          </a:effectLst>
        </p:spPr>
        <p:txBody>
          <a:bodyPr wrap="none" lIns="72000" tIns="72000" rIns="72000" bIns="72000">
            <a:noAutofit/>
          </a:bodyPr>
          <a:lstStyle/>
          <a:p>
            <a:pPr algn="ctr">
              <a:lnSpc>
                <a:spcPct val="90000"/>
              </a:lnSpc>
              <a:spcAft>
                <a:spcPts val="200"/>
              </a:spcAft>
            </a:pPr>
            <a:r>
              <a:rPr lang="es-419" sz="2600" b="1" spc="3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Apócrifos</a:t>
            </a:r>
            <a:endParaRPr lang="es-419" sz="2600" b="1" spc="3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40">
            <a:extLst>
              <a:ext uri="{FF2B5EF4-FFF2-40B4-BE49-F238E27FC236}">
                <a16:creationId xmlns:a16="http://schemas.microsoft.com/office/drawing/2014/main" id="{21F62783-7BCF-1EBF-4D0E-D09476D1E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89" y="1107672"/>
            <a:ext cx="10648603" cy="46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¿Pero qué hay de malo en ellos?</a:t>
            </a:r>
          </a:p>
        </p:txBody>
      </p:sp>
      <p:sp>
        <p:nvSpPr>
          <p:cNvPr id="2" name="Rectangle 40">
            <a:extLst>
              <a:ext uri="{FF2B5EF4-FFF2-40B4-BE49-F238E27FC236}">
                <a16:creationId xmlns:a16="http://schemas.microsoft.com/office/drawing/2014/main" id="{FDD764F3-0F35-E7D1-2220-F50B94C6B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597300"/>
            <a:ext cx="10648603" cy="46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 realidad, algunos no tienen nada de malo, e incluso podrían ser útiles. Pero varios otros son muy cuestionables, y algunos son simplemente absurdos.</a:t>
            </a:r>
          </a:p>
        </p:txBody>
      </p:sp>
    </p:spTree>
    <p:extLst>
      <p:ext uri="{BB962C8B-B14F-4D97-AF65-F5344CB8AC3E}">
        <p14:creationId xmlns:p14="http://schemas.microsoft.com/office/powerpoint/2010/main" val="3824322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69B1C-79E4-2BF9-39B8-6E883A571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0">
            <a:extLst>
              <a:ext uri="{FF2B5EF4-FFF2-40B4-BE49-F238E27FC236}">
                <a16:creationId xmlns:a16="http://schemas.microsoft.com/office/drawing/2014/main" id="{F9545C6D-6500-6D8E-1DD4-2C13BD10D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89" y="1107672"/>
            <a:ext cx="10648603" cy="46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¿Cuántos son? ¿Y cómo se llaman? ¿Y qué dicen?</a:t>
            </a:r>
          </a:p>
        </p:txBody>
      </p:sp>
      <p:sp>
        <p:nvSpPr>
          <p:cNvPr id="2" name="Rectangle 40">
            <a:extLst>
              <a:ext uri="{FF2B5EF4-FFF2-40B4-BE49-F238E27FC236}">
                <a16:creationId xmlns:a16="http://schemas.microsoft.com/office/drawing/2014/main" id="{71BB53D7-DD9F-EB13-9C40-0E4CEA5DB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597300"/>
            <a:ext cx="10648603" cy="96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Dependiendo de a quién escuches, hay entre 9 y 18 libros en este grupo. Sus nombres son: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8E1018B-2375-DDF8-1F7C-8B3515415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2701280"/>
            <a:ext cx="4104455" cy="274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7338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287338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652463" indent="-76200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287338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287338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287338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287338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287338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287338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287338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287338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268288" indent="-268288" algn="just">
              <a:lnSpc>
                <a:spcPct val="95000"/>
              </a:lnSpc>
              <a:spcBef>
                <a:spcPts val="0"/>
              </a:spcBef>
              <a:spcAft>
                <a:spcPts val="100"/>
              </a:spcAft>
              <a:buClr>
                <a:srgbClr val="5FF0FF"/>
              </a:buClr>
              <a:buFont typeface="Symbol" panose="05050102010706020507" pitchFamily="18" charset="2"/>
              <a:buChar char="·"/>
              <a:tabLst>
                <a:tab pos="268288" algn="l"/>
              </a:tabLst>
            </a:pPr>
            <a:r>
              <a:rPr lang="es-419" sz="29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y 2 Esdras</a:t>
            </a:r>
            <a:endParaRPr lang="es-419" sz="2900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68288" indent="-268288" algn="just">
              <a:lnSpc>
                <a:spcPct val="95000"/>
              </a:lnSpc>
              <a:spcBef>
                <a:spcPts val="0"/>
              </a:spcBef>
              <a:spcAft>
                <a:spcPts val="100"/>
              </a:spcAft>
              <a:buClr>
                <a:srgbClr val="5FF0FF"/>
              </a:buClr>
              <a:buFont typeface="Symbol" panose="05050102010706020507" pitchFamily="18" charset="2"/>
              <a:buChar char="·"/>
              <a:tabLst>
                <a:tab pos="268288" algn="l"/>
              </a:tabLst>
            </a:pPr>
            <a:r>
              <a:rPr lang="es-419" sz="29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Tobías</a:t>
            </a:r>
            <a:endParaRPr lang="es-419" sz="2900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68288" indent="-268288" algn="just">
              <a:lnSpc>
                <a:spcPct val="95000"/>
              </a:lnSpc>
              <a:spcBef>
                <a:spcPts val="0"/>
              </a:spcBef>
              <a:spcAft>
                <a:spcPts val="100"/>
              </a:spcAft>
              <a:buClr>
                <a:srgbClr val="5FF0FF"/>
              </a:buClr>
              <a:buFont typeface="Symbol" panose="05050102010706020507" pitchFamily="18" charset="2"/>
              <a:buChar char="·"/>
              <a:tabLst>
                <a:tab pos="268288" algn="l"/>
              </a:tabLst>
            </a:pPr>
            <a:r>
              <a:rPr lang="es-419" sz="29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Judit</a:t>
            </a:r>
            <a:endParaRPr lang="es-419" sz="2900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68288" indent="-268288" algn="just">
              <a:lnSpc>
                <a:spcPct val="95000"/>
              </a:lnSpc>
              <a:spcBef>
                <a:spcPts val="0"/>
              </a:spcBef>
              <a:spcAft>
                <a:spcPts val="100"/>
              </a:spcAft>
              <a:buClr>
                <a:srgbClr val="5FF0FF"/>
              </a:buClr>
              <a:buFont typeface="Symbol" panose="05050102010706020507" pitchFamily="18" charset="2"/>
              <a:buChar char="·"/>
              <a:tabLst>
                <a:tab pos="268288" algn="l"/>
              </a:tabLst>
            </a:pPr>
            <a:r>
              <a:rPr lang="es-419" sz="29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Baruc</a:t>
            </a:r>
          </a:p>
          <a:p>
            <a:pPr marL="268288" indent="-268288" algn="just">
              <a:lnSpc>
                <a:spcPct val="95000"/>
              </a:lnSpc>
              <a:spcBef>
                <a:spcPts val="0"/>
              </a:spcBef>
              <a:spcAft>
                <a:spcPts val="100"/>
              </a:spcAft>
              <a:buClr>
                <a:srgbClr val="5FF0FF"/>
              </a:buClr>
              <a:buFont typeface="Symbol" panose="05050102010706020507" pitchFamily="18" charset="2"/>
              <a:buChar char="·"/>
              <a:tabLst>
                <a:tab pos="268288" algn="l"/>
              </a:tabLst>
            </a:pPr>
            <a:r>
              <a:rPr lang="es-419" sz="29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Susana</a:t>
            </a:r>
            <a:endParaRPr lang="es-419" sz="2900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68288" indent="-268288" algn="just">
              <a:lnSpc>
                <a:spcPct val="95000"/>
              </a:lnSpc>
              <a:spcBef>
                <a:spcPts val="0"/>
              </a:spcBef>
              <a:spcAft>
                <a:spcPts val="100"/>
              </a:spcAft>
              <a:buClr>
                <a:srgbClr val="5FF0FF"/>
              </a:buClr>
              <a:buFont typeface="Symbol" panose="05050102010706020507" pitchFamily="18" charset="2"/>
              <a:buChar char="·"/>
              <a:tabLst>
                <a:tab pos="268288" algn="l"/>
              </a:tabLst>
            </a:pPr>
            <a:r>
              <a:rPr lang="es-419" sz="29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Bel y el Dragón</a:t>
            </a:r>
            <a:endParaRPr lang="es-419" sz="2900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68288" indent="-268288" algn="just">
              <a:lnSpc>
                <a:spcPct val="95000"/>
              </a:lnSpc>
              <a:spcBef>
                <a:spcPts val="0"/>
              </a:spcBef>
              <a:spcAft>
                <a:spcPts val="100"/>
              </a:spcAft>
              <a:buClr>
                <a:srgbClr val="5FF0FF"/>
              </a:buClr>
              <a:buFont typeface="Symbol" panose="05050102010706020507" pitchFamily="18" charset="2"/>
              <a:buChar char="·"/>
              <a:tabLst>
                <a:tab pos="268288" algn="l"/>
              </a:tabLst>
            </a:pPr>
            <a:r>
              <a:rPr lang="es-419" sz="29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Adiciones a Ester</a:t>
            </a:r>
          </a:p>
          <a:p>
            <a:pPr marL="268288" indent="-268288" algn="just">
              <a:lnSpc>
                <a:spcPct val="95000"/>
              </a:lnSpc>
              <a:spcBef>
                <a:spcPts val="0"/>
              </a:spcBef>
              <a:spcAft>
                <a:spcPts val="100"/>
              </a:spcAft>
              <a:buClr>
                <a:srgbClr val="5FF0FF"/>
              </a:buClr>
              <a:buFont typeface="Symbol" panose="05050102010706020507" pitchFamily="18" charset="2"/>
              <a:buChar char="·"/>
              <a:tabLst>
                <a:tab pos="268288" algn="l"/>
              </a:tabLst>
            </a:pPr>
            <a:r>
              <a:rPr lang="es-419" sz="29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Carta de Jeremías</a:t>
            </a:r>
            <a:endParaRPr lang="es-419" sz="2900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97A5D8-A5EF-A260-0356-796478209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912" y="2708920"/>
            <a:ext cx="590465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7338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287338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652463" indent="-76200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287338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287338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287338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287338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287338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287338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287338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287338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268288" indent="-268288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Char char="·"/>
              <a:tabLst>
                <a:tab pos="268288" algn="l"/>
              </a:tabLst>
            </a:pPr>
            <a:r>
              <a:rPr lang="es-419" sz="29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Libro de la Sabiduría (de Salomón)</a:t>
            </a:r>
            <a:endParaRPr lang="es-419" sz="2900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68288" indent="-268288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Char char="·"/>
              <a:tabLst>
                <a:tab pos="268288" algn="l"/>
              </a:tabLst>
            </a:pPr>
            <a:r>
              <a:rPr lang="es-419" sz="29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Eclesiástico (“Sabiduría de Jesús, Hijo de </a:t>
            </a:r>
            <a:r>
              <a:rPr lang="es-419" sz="2900" noProof="0" dirty="0" err="1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Sirac</a:t>
            </a:r>
            <a:r>
              <a:rPr lang="es-419" sz="29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  <a:endParaRPr lang="es-419" sz="2900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68288" indent="-268288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Char char="·"/>
              <a:tabLst>
                <a:tab pos="268288" algn="l"/>
              </a:tabLst>
            </a:pPr>
            <a:r>
              <a:rPr lang="es-419" sz="29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Oración de Asarías y el Cántico de Los 3 Jóvenes</a:t>
            </a:r>
            <a:endParaRPr lang="es-419" sz="2900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68288" indent="-268288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Char char="·"/>
              <a:tabLst>
                <a:tab pos="268288" algn="l"/>
              </a:tabLst>
            </a:pPr>
            <a:r>
              <a:rPr lang="es-419" sz="29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Oración de Manases</a:t>
            </a:r>
            <a:endParaRPr lang="es-419" sz="2900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68288" indent="-268288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5FF0FF"/>
              </a:buClr>
              <a:buFont typeface="Symbol" panose="05050102010706020507" pitchFamily="18" charset="2"/>
              <a:buChar char="·"/>
              <a:tabLst>
                <a:tab pos="268288" algn="l"/>
              </a:tabLst>
            </a:pPr>
            <a:r>
              <a:rPr lang="es-419" sz="29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1, 2, 3, 4, y 5 Macabeos (3,4 y 5 escritos post-NT)</a:t>
            </a:r>
          </a:p>
        </p:txBody>
      </p:sp>
    </p:spTree>
    <p:extLst>
      <p:ext uri="{BB962C8B-B14F-4D97-AF65-F5344CB8AC3E}">
        <p14:creationId xmlns:p14="http://schemas.microsoft.com/office/powerpoint/2010/main" val="1685266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"/>
                            </p:stCondLst>
                            <p:childTnLst>
                              <p:par>
                                <p:cTn id="6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" grpId="0" build="p"/>
      <p:bldP spid="4" grpId="0" uiExpand="1" build="p"/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39EA2-870D-A118-9732-F35F54887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36">
            <a:extLst>
              <a:ext uri="{FF2B5EF4-FFF2-40B4-BE49-F238E27FC236}">
                <a16:creationId xmlns:a16="http://schemas.microsoft.com/office/drawing/2014/main" id="{9DD85E18-C835-023A-1341-7E0E5ECE4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96752"/>
            <a:ext cx="10945216" cy="92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se encontró en </a:t>
            </a:r>
            <a:r>
              <a:rPr lang="es-419" sz="3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Qumrún</a:t>
            </a: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el año 1947?</a:t>
            </a:r>
          </a:p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</a:t>
            </a:r>
          </a:p>
        </p:txBody>
      </p:sp>
      <p:sp>
        <p:nvSpPr>
          <p:cNvPr id="51" name="Rectangle 36">
            <a:extLst>
              <a:ext uri="{FF2B5EF4-FFF2-40B4-BE49-F238E27FC236}">
                <a16:creationId xmlns:a16="http://schemas.microsoft.com/office/drawing/2014/main" id="{2F010BFD-F90A-5D47-685C-BD05A8381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440" y="1628800"/>
            <a:ext cx="5104282" cy="58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400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rollos del mar Muerto</a:t>
            </a:r>
          </a:p>
        </p:txBody>
      </p:sp>
      <p:sp>
        <p:nvSpPr>
          <p:cNvPr id="52" name="Rectangle 36">
            <a:extLst>
              <a:ext uri="{FF2B5EF4-FFF2-40B4-BE49-F238E27FC236}">
                <a16:creationId xmlns:a16="http://schemas.microsoft.com/office/drawing/2014/main" id="{51CAF991-3DD8-57B6-9CC9-B2C9019F8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79568"/>
            <a:ext cx="11017224" cy="92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¿Símbolo o abreviación para esto en las Biblias de estudio? ___________</a:t>
            </a:r>
            <a:endParaRPr lang="es-419" sz="3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36">
            <a:extLst>
              <a:ext uri="{FF2B5EF4-FFF2-40B4-BE49-F238E27FC236}">
                <a16:creationId xmlns:a16="http://schemas.microsoft.com/office/drawing/2014/main" id="{F9E28D53-06DD-1320-C7E9-589FCEBB4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440" y="2911616"/>
            <a:ext cx="1226618" cy="58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RMM</a:t>
            </a:r>
            <a:endParaRPr lang="es-419" sz="3400" noProof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FFDDE9C-AFA2-43AA-95C6-EA7DE7EB569C}"/>
              </a:ext>
            </a:extLst>
          </p:cNvPr>
          <p:cNvGrpSpPr/>
          <p:nvPr/>
        </p:nvGrpSpPr>
        <p:grpSpPr>
          <a:xfrm>
            <a:off x="1752600" y="508771"/>
            <a:ext cx="8691588" cy="295842"/>
            <a:chOff x="1752600" y="508771"/>
            <a:chExt cx="8691588" cy="295842"/>
          </a:xfrm>
        </p:grpSpPr>
        <p:sp>
          <p:nvSpPr>
            <p:cNvPr id="55" name="TITLE UNDERLINE - Rectangle 5">
              <a:extLst>
                <a:ext uri="{FF2B5EF4-FFF2-40B4-BE49-F238E27FC236}">
                  <a16:creationId xmlns:a16="http://schemas.microsoft.com/office/drawing/2014/main" id="{6D6B5FF0-3242-EC78-5B2C-87BA67246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7388" y="548680"/>
              <a:ext cx="8686800" cy="255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 anchorCtr="0"/>
            <a:lstStyle>
              <a:lvl1pPr algn="l"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Char char="n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1pPr>
              <a:lvl2pPr marL="190500" algn="l">
                <a:spcBef>
                  <a:spcPct val="20000"/>
                </a:spcBef>
                <a:buClr>
                  <a:schemeClr val="folHlink"/>
                </a:buClr>
                <a:buChar char="–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folHlink"/>
                </a:buClr>
                <a:buSzPct val="60000"/>
                <a:buFont typeface="Monotype Sorts" pitchFamily="2" charset="2"/>
                <a:buChar char="n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15000"/>
                </a:spcBef>
                <a:buClrTx/>
                <a:buSzTx/>
                <a:buFontTx/>
                <a:buNone/>
              </a:pPr>
              <a:r>
                <a:rPr kumimoji="0" lang="es-419" sz="3900" b="1" i="1" u="sng" kern="1400" spc="700" noProof="0" dirty="0">
                  <a:solidFill>
                    <a:srgbClr val="EFF9FF"/>
                  </a:solidFill>
                  <a:effectLst>
                    <a:outerShdw blurRad="63500" dist="63500" dir="3300000" algn="tl" rotWithShape="0">
                      <a:schemeClr val="tx1">
                        <a:alpha val="80000"/>
                      </a:schemeClr>
                    </a:outerShdw>
                  </a:effectLst>
                  <a:latin typeface="Arial" panose="020B0604020202020204" pitchFamily="34" charset="0"/>
                </a:rPr>
                <a:t>¡                                !</a:t>
              </a:r>
            </a:p>
          </p:txBody>
        </p:sp>
        <p:sp>
          <p:nvSpPr>
            <p:cNvPr id="56" name="TITLE - Rectangle 5">
              <a:extLst>
                <a:ext uri="{FF2B5EF4-FFF2-40B4-BE49-F238E27FC236}">
                  <a16:creationId xmlns:a16="http://schemas.microsoft.com/office/drawing/2014/main" id="{8624BA9C-39FD-15E7-DCCB-9F9FC65CC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600" y="508771"/>
              <a:ext cx="8686800" cy="255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 anchorCtr="0"/>
            <a:lstStyle>
              <a:lvl1pPr algn="l"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Char char="n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1pPr>
              <a:lvl2pPr marL="190500" algn="l">
                <a:spcBef>
                  <a:spcPct val="20000"/>
                </a:spcBef>
                <a:buClr>
                  <a:schemeClr val="folHlink"/>
                </a:buClr>
                <a:buChar char="–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folHlink"/>
                </a:buClr>
                <a:buSzPct val="60000"/>
                <a:buFont typeface="Monotype Sorts" pitchFamily="2" charset="2"/>
                <a:buChar char="n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15000"/>
                </a:spcBef>
                <a:buClrTx/>
                <a:buSzTx/>
                <a:buFontTx/>
                <a:buNone/>
              </a:pPr>
              <a:r>
                <a:rPr kumimoji="0" lang="es-419" sz="3900" b="1" i="1" kern="1400" spc="700" noProof="0" dirty="0">
                  <a:solidFill>
                    <a:srgbClr val="EFF9FF"/>
                  </a:solidFill>
                  <a:effectLst>
                    <a:outerShdw blurRad="63500" dist="63500" dir="3300000" algn="tl" rotWithShape="0">
                      <a:schemeClr val="tx1">
                        <a:alpha val="80000"/>
                      </a:schemeClr>
                    </a:outerShdw>
                  </a:effectLst>
                  <a:latin typeface="Arial" panose="020B0604020202020204" pitchFamily="34" charset="0"/>
                </a:rPr>
                <a:t>Concurso Relámpago</a:t>
              </a:r>
            </a:p>
          </p:txBody>
        </p:sp>
      </p:grpSp>
      <p:sp>
        <p:nvSpPr>
          <p:cNvPr id="57" name="Rectangle 36">
            <a:extLst>
              <a:ext uri="{FF2B5EF4-FFF2-40B4-BE49-F238E27FC236}">
                <a16:creationId xmlns:a16="http://schemas.microsoft.com/office/drawing/2014/main" id="{2DE47C4F-AEF6-8DA7-C742-95A448612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717032"/>
            <a:ext cx="10945216" cy="92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¿En qué año fueron escritos (aproximadamente)?</a:t>
            </a:r>
          </a:p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</a:t>
            </a:r>
          </a:p>
        </p:txBody>
      </p:sp>
      <p:sp>
        <p:nvSpPr>
          <p:cNvPr id="58" name="Rectangle 36">
            <a:extLst>
              <a:ext uri="{FF2B5EF4-FFF2-40B4-BE49-F238E27FC236}">
                <a16:creationId xmlns:a16="http://schemas.microsoft.com/office/drawing/2014/main" id="{BBBAA578-72DD-BD71-05B9-123DBC221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440" y="4149080"/>
            <a:ext cx="4863832" cy="58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400" noProof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250 a.C. y 50 d.C.</a:t>
            </a:r>
          </a:p>
        </p:txBody>
      </p:sp>
    </p:spTree>
    <p:extLst>
      <p:ext uri="{BB962C8B-B14F-4D97-AF65-F5344CB8AC3E}">
        <p14:creationId xmlns:p14="http://schemas.microsoft.com/office/powerpoint/2010/main" val="218430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2"/>
      <p:bldP spid="51" grpId="0"/>
      <p:bldP spid="52" grpId="0" bldLvl="2"/>
      <p:bldP spid="53" grpId="0"/>
      <p:bldP spid="57" grpId="0" bldLvl="2"/>
      <p:bldP spid="5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83963-51A4-EB03-E886-B70CB9AD1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0">
            <a:extLst>
              <a:ext uri="{FF2B5EF4-FFF2-40B4-BE49-F238E27FC236}">
                <a16:creationId xmlns:a16="http://schemas.microsoft.com/office/drawing/2014/main" id="{BDD94626-48E9-6CCE-ACFE-B9FF565EA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89" y="1052736"/>
            <a:ext cx="10648603" cy="46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No tenemos tiempo para entrar en todos los detalles de estos libros, pero </a:t>
            </a:r>
            <a:r>
              <a:rPr lang="es-ES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algunos puntos destacados son</a:t>
            </a: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A1CF9EF-0A4A-4C6E-45E1-5A1D14C2A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781" y="1988840"/>
            <a:ext cx="1064523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92100" indent="-292100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292100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292100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292100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292100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292100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292100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292100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292100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292100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0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-	Gran parte de 1 Esdras consiste de historias reales basadas en la misma información del libro canónico de Esdras, pero muy desordenado y </a:t>
            </a:r>
            <a:r>
              <a:rPr lang="es-419" sz="3000" u="sng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mezclado con mitos y leyendas</a:t>
            </a:r>
            <a:r>
              <a:rPr lang="es-419" sz="30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sin base bíblica ni histórica.  </a:t>
            </a:r>
          </a:p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Tx/>
              <a:buChar char="-"/>
            </a:pPr>
            <a:r>
              <a:rPr lang="es-419" sz="30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1 Macabeos contiene información históricamente confiable y muy útil referente a la vida de los judíos en los años 200 a 100 a.C., aproximadamente. (Pero es ¡latero y aburrido!) </a:t>
            </a:r>
          </a:p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Tx/>
              <a:buChar char="-"/>
            </a:pPr>
            <a:r>
              <a:rPr lang="es-419" sz="30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2 Macabeos, cubre el mismo período, pero la información </a:t>
            </a:r>
            <a:r>
              <a:rPr lang="es-419" sz="3000" u="sng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no es confiable históricamente</a:t>
            </a:r>
            <a:r>
              <a:rPr lang="es-419" sz="30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, y hasta contradice 1 Macabeos en algunos detalles. </a:t>
            </a:r>
          </a:p>
        </p:txBody>
      </p:sp>
    </p:spTree>
    <p:extLst>
      <p:ext uri="{BB962C8B-B14F-4D97-AF65-F5344CB8AC3E}">
        <p14:creationId xmlns:p14="http://schemas.microsoft.com/office/powerpoint/2010/main" val="374384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3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A3BE1-FDFD-C19F-0BEC-A93F4BB5B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D8187BB-8014-E40C-C871-46FC1C9E1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124744"/>
            <a:ext cx="1064860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9207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9207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9207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25000"/>
              </a:spcBef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A primera vista “Judit” es un libro histórico, pero tiene tantos errores fundamentales que no es posible llamarlo “histórico”: </a:t>
            </a:r>
          </a:p>
          <a:p>
            <a:pPr algn="just">
              <a:lnSpc>
                <a:spcPct val="90000"/>
              </a:lnSpc>
              <a:spcBef>
                <a:spcPct val="25000"/>
              </a:spcBef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 err="1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Ej</a:t>
            </a: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: El primer versículo dice: “</a:t>
            </a:r>
            <a:r>
              <a:rPr lang="es-419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Cuando Nabucodonosor estaba en el año doce de </a:t>
            </a:r>
            <a:r>
              <a:rPr lang="es-419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su reinado sobre los asirios en Nínive</a:t>
            </a:r>
            <a:r>
              <a:rPr lang="es-419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, su capital, Arfaxad era rey de los medos en Ecbatana</a:t>
            </a: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.”  </a:t>
            </a:r>
          </a:p>
          <a:p>
            <a:pPr algn="just">
              <a:lnSpc>
                <a:spcPct val="90000"/>
              </a:lnSpc>
              <a:spcBef>
                <a:spcPct val="25000"/>
              </a:spcBef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Sin embargo, en realidad Nabucodonosor era rey de Babilonia, no de Asiria, y en “el año 12” de su reinado, nadie vivía en </a:t>
            </a:r>
            <a:r>
              <a:rPr lang="es-419" i="1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Nínive</a:t>
            </a: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, la cual ya había sido destruida muchos años antes, por el padre de Nabucodonosor.</a:t>
            </a:r>
          </a:p>
        </p:txBody>
      </p:sp>
    </p:spTree>
    <p:extLst>
      <p:ext uri="{BB962C8B-B14F-4D97-AF65-F5344CB8AC3E}">
        <p14:creationId xmlns:p14="http://schemas.microsoft.com/office/powerpoint/2010/main" val="140160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6AF3F-5F3F-1C44-656A-CA1589F75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9A9622A-4BE1-82C6-47E3-B1BBC5B61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196752"/>
            <a:ext cx="1080120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9207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9207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9207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30000"/>
              </a:spcBef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El mismo libro también habla de un tal “</a:t>
            </a:r>
            <a:r>
              <a:rPr lang="es-419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Holofernes, general del ejército de Asiria</a:t>
            </a: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” cuando en realidad Holofernes era un general del ejército </a:t>
            </a:r>
            <a:r>
              <a:rPr lang="es-419" u="sng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persa</a:t>
            </a: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.  </a:t>
            </a:r>
          </a:p>
          <a:p>
            <a:pPr algn="just">
              <a:lnSpc>
                <a:spcPct val="90000"/>
              </a:lnSpc>
              <a:spcBef>
                <a:spcPct val="30000"/>
              </a:spcBef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En total, hay 14 errores históricos graves en Judit (promedio de un error por página!), 9 en Tobit, 8 en Eclesiástico, 4 en Baruc, y varios errores históricos en los otros libros.</a:t>
            </a:r>
          </a:p>
        </p:txBody>
      </p:sp>
    </p:spTree>
    <p:extLst>
      <p:ext uri="{BB962C8B-B14F-4D97-AF65-F5344CB8AC3E}">
        <p14:creationId xmlns:p14="http://schemas.microsoft.com/office/powerpoint/2010/main" val="3527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CDB8D-564C-29BA-A2FD-6AB88BB50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F97DA13-8AE6-EA29-EA85-D24CDFFF8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196752"/>
            <a:ext cx="1080120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9207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9207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9207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30000"/>
              </a:spcBef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b="1" i="1" u="sng" spc="300" noProof="0" dirty="0">
                <a:solidFill>
                  <a:srgbClr val="F09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Tobit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(o “Tobías”) cuenta una historia que incluye un ‘ángel’ llamado “Rafael” (desconocido en los libros canónicos), que hace magia con los órganos de un pez muerto: el </a:t>
            </a: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corazón y el hígado que debe quemarse, porque el humo sirve para espantar demonios.</a:t>
            </a:r>
            <a:endParaRPr lang="es-419" sz="3100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54FF72A-115D-3389-0D31-F09833572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3501008"/>
            <a:ext cx="108012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9207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9207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9207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30000"/>
              </a:spcBef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b="1" i="1" u="sng" spc="300" noProof="0" dirty="0">
                <a:solidFill>
                  <a:srgbClr val="F09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Baruc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anima a orar por la salvación de los muertos. </a:t>
            </a:r>
            <a:endParaRPr lang="es-419" sz="3100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41FA52-A4CE-7330-4DAF-1712DBC46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" y="4171528"/>
            <a:ext cx="10801200" cy="134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9207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9207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9207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spcBef>
                <a:spcPct val="25000"/>
              </a:spcBef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b="1" i="1" u="sng" spc="300" noProof="0" dirty="0">
                <a:solidFill>
                  <a:srgbClr val="F094B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Sabiduría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promueve la reencarnación:</a:t>
            </a:r>
          </a:p>
          <a:p>
            <a:pPr algn="just">
              <a:lnSpc>
                <a:spcPct val="85000"/>
              </a:lnSpc>
              <a:spcBef>
                <a:spcPct val="25000"/>
              </a:spcBef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b="1" i="1" u="sng" noProof="0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8:19-20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s-419" sz="31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Yo era un niño, bueno por naturaleza, que había recibido un alma buena, o más bien, siendo bueno, entré en un cuerpo puro.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29109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  <p:bldP spid="3" grpId="0" build="p" autoUpdateAnimBg="0"/>
      <p:bldP spid="4" grpId="0" build="p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DD7BC-1247-6712-59A7-4A6477259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4E35248-EEC6-B9E2-529D-7C39352CD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10208"/>
            <a:ext cx="10873208" cy="547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9207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9207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9207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Hay varias formas para conseguir perdón por los pecados:</a:t>
            </a:r>
          </a:p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b="1" i="1" u="sng" noProof="0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Eclesiástico 3:3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s-419" sz="31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El que respeta a su padre alcanza el perdón de sus pecados</a:t>
            </a:r>
            <a:r>
              <a:rPr lang="es-419" sz="3100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”.</a:t>
            </a:r>
          </a:p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b="1" i="1" u="sng" noProof="0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Eclesiástico 3:30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s-419" sz="31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El agua apaga el fuego que arde, y el dar limosnas consigue el perdón de los pecados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”.</a:t>
            </a:r>
          </a:p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b="1" i="1" u="sng" noProof="0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Tobit 12:9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s-419" sz="31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Dar limosna salva de la muerte y purifica de todo pecado. Los que dan limosna gozarán de larga vida</a:t>
            </a:r>
            <a:r>
              <a:rPr lang="es-419" sz="3100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”</a:t>
            </a:r>
          </a:p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Entonces, dar limosnas es bueno. Pero curiosamente, el </a:t>
            </a:r>
            <a:r>
              <a:rPr lang="es-419" sz="3100" i="1" u="sng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recibir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limosnas es terriblemente malo: es mejor morir.</a:t>
            </a:r>
          </a:p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b="1" i="1" u="sng" noProof="0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Eclesiástico 40:28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 “</a:t>
            </a:r>
            <a:r>
              <a:rPr lang="es-419" sz="31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Hijo mío, no vivas de limosna; más vale morir que mendigar. El que vive pendiente de la mesa ajena lleva una vida que no merece tal nombre. Comer a costa de otros es deshonroso; al sensato le repugna hacerlo.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”. </a:t>
            </a:r>
          </a:p>
        </p:txBody>
      </p:sp>
    </p:spTree>
    <p:extLst>
      <p:ext uri="{BB962C8B-B14F-4D97-AF65-F5344CB8AC3E}">
        <p14:creationId xmlns:p14="http://schemas.microsoft.com/office/powerpoint/2010/main" val="749827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84CFC-FB39-6B36-D0BE-07D2DA337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37E140F-E588-5E13-60EB-4048B1F4D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08720"/>
            <a:ext cx="1101722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9207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9207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9207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También hay consejos interesantes referente a la familia: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Las mujeres son malas, tal como la ropa tiene polillas: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000" b="1" i="1" u="sng" noProof="0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Eclesiástico 42:14</a:t>
            </a:r>
            <a:r>
              <a:rPr lang="es-419" sz="30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“</a:t>
            </a:r>
            <a:r>
              <a:rPr lang="es-419" sz="3000" i="1" noProof="0" dirty="0">
                <a:solidFill>
                  <a:srgbClr val="FFCD2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Porque de la ropa sale la polilla, y de la mujer sale la maldad. Más vale esposo duro que mujer complaciente, y una hija temerosa que cualquier deshonra</a:t>
            </a:r>
            <a:r>
              <a:rPr lang="es-419" sz="3000" noProof="0" dirty="0">
                <a:solidFill>
                  <a:srgbClr val="FFCD2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419" sz="30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s-419" sz="3000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Es muy malo jugar con tus hijos:  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000" b="1" i="1" u="sng" noProof="0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Eclesiástico 30:9-19</a:t>
            </a:r>
            <a:r>
              <a:rPr lang="es-419" sz="30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 “</a:t>
            </a:r>
            <a:r>
              <a:rPr lang="es-419" sz="30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Sé blando con tu hijo, y te hará temblar; bromea con él, y te hará llorar. No te diviertas con él, si no quieres sufrir con él y terminar lamentándolo terriblemente.</a:t>
            </a:r>
            <a:r>
              <a:rPr lang="es-419" sz="30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”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Y si tu esposa no te obedece, la puedes echar...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000" b="1" i="1" u="sng" noProof="0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Eclesiástico</a:t>
            </a:r>
            <a:r>
              <a:rPr lang="es-419" sz="1900" b="1" i="1" u="sng" noProof="0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419" sz="3000" b="1" i="1" u="sng" noProof="0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25:26</a:t>
            </a:r>
            <a:r>
              <a:rPr lang="es-419" sz="19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419" sz="30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‘</a:t>
            </a:r>
            <a:r>
              <a:rPr lang="es-419" sz="30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Si</a:t>
            </a:r>
            <a:r>
              <a:rPr lang="es-419" sz="19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419" sz="30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no</a:t>
            </a:r>
            <a:r>
              <a:rPr lang="es-419" sz="19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419" sz="30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se</a:t>
            </a:r>
            <a:r>
              <a:rPr lang="es-419" sz="19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419" sz="30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somete</a:t>
            </a:r>
            <a:r>
              <a:rPr lang="es-419" sz="19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419" sz="30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es-419" sz="22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419" sz="30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ti,</a:t>
            </a:r>
            <a:r>
              <a:rPr lang="es-419" sz="22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419" sz="30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apártala</a:t>
            </a:r>
            <a:r>
              <a:rPr lang="es-419" sz="22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419" sz="30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de</a:t>
            </a:r>
            <a:r>
              <a:rPr lang="es-419" sz="22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419" sz="30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lang="es-419" sz="22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419" sz="3000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compañía</a:t>
            </a:r>
            <a:r>
              <a:rPr lang="es-419" sz="3000" i="1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’</a:t>
            </a:r>
            <a:endParaRPr lang="es-419" sz="3000" noProof="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326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52749-61A5-8BBC-BFE4-1E232E3F3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33EF9DA9-966C-626D-7739-AC8A1EC31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" y="1124744"/>
            <a:ext cx="1080120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9207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9207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9207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Sigamos con cosas más alegres: El vino existe para dar vida y alegría. La vida sin vino es mala: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b="1" i="1" u="sng" noProof="0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Eclesiástico 31:27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s-419" sz="3100" i="1" noProof="0" dirty="0">
                <a:solidFill>
                  <a:srgbClr val="FFCD2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vino es vida para el hombre, si lo bebe con moderación. ¿Qué vida es esa donde falta el vino?  Desde el principio fue creado para dar alegría.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   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 por lo tanto, no hay que interrumpir él que beba con alegría... 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b="1" i="1" u="sng" noProof="0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V31: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s-419" sz="3100" i="1" noProof="0" dirty="0">
                <a:solidFill>
                  <a:srgbClr val="FFCD2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Cuando alguien esté bebiendo vino, no lo reprendas; no le hagas reproches mientras está alegre</a:t>
            </a:r>
            <a:r>
              <a:rPr lang="es-419" sz="31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4352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9D4A8-0373-A61B-2785-95B711770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23355A8-CA26-F742-B220-7CE04B733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1196752"/>
            <a:ext cx="1116124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9207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9207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9207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Y el dinero sirve para conseguir perdón por los pecados: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b="1" i="1" u="sng" noProof="0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2 Macabeos 12:43</a:t>
            </a: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s-419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Después recogió unas dos mil monedas de plata y las envió a Jerusalén, para que se ofreciera un sacrificio por el pecado. Hizo una acción noble y justa, con miras a la resurrección</a:t>
            </a:r>
            <a:r>
              <a:rPr lang="es-419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”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Pero ¡no es barato!  “2.000 monedas de plata” era el sueldo de un obrero típico durante 8.000 días: 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O sea, +/- 30 años de trabajo.  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En dinero de hoy: aprox. 750 millones de pesos (considerando un sueldo mensual de 2.000.000 pesos).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7137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5C622-20F6-FC65-1B3A-77A45F7CD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79AE93D-400C-FEDE-BB9E-F8DCD1690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1196752"/>
            <a:ext cx="1116124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9207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9207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9207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Y el dinero sirve para conseguir perdón por los pecados: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b="1" i="1" u="sng" noProof="0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2 Macabeos 12:43</a:t>
            </a: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s-419" i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Después recogió unas dos mil monedas de plata y las envió a Jerusalén, para que se ofreciera un sacrificio por el pecado. Hizo una acción noble y justa, </a:t>
            </a:r>
            <a:r>
              <a:rPr lang="es-419" i="1" u="sng" noProof="0" dirty="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con miras a la resurrección</a:t>
            </a:r>
            <a:r>
              <a:rPr lang="es-419" noProof="0" dirty="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031C045-192C-C9DE-3B38-BA9AA3131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3573016"/>
            <a:ext cx="1116124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9207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9207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9207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Claramente, este versículo es la base de la doctrina falsa (y repugnante) de la “indulgencia”: puedes comprar la salvación.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(Vamos a profundizar este tema en cuatro semanas, en las clases de “La Reforma”)</a:t>
            </a:r>
          </a:p>
        </p:txBody>
      </p:sp>
    </p:spTree>
    <p:extLst>
      <p:ext uri="{BB962C8B-B14F-4D97-AF65-F5344CB8AC3E}">
        <p14:creationId xmlns:p14="http://schemas.microsoft.com/office/powerpoint/2010/main" val="241538123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0413A-8419-B8C0-63A7-D07BFE444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4249AC63-85F1-279C-B31C-301234EB1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65" y="1052735"/>
            <a:ext cx="10797827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9207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9207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9207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Conclusión: claramente, estos libros apócrifos no son divinamente inspirados. La mayoría tiene errores graves, y problemas teológicos aún más graves... y no corresponde incluirlos en el canon de la Biblia. </a:t>
            </a:r>
          </a:p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el mejor de los casos se pueden considerar como literatura para acompañar a la Biblia, para iluminar en algún grado el mensaje y la historia, y para proveer información adicional, pero </a:t>
            </a:r>
            <a:r>
              <a:rPr lang="es-419" i="1" u="sng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se pueden considerar en la misma categoría como todos los libros canónicos, que de verdad son inspirados por Dios.</a:t>
            </a:r>
          </a:p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resumen: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701DEC-B4F1-291F-62A8-BD65A5C9B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5760" y="5535704"/>
            <a:ext cx="5216504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30000"/>
              </a:spcBef>
              <a:buClr>
                <a:srgbClr val="5FF0FF"/>
              </a:buClr>
              <a:buSzPct val="75000"/>
              <a:buFont typeface="Symbol" panose="05050102010706020507" pitchFamily="18" charset="2"/>
              <a:buNone/>
            </a:pPr>
            <a:r>
              <a:rPr lang="es-419" sz="3200" b="1" i="1" u="sng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son “Palabra de Dios”</a:t>
            </a:r>
          </a:p>
        </p:txBody>
      </p:sp>
    </p:spTree>
    <p:extLst>
      <p:ext uri="{BB962C8B-B14F-4D97-AF65-F5344CB8AC3E}">
        <p14:creationId xmlns:p14="http://schemas.microsoft.com/office/powerpoint/2010/main" val="1676029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87ED7-A6A8-D0A9-194A-C6D1BFE41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IN TIME LINE - Line 69">
            <a:extLst>
              <a:ext uri="{FF2B5EF4-FFF2-40B4-BE49-F238E27FC236}">
                <a16:creationId xmlns:a16="http://schemas.microsoft.com/office/drawing/2014/main" id="{28D673B6-8460-55DF-FC92-0C6190832C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373" y="6537602"/>
            <a:ext cx="11521259" cy="3334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lg" len="lg"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2025 DC - Text Box 70">
            <a:extLst>
              <a:ext uri="{FF2B5EF4-FFF2-40B4-BE49-F238E27FC236}">
                <a16:creationId xmlns:a16="http://schemas.microsoft.com/office/drawing/2014/main" id="{BA6B4DE9-F2AA-E784-93A7-CCC3114B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0799" y="5899958"/>
            <a:ext cx="829811" cy="615553"/>
          </a:xfrm>
          <a:prstGeom prst="rect">
            <a:avLst/>
          </a:prstGeom>
          <a:noFill/>
          <a:ln>
            <a:noFill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s-419" sz="20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  <a:p>
            <a:pPr algn="ctr">
              <a:lnSpc>
                <a:spcPct val="85000"/>
              </a:lnSpc>
            </a:pPr>
            <a:r>
              <a:rPr lang="es-419" sz="20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5" name="1450 AC - Text Box 72">
            <a:extLst>
              <a:ext uri="{FF2B5EF4-FFF2-40B4-BE49-F238E27FC236}">
                <a16:creationId xmlns:a16="http://schemas.microsoft.com/office/drawing/2014/main" id="{E55A1917-51C2-0AE2-E9DB-22591D4A0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5931708"/>
            <a:ext cx="973184" cy="615553"/>
          </a:xfrm>
          <a:prstGeom prst="rect">
            <a:avLst/>
          </a:prstGeom>
          <a:noFill/>
          <a:ln>
            <a:noFill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s-419" sz="20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±1.450 AC</a:t>
            </a:r>
          </a:p>
        </p:txBody>
      </p:sp>
      <p:grpSp>
        <p:nvGrpSpPr>
          <p:cNvPr id="6" name="JESUS - Group 82">
            <a:extLst>
              <a:ext uri="{FF2B5EF4-FFF2-40B4-BE49-F238E27FC236}">
                <a16:creationId xmlns:a16="http://schemas.microsoft.com/office/drawing/2014/main" id="{B91E14DF-6B9F-B1F5-D663-6E9310209398}"/>
              </a:ext>
            </a:extLst>
          </p:cNvPr>
          <p:cNvGrpSpPr>
            <a:grpSpLocks/>
          </p:cNvGrpSpPr>
          <p:nvPr/>
        </p:nvGrpSpPr>
        <p:grpSpPr bwMode="auto">
          <a:xfrm>
            <a:off x="3576116" y="3428209"/>
            <a:ext cx="1249486" cy="3019427"/>
            <a:chOff x="1126" y="2199"/>
            <a:chExt cx="1088" cy="1902"/>
          </a:xfrm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Text Box 83">
              <a:extLst>
                <a:ext uri="{FF2B5EF4-FFF2-40B4-BE49-F238E27FC236}">
                  <a16:creationId xmlns:a16="http://schemas.microsoft.com/office/drawing/2014/main" id="{300EF016-2395-62BD-6F52-82E8F3A841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6" y="2199"/>
              <a:ext cx="1088" cy="408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72000" rIns="72000">
              <a:noAutofit/>
            </a:bodyPr>
            <a:lstStyle/>
            <a:p>
              <a:pPr algn="ctr">
                <a:lnSpc>
                  <a:spcPct val="88000"/>
                </a:lnSpc>
                <a:spcAft>
                  <a:spcPts val="200"/>
                </a:spcAft>
              </a:pPr>
              <a:r>
                <a:rPr lang="es-419" sz="2000" noProof="0" dirty="0">
                  <a:solidFill>
                    <a:schemeClr val="bg1"/>
                  </a:solidFill>
                  <a:effectLst>
                    <a:outerShdw blurRad="50800" dist="50800" dir="3300000" algn="tl" rotWithShape="0">
                      <a:prstClr val="black">
                        <a:alpha val="8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Tiempos de Jesús</a:t>
              </a:r>
            </a:p>
          </p:txBody>
        </p:sp>
        <p:sp>
          <p:nvSpPr>
            <p:cNvPr id="8" name="Line 84">
              <a:extLst>
                <a:ext uri="{FF2B5EF4-FFF2-40B4-BE49-F238E27FC236}">
                  <a16:creationId xmlns:a16="http://schemas.microsoft.com/office/drawing/2014/main" id="{C3CC8CB1-9511-CEA7-776D-F795CED983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02" y="2607"/>
              <a:ext cx="187" cy="1304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tIns="72000" rIns="72000">
              <a:spAutoFit/>
            </a:bodyPr>
            <a:lstStyle/>
            <a:p>
              <a:pPr algn="ctr">
                <a:lnSpc>
                  <a:spcPct val="88000"/>
                </a:lnSpc>
                <a:spcAft>
                  <a:spcPts val="200"/>
                </a:spcAft>
              </a:pPr>
              <a:endParaRPr lang="es-419" sz="20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Line 85">
              <a:extLst>
                <a:ext uri="{FF2B5EF4-FFF2-40B4-BE49-F238E27FC236}">
                  <a16:creationId xmlns:a16="http://schemas.microsoft.com/office/drawing/2014/main" id="{86E22BB5-E2DC-600D-FDF3-B2ACF575DD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2" y="3909"/>
              <a:ext cx="0" cy="192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72000" rIns="72000">
              <a:spAutoFit/>
            </a:bodyPr>
            <a:lstStyle/>
            <a:p>
              <a:pPr algn="ctr">
                <a:lnSpc>
                  <a:spcPct val="88000"/>
                </a:lnSpc>
                <a:spcAft>
                  <a:spcPts val="200"/>
                </a:spcAft>
              </a:pPr>
              <a:endParaRPr lang="es-419" sz="20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Jesus line - Line 64">
            <a:extLst>
              <a:ext uri="{FF2B5EF4-FFF2-40B4-BE49-F238E27FC236}">
                <a16:creationId xmlns:a16="http://schemas.microsoft.com/office/drawing/2014/main" id="{D8FB5E49-E2D2-F139-1749-15402290E0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7950" y="6327776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Jesus range - Rectangle 86">
            <a:extLst>
              <a:ext uri="{FF2B5EF4-FFF2-40B4-BE49-F238E27FC236}">
                <a16:creationId xmlns:a16="http://schemas.microsoft.com/office/drawing/2014/main" id="{F76CA410-58A7-4619-9CE7-0ACD91CD6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274" y="6496769"/>
            <a:ext cx="612000" cy="144000"/>
          </a:xfrm>
          <a:prstGeom prst="rect">
            <a:avLst/>
          </a:prstGeom>
          <a:solidFill>
            <a:srgbClr val="FFCC00"/>
          </a:solidFill>
          <a:ln w="34925">
            <a:solidFill>
              <a:srgbClr val="FF9900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Jesus number - Text Box 71">
            <a:extLst>
              <a:ext uri="{FF2B5EF4-FFF2-40B4-BE49-F238E27FC236}">
                <a16:creationId xmlns:a16="http://schemas.microsoft.com/office/drawing/2014/main" id="{88462095-5804-0B96-9C6E-1E884ADFC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8881" y="5957891"/>
            <a:ext cx="402904" cy="422543"/>
          </a:xfrm>
          <a:prstGeom prst="rect">
            <a:avLst/>
          </a:prstGeom>
          <a:noFill/>
          <a:ln>
            <a:noFill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>
            <a:noAutofit/>
          </a:bodyPr>
          <a:lstStyle/>
          <a:p>
            <a:pPr>
              <a:lnSpc>
                <a:spcPct val="95000"/>
              </a:lnSpc>
            </a:pPr>
            <a:r>
              <a:rPr lang="es-419" sz="20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ct val="95000"/>
              </a:lnSpc>
            </a:pPr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T RANGE - Rectangle 86">
            <a:extLst>
              <a:ext uri="{FF2B5EF4-FFF2-40B4-BE49-F238E27FC236}">
                <a16:creationId xmlns:a16="http://schemas.microsoft.com/office/drawing/2014/main" id="{F12642E7-6E2B-3BE8-3E25-FCAD93051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6496769"/>
            <a:ext cx="1633314" cy="144000"/>
          </a:xfrm>
          <a:prstGeom prst="rect">
            <a:avLst/>
          </a:prstGeom>
          <a:solidFill>
            <a:srgbClr val="FF0000"/>
          </a:solidFill>
          <a:ln w="34925">
            <a:solidFill>
              <a:srgbClr val="00CCFF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450 ACText Box 72">
            <a:extLst>
              <a:ext uri="{FF2B5EF4-FFF2-40B4-BE49-F238E27FC236}">
                <a16:creationId xmlns:a16="http://schemas.microsoft.com/office/drawing/2014/main" id="{00C139BB-8D63-303A-E252-6B2905ECB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7080" y="5883911"/>
            <a:ext cx="784504" cy="677108"/>
          </a:xfrm>
          <a:prstGeom prst="rect">
            <a:avLst/>
          </a:prstGeom>
          <a:noFill/>
          <a:ln>
            <a:noFill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s-419" sz="20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± 450 AC</a:t>
            </a:r>
          </a:p>
        </p:txBody>
      </p:sp>
      <p:grpSp>
        <p:nvGrpSpPr>
          <p:cNvPr id="15" name="Ultimo AT - Group 87">
            <a:extLst>
              <a:ext uri="{FF2B5EF4-FFF2-40B4-BE49-F238E27FC236}">
                <a16:creationId xmlns:a16="http://schemas.microsoft.com/office/drawing/2014/main" id="{75D6D59E-C8DC-53C0-ECB3-0D3F67B77B8F}"/>
              </a:ext>
            </a:extLst>
          </p:cNvPr>
          <p:cNvGrpSpPr>
            <a:grpSpLocks/>
          </p:cNvGrpSpPr>
          <p:nvPr/>
        </p:nvGrpSpPr>
        <p:grpSpPr bwMode="auto">
          <a:xfrm>
            <a:off x="982511" y="4221089"/>
            <a:ext cx="1589368" cy="1700214"/>
            <a:chOff x="-6" y="2745"/>
            <a:chExt cx="862" cy="1071"/>
          </a:xfrm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Text Box 88">
              <a:extLst>
                <a:ext uri="{FF2B5EF4-FFF2-40B4-BE49-F238E27FC236}">
                  <a16:creationId xmlns:a16="http://schemas.microsoft.com/office/drawing/2014/main" id="{EF8284C8-901C-4EF2-B868-F8A724547D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" y="2745"/>
              <a:ext cx="862" cy="434"/>
            </a:xfrm>
            <a:prstGeom prst="rect">
              <a:avLst/>
            </a:prstGeom>
            <a:noFill/>
            <a:ln w="3810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72000" rIns="72000" bIns="72000">
              <a:noAutofit/>
            </a:bodyPr>
            <a:lstStyle/>
            <a:p>
              <a:pPr algn="ctr">
                <a:lnSpc>
                  <a:spcPct val="86000"/>
                </a:lnSpc>
                <a:spcAft>
                  <a:spcPts val="100"/>
                </a:spcAft>
              </a:pPr>
              <a:r>
                <a:rPr lang="es-419" sz="2200" noProof="0" dirty="0">
                  <a:solidFill>
                    <a:schemeClr val="bg1"/>
                  </a:solidFill>
                  <a:effectLst>
                    <a:outerShdw blurRad="50800" dist="50800" dir="3300000" algn="tl" rotWithShape="0">
                      <a:prstClr val="black">
                        <a:alpha val="8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7" name="Line 89">
              <a:extLst>
                <a:ext uri="{FF2B5EF4-FFF2-40B4-BE49-F238E27FC236}">
                  <a16:creationId xmlns:a16="http://schemas.microsoft.com/office/drawing/2014/main" id="{2E7CA6BC-904D-C49D-21C8-69B6ED985A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" y="3192"/>
              <a:ext cx="62" cy="192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tIns="72000" rIns="72000">
              <a:spAutoFit/>
            </a:bodyPr>
            <a:lstStyle/>
            <a:p>
              <a:pPr>
                <a:lnSpc>
                  <a:spcPct val="88000"/>
                </a:lnSpc>
                <a:spcAft>
                  <a:spcPts val="200"/>
                </a:spcAft>
              </a:pPr>
              <a:endParaRPr lang="es-419" sz="22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Line 90">
              <a:extLst>
                <a:ext uri="{FF2B5EF4-FFF2-40B4-BE49-F238E27FC236}">
                  <a16:creationId xmlns:a16="http://schemas.microsoft.com/office/drawing/2014/main" id="{CC7CFE78-57BF-356E-AF52-0858553421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0" y="3382"/>
              <a:ext cx="1" cy="434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tIns="72000" rIns="72000">
              <a:spAutoFit/>
            </a:bodyPr>
            <a:lstStyle/>
            <a:p>
              <a:pPr>
                <a:lnSpc>
                  <a:spcPct val="88000"/>
                </a:lnSpc>
                <a:spcAft>
                  <a:spcPts val="200"/>
                </a:spcAft>
              </a:pPr>
              <a:endParaRPr lang="es-419" sz="22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Primer AT - Group 78">
            <a:extLst>
              <a:ext uri="{FF2B5EF4-FFF2-40B4-BE49-F238E27FC236}">
                <a16:creationId xmlns:a16="http://schemas.microsoft.com/office/drawing/2014/main" id="{F70EE793-FF0C-C4E4-A185-D48ED6AA2D09}"/>
              </a:ext>
            </a:extLst>
          </p:cNvPr>
          <p:cNvGrpSpPr>
            <a:grpSpLocks/>
          </p:cNvGrpSpPr>
          <p:nvPr/>
        </p:nvGrpSpPr>
        <p:grpSpPr bwMode="auto">
          <a:xfrm>
            <a:off x="335161" y="3421062"/>
            <a:ext cx="1287463" cy="2506663"/>
            <a:chOff x="168" y="2149"/>
            <a:chExt cx="811" cy="1579"/>
          </a:xfrm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Text Box 79">
              <a:extLst>
                <a:ext uri="{FF2B5EF4-FFF2-40B4-BE49-F238E27FC236}">
                  <a16:creationId xmlns:a16="http://schemas.microsoft.com/office/drawing/2014/main" id="{18700D20-84F1-F61D-E5AC-F5526F94D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" y="2149"/>
              <a:ext cx="811" cy="420"/>
            </a:xfrm>
            <a:prstGeom prst="rect">
              <a:avLst/>
            </a:prstGeom>
            <a:noFill/>
            <a:ln w="3810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tIns="72000" rIns="72000">
              <a:noAutofit/>
            </a:bodyPr>
            <a:lstStyle/>
            <a:p>
              <a:pPr algn="ctr">
                <a:lnSpc>
                  <a:spcPct val="86000"/>
                </a:lnSpc>
                <a:spcAft>
                  <a:spcPts val="200"/>
                </a:spcAft>
              </a:pPr>
              <a:endParaRPr lang="es-419" sz="22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Line 80">
              <a:extLst>
                <a:ext uri="{FF2B5EF4-FFF2-40B4-BE49-F238E27FC236}">
                  <a16:creationId xmlns:a16="http://schemas.microsoft.com/office/drawing/2014/main" id="{B16017D6-403F-4CCD-B0A3-7D60AC9420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" y="2569"/>
              <a:ext cx="94" cy="85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tIns="72000" rIns="72000">
              <a:spAutoFit/>
            </a:bodyPr>
            <a:lstStyle/>
            <a:p>
              <a:pPr>
                <a:lnSpc>
                  <a:spcPct val="88000"/>
                </a:lnSpc>
                <a:spcAft>
                  <a:spcPts val="200"/>
                </a:spcAft>
              </a:pPr>
              <a:endParaRPr lang="es-419" sz="22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Line 81">
              <a:extLst>
                <a:ext uri="{FF2B5EF4-FFF2-40B4-BE49-F238E27FC236}">
                  <a16:creationId xmlns:a16="http://schemas.microsoft.com/office/drawing/2014/main" id="{5EBAEC95-2A24-EB99-6B4E-D832E004B0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2" y="3413"/>
              <a:ext cx="1" cy="315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tIns="72000" rIns="72000">
              <a:spAutoFit/>
            </a:bodyPr>
            <a:lstStyle/>
            <a:p>
              <a:pPr>
                <a:lnSpc>
                  <a:spcPct val="88000"/>
                </a:lnSpc>
                <a:spcAft>
                  <a:spcPts val="200"/>
                </a:spcAft>
              </a:pPr>
              <a:endParaRPr lang="es-419" sz="22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NT Range - Rectangle 86">
            <a:extLst>
              <a:ext uri="{FF2B5EF4-FFF2-40B4-BE49-F238E27FC236}">
                <a16:creationId xmlns:a16="http://schemas.microsoft.com/office/drawing/2014/main" id="{3A9480AB-A818-B7E3-592A-6EEEFDB4E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8949" y="6496769"/>
            <a:ext cx="715415" cy="144000"/>
          </a:xfrm>
          <a:prstGeom prst="rect">
            <a:avLst/>
          </a:prstGeom>
          <a:solidFill>
            <a:srgbClr val="7030A0"/>
          </a:solidFill>
          <a:ln w="34925">
            <a:solidFill>
              <a:srgbClr val="5DEAF9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50-100 DC - Text Box 73">
            <a:extLst>
              <a:ext uri="{FF2B5EF4-FFF2-40B4-BE49-F238E27FC236}">
                <a16:creationId xmlns:a16="http://schemas.microsoft.com/office/drawing/2014/main" id="{EE6F8745-C39D-FF9F-470B-B583C1DDB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2329" y="5919008"/>
            <a:ext cx="1118346" cy="615553"/>
          </a:xfrm>
          <a:prstGeom prst="rect">
            <a:avLst/>
          </a:prstGeom>
          <a:noFill/>
          <a:ln>
            <a:noFill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s-419" sz="20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±50-100 DC</a:t>
            </a:r>
          </a:p>
        </p:txBody>
      </p:sp>
      <p:grpSp>
        <p:nvGrpSpPr>
          <p:cNvPr id="25" name="Libros NT - Group 18">
            <a:extLst>
              <a:ext uri="{FF2B5EF4-FFF2-40B4-BE49-F238E27FC236}">
                <a16:creationId xmlns:a16="http://schemas.microsoft.com/office/drawing/2014/main" id="{5B57FBB3-61E0-9FB5-A0AE-F2D1724469A3}"/>
              </a:ext>
            </a:extLst>
          </p:cNvPr>
          <p:cNvGrpSpPr/>
          <p:nvPr/>
        </p:nvGrpSpPr>
        <p:grpSpPr>
          <a:xfrm>
            <a:off x="4573192" y="4190118"/>
            <a:ext cx="1412219" cy="1738415"/>
            <a:chOff x="5126112" y="4213725"/>
            <a:chExt cx="1412219" cy="1738415"/>
          </a:xfrm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Text Box 75">
              <a:extLst>
                <a:ext uri="{FF2B5EF4-FFF2-40B4-BE49-F238E27FC236}">
                  <a16:creationId xmlns:a16="http://schemas.microsoft.com/office/drawing/2014/main" id="{E6599C22-12AD-964A-06AA-A44051621D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6112" y="4213725"/>
              <a:ext cx="1412219" cy="679667"/>
            </a:xfrm>
            <a:prstGeom prst="rect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72000" rIns="72000" bIns="72000">
              <a:noAutofit/>
            </a:bodyPr>
            <a:lstStyle/>
            <a:p>
              <a:pPr algn="ctr">
                <a:lnSpc>
                  <a:spcPct val="88000"/>
                </a:lnSpc>
                <a:spcAft>
                  <a:spcPts val="200"/>
                </a:spcAft>
              </a:pPr>
              <a:endParaRPr lang="es-419" sz="22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Line 76">
              <a:extLst>
                <a:ext uri="{FF2B5EF4-FFF2-40B4-BE49-F238E27FC236}">
                  <a16:creationId xmlns:a16="http://schemas.microsoft.com/office/drawing/2014/main" id="{225EAE4A-8AA7-521E-8C34-2BD77D24C4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67246" y="4880198"/>
              <a:ext cx="292857" cy="526945"/>
            </a:xfrm>
            <a:prstGeom prst="line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tIns="72000" rIns="72000">
              <a:spAutoFit/>
            </a:bodyPr>
            <a:lstStyle/>
            <a:p>
              <a:pPr>
                <a:lnSpc>
                  <a:spcPct val="88000"/>
                </a:lnSpc>
                <a:spcAft>
                  <a:spcPts val="200"/>
                </a:spcAft>
              </a:pPr>
              <a:endParaRPr lang="es-419" sz="22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Line 81">
              <a:extLst>
                <a:ext uri="{FF2B5EF4-FFF2-40B4-BE49-F238E27FC236}">
                  <a16:creationId xmlns:a16="http://schemas.microsoft.com/office/drawing/2014/main" id="{4E809BE7-B566-7DB2-CB60-DE5EC41E3B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67245" y="5396823"/>
              <a:ext cx="1555" cy="555317"/>
            </a:xfrm>
            <a:prstGeom prst="line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tIns="72000" rIns="72000">
              <a:spAutoFit/>
            </a:bodyPr>
            <a:lstStyle/>
            <a:p>
              <a:pPr>
                <a:lnSpc>
                  <a:spcPct val="88000"/>
                </a:lnSpc>
                <a:spcAft>
                  <a:spcPts val="200"/>
                </a:spcAft>
              </a:pPr>
              <a:endParaRPr lang="es-419" sz="22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1000 DC - Text Box 73">
            <a:extLst>
              <a:ext uri="{FF2B5EF4-FFF2-40B4-BE49-F238E27FC236}">
                <a16:creationId xmlns:a16="http://schemas.microsoft.com/office/drawing/2014/main" id="{C603173C-9004-B86B-6202-B7418E3DB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0853" y="5877272"/>
            <a:ext cx="1007395" cy="677108"/>
          </a:xfrm>
          <a:prstGeom prst="rect">
            <a:avLst/>
          </a:prstGeom>
          <a:noFill/>
          <a:ln>
            <a:noFill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s-419" sz="20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±950  DC</a:t>
            </a:r>
          </a:p>
        </p:txBody>
      </p:sp>
      <p:grpSp>
        <p:nvGrpSpPr>
          <p:cNvPr id="30" name="Aleppo - Group 74">
            <a:extLst>
              <a:ext uri="{FF2B5EF4-FFF2-40B4-BE49-F238E27FC236}">
                <a16:creationId xmlns:a16="http://schemas.microsoft.com/office/drawing/2014/main" id="{D64E7748-D3C6-6F93-BDAF-05C5C7F27D26}"/>
              </a:ext>
            </a:extLst>
          </p:cNvPr>
          <p:cNvGrpSpPr>
            <a:grpSpLocks/>
          </p:cNvGrpSpPr>
          <p:nvPr/>
        </p:nvGrpSpPr>
        <p:grpSpPr bwMode="auto">
          <a:xfrm>
            <a:off x="7823199" y="4869786"/>
            <a:ext cx="2987677" cy="1049339"/>
            <a:chOff x="3263" y="3420"/>
            <a:chExt cx="1882" cy="661"/>
          </a:xfrm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Text Box 75">
              <a:extLst>
                <a:ext uri="{FF2B5EF4-FFF2-40B4-BE49-F238E27FC236}">
                  <a16:creationId xmlns:a16="http://schemas.microsoft.com/office/drawing/2014/main" id="{06316813-1D0F-C928-60B1-E11C662E8E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3420"/>
              <a:ext cx="1641" cy="227"/>
            </a:xfrm>
            <a:prstGeom prst="rect">
              <a:avLst/>
            </a:prstGeom>
            <a:noFill/>
            <a:ln w="3810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46800" rIns="72000">
              <a:noAutofit/>
            </a:bodyPr>
            <a:lstStyle/>
            <a:p>
              <a:pPr algn="ctr">
                <a:lnSpc>
                  <a:spcPct val="88000"/>
                </a:lnSpc>
                <a:spcAft>
                  <a:spcPts val="200"/>
                </a:spcAft>
              </a:pPr>
              <a:endParaRPr lang="es-419" sz="22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Line 76">
              <a:extLst>
                <a:ext uri="{FF2B5EF4-FFF2-40B4-BE49-F238E27FC236}">
                  <a16:creationId xmlns:a16="http://schemas.microsoft.com/office/drawing/2014/main" id="{70D60563-5C06-0398-9CAE-9B42CF42F7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3" y="3536"/>
              <a:ext cx="240" cy="144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46800" rIns="72000">
              <a:spAutoFit/>
            </a:bodyPr>
            <a:lstStyle/>
            <a:p>
              <a:pPr>
                <a:lnSpc>
                  <a:spcPct val="88000"/>
                </a:lnSpc>
                <a:spcAft>
                  <a:spcPts val="200"/>
                </a:spcAft>
              </a:pPr>
              <a:endParaRPr lang="es-419" sz="22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Line 77">
              <a:extLst>
                <a:ext uri="{FF2B5EF4-FFF2-40B4-BE49-F238E27FC236}">
                  <a16:creationId xmlns:a16="http://schemas.microsoft.com/office/drawing/2014/main" id="{4D91AB46-AA08-ED32-3FCE-92C978F26F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9" y="3673"/>
              <a:ext cx="0" cy="408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tIns="46800" rIns="72000">
              <a:spAutoFit/>
            </a:bodyPr>
            <a:lstStyle/>
            <a:p>
              <a:pPr>
                <a:lnSpc>
                  <a:spcPct val="88000"/>
                </a:lnSpc>
                <a:spcAft>
                  <a:spcPts val="200"/>
                </a:spcAft>
              </a:pPr>
              <a:endParaRPr lang="es-419" sz="22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Septuagint RANGE - Rectangle 86">
            <a:extLst>
              <a:ext uri="{FF2B5EF4-FFF2-40B4-BE49-F238E27FC236}">
                <a16:creationId xmlns:a16="http://schemas.microsoft.com/office/drawing/2014/main" id="{D2AF7E73-EBA2-4EE2-918A-A5C56BFD6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454" y="6491436"/>
            <a:ext cx="965907" cy="144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4925">
            <a:solidFill>
              <a:srgbClr val="59FF0F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250AC - Text Box 72">
            <a:extLst>
              <a:ext uri="{FF2B5EF4-FFF2-40B4-BE49-F238E27FC236}">
                <a16:creationId xmlns:a16="http://schemas.microsoft.com/office/drawing/2014/main" id="{791856B1-2AB3-174B-510C-BE9319EE4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4504" y="5919297"/>
            <a:ext cx="973184" cy="615553"/>
          </a:xfrm>
          <a:prstGeom prst="rect">
            <a:avLst/>
          </a:prstGeom>
          <a:noFill/>
          <a:ln>
            <a:noFill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s-419" sz="20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±250 AC…</a:t>
            </a:r>
          </a:p>
        </p:txBody>
      </p:sp>
      <p:grpSp>
        <p:nvGrpSpPr>
          <p:cNvPr id="36" name="Septuagint - Group 74">
            <a:extLst>
              <a:ext uri="{FF2B5EF4-FFF2-40B4-BE49-F238E27FC236}">
                <a16:creationId xmlns:a16="http://schemas.microsoft.com/office/drawing/2014/main" id="{D08D6B72-5E9B-FCB2-DFF5-0B71EB6639EC}"/>
              </a:ext>
            </a:extLst>
          </p:cNvPr>
          <p:cNvGrpSpPr>
            <a:grpSpLocks/>
          </p:cNvGrpSpPr>
          <p:nvPr/>
        </p:nvGrpSpPr>
        <p:grpSpPr bwMode="auto">
          <a:xfrm>
            <a:off x="2208315" y="5136564"/>
            <a:ext cx="1698625" cy="800102"/>
            <a:chOff x="3409" y="3491"/>
            <a:chExt cx="1070" cy="504"/>
          </a:xfrm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Text Box 75">
              <a:extLst>
                <a:ext uri="{FF2B5EF4-FFF2-40B4-BE49-F238E27FC236}">
                  <a16:creationId xmlns:a16="http://schemas.microsoft.com/office/drawing/2014/main" id="{5E27EC87-9D83-1EF5-2D68-9CDE8E7C93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9" y="3491"/>
              <a:ext cx="1070" cy="251"/>
            </a:xfrm>
            <a:prstGeom prst="rect">
              <a:avLst/>
            </a:prstGeom>
            <a:noFill/>
            <a:ln w="38100">
              <a:solidFill>
                <a:srgbClr val="59FF0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46800" rIns="7200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200"/>
                </a:spcAft>
              </a:pPr>
              <a:endParaRPr lang="es-419" sz="22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Line 77">
              <a:extLst>
                <a:ext uri="{FF2B5EF4-FFF2-40B4-BE49-F238E27FC236}">
                  <a16:creationId xmlns:a16="http://schemas.microsoft.com/office/drawing/2014/main" id="{17D1CCFC-336C-2220-27AD-22A83BB222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58" y="3734"/>
              <a:ext cx="0" cy="261"/>
            </a:xfrm>
            <a:prstGeom prst="line">
              <a:avLst/>
            </a:prstGeom>
            <a:noFill/>
            <a:ln w="38100">
              <a:solidFill>
                <a:srgbClr val="59FF0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tIns="46800" rIns="72000">
              <a:spAutoFit/>
            </a:bodyPr>
            <a:lstStyle/>
            <a:p>
              <a:pPr>
                <a:lnSpc>
                  <a:spcPct val="88000"/>
                </a:lnSpc>
                <a:spcAft>
                  <a:spcPts val="200"/>
                </a:spcAft>
              </a:pPr>
              <a:endParaRPr lang="es-419" sz="22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TM Range - Rectangle 86">
            <a:extLst>
              <a:ext uri="{FF2B5EF4-FFF2-40B4-BE49-F238E27FC236}">
                <a16:creationId xmlns:a16="http://schemas.microsoft.com/office/drawing/2014/main" id="{4F65CB02-C687-9AC9-564A-229A78140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6495864"/>
            <a:ext cx="1944211" cy="144000"/>
          </a:xfrm>
          <a:prstGeom prst="rect">
            <a:avLst/>
          </a:prstGeom>
          <a:solidFill>
            <a:srgbClr val="00CCFF"/>
          </a:solidFill>
          <a:ln w="34925">
            <a:solidFill>
              <a:srgbClr val="FFFF00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TM Masoretic - Group 74">
            <a:extLst>
              <a:ext uri="{FF2B5EF4-FFF2-40B4-BE49-F238E27FC236}">
                <a16:creationId xmlns:a16="http://schemas.microsoft.com/office/drawing/2014/main" id="{BA8A19E5-294C-6337-2078-D15243920DB6}"/>
              </a:ext>
            </a:extLst>
          </p:cNvPr>
          <p:cNvGrpSpPr>
            <a:grpSpLocks/>
          </p:cNvGrpSpPr>
          <p:nvPr/>
        </p:nvGrpSpPr>
        <p:grpSpPr bwMode="auto">
          <a:xfrm>
            <a:off x="5664051" y="3572869"/>
            <a:ext cx="2395538" cy="2355859"/>
            <a:chOff x="3209" y="2505"/>
            <a:chExt cx="1509" cy="1484"/>
          </a:xfrm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grpSpPr>
        <p:sp>
          <p:nvSpPr>
            <p:cNvPr id="41" name="Text Box 75">
              <a:extLst>
                <a:ext uri="{FF2B5EF4-FFF2-40B4-BE49-F238E27FC236}">
                  <a16:creationId xmlns:a16="http://schemas.microsoft.com/office/drawing/2014/main" id="{2699EC13-AA1A-0273-8883-FC2DC9D259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9" y="2505"/>
              <a:ext cx="1509" cy="227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46800" rIns="7200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200"/>
                </a:spcAft>
              </a:pPr>
              <a:endParaRPr lang="es-419" sz="22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Line 77">
              <a:extLst>
                <a:ext uri="{FF2B5EF4-FFF2-40B4-BE49-F238E27FC236}">
                  <a16:creationId xmlns:a16="http://schemas.microsoft.com/office/drawing/2014/main" id="{8708FE1C-A1DB-02E4-CF88-6A65BB61AC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5" y="2732"/>
              <a:ext cx="0" cy="125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2000" tIns="46800" rIns="72000">
              <a:spAutoFit/>
            </a:bodyPr>
            <a:lstStyle/>
            <a:p>
              <a:pPr>
                <a:lnSpc>
                  <a:spcPct val="88000"/>
                </a:lnSpc>
                <a:spcAft>
                  <a:spcPts val="200"/>
                </a:spcAft>
              </a:pPr>
              <a:endParaRPr lang="es-419" sz="22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600-1000 DC - Text Box 73">
            <a:extLst>
              <a:ext uri="{FF2B5EF4-FFF2-40B4-BE49-F238E27FC236}">
                <a16:creationId xmlns:a16="http://schemas.microsoft.com/office/drawing/2014/main" id="{46063E92-5192-A912-BEC9-B3833463C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8368" y="5917411"/>
            <a:ext cx="1413776" cy="615553"/>
          </a:xfrm>
          <a:prstGeom prst="rect">
            <a:avLst/>
          </a:prstGeom>
          <a:noFill/>
          <a:ln>
            <a:noFill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s-419" sz="20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±600-1000 DC</a:t>
            </a:r>
          </a:p>
        </p:txBody>
      </p:sp>
      <p:sp>
        <p:nvSpPr>
          <p:cNvPr id="44" name="Rectangle 36">
            <a:extLst>
              <a:ext uri="{FF2B5EF4-FFF2-40B4-BE49-F238E27FC236}">
                <a16:creationId xmlns:a16="http://schemas.microsoft.com/office/drawing/2014/main" id="{F5B41D26-C7CE-30F8-2247-45EF62CD9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96752"/>
            <a:ext cx="10945216" cy="92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¡Hay muchos espacios en blanco aquí que necesitan ser rellenados!</a:t>
            </a:r>
          </a:p>
        </p:txBody>
      </p:sp>
      <p:sp>
        <p:nvSpPr>
          <p:cNvPr id="45" name="Primer AT - Text Box 79">
            <a:extLst>
              <a:ext uri="{FF2B5EF4-FFF2-40B4-BE49-F238E27FC236}">
                <a16:creationId xmlns:a16="http://schemas.microsoft.com/office/drawing/2014/main" id="{AA19D815-ACC6-BAEC-0E4A-ECA965C4C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3419764"/>
            <a:ext cx="1287463" cy="666750"/>
          </a:xfrm>
          <a:prstGeom prst="rect">
            <a:avLst/>
          </a:prstGeom>
          <a:noFill/>
          <a:ln w="38100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72000" rIns="72000">
            <a:noAutofit/>
          </a:bodyPr>
          <a:lstStyle/>
          <a:p>
            <a:pPr algn="ctr">
              <a:lnSpc>
                <a:spcPct val="85000"/>
              </a:lnSpc>
              <a:spcAft>
                <a:spcPts val="100"/>
              </a:spcAft>
            </a:pPr>
            <a:r>
              <a:rPr lang="es-419" sz="22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Primer </a:t>
            </a:r>
          </a:p>
          <a:p>
            <a:pPr algn="ctr">
              <a:lnSpc>
                <a:spcPct val="85000"/>
              </a:lnSpc>
              <a:spcAft>
                <a:spcPts val="100"/>
              </a:spcAft>
            </a:pPr>
            <a:r>
              <a:rPr lang="es-419" sz="22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libro (AT)</a:t>
            </a:r>
          </a:p>
        </p:txBody>
      </p:sp>
      <p:sp>
        <p:nvSpPr>
          <p:cNvPr id="46" name="Ultimo AT - Text Box 88">
            <a:extLst>
              <a:ext uri="{FF2B5EF4-FFF2-40B4-BE49-F238E27FC236}">
                <a16:creationId xmlns:a16="http://schemas.microsoft.com/office/drawing/2014/main" id="{44806F02-94C8-22D1-B3C8-E4D3BEA52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4221088"/>
            <a:ext cx="1589368" cy="688976"/>
          </a:xfrm>
          <a:prstGeom prst="rect">
            <a:avLst/>
          </a:prstGeom>
          <a:noFill/>
          <a:ln w="38100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72000" rIns="72000" bIns="72000">
            <a:noAutofit/>
          </a:bodyPr>
          <a:lstStyle/>
          <a:p>
            <a:pPr algn="ctr">
              <a:lnSpc>
                <a:spcPct val="85000"/>
              </a:lnSpc>
              <a:spcAft>
                <a:spcPts val="100"/>
              </a:spcAft>
            </a:pPr>
            <a:r>
              <a:rPr lang="es-419" sz="22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Último libro </a:t>
            </a:r>
          </a:p>
          <a:p>
            <a:pPr algn="ctr">
              <a:lnSpc>
                <a:spcPct val="85000"/>
              </a:lnSpc>
              <a:spcAft>
                <a:spcPts val="100"/>
              </a:spcAft>
            </a:pPr>
            <a:r>
              <a:rPr lang="es-419" sz="22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escrito</a:t>
            </a:r>
          </a:p>
        </p:txBody>
      </p:sp>
      <p:sp>
        <p:nvSpPr>
          <p:cNvPr id="47" name="Septuaginta - Text Box 75">
            <a:extLst>
              <a:ext uri="{FF2B5EF4-FFF2-40B4-BE49-F238E27FC236}">
                <a16:creationId xmlns:a16="http://schemas.microsoft.com/office/drawing/2014/main" id="{B93AD450-3DC3-3497-068F-0CC2CA819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5131364"/>
            <a:ext cx="1698625" cy="398464"/>
          </a:xfrm>
          <a:prstGeom prst="rect">
            <a:avLst/>
          </a:prstGeom>
          <a:noFill/>
          <a:ln w="38100">
            <a:solidFill>
              <a:srgbClr val="59FF0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46800" rIns="72000">
            <a:noAutofit/>
          </a:bodyPr>
          <a:lstStyle/>
          <a:p>
            <a:pPr algn="ctr">
              <a:lnSpc>
                <a:spcPct val="90000"/>
              </a:lnSpc>
              <a:spcAft>
                <a:spcPts val="200"/>
              </a:spcAft>
            </a:pPr>
            <a:r>
              <a:rPr lang="es-419" sz="22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Septuaginta</a:t>
            </a:r>
          </a:p>
        </p:txBody>
      </p:sp>
      <p:sp>
        <p:nvSpPr>
          <p:cNvPr id="48" name="Libros NT - Text Box 75">
            <a:extLst>
              <a:ext uri="{FF2B5EF4-FFF2-40B4-BE49-F238E27FC236}">
                <a16:creationId xmlns:a16="http://schemas.microsoft.com/office/drawing/2014/main" id="{DF4D5AAD-A7C8-28DD-45EC-E8C9F56AB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4596" y="4189493"/>
            <a:ext cx="1412219" cy="679667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72000" rIns="72000" bIns="72000">
            <a:noAutofit/>
          </a:bodyPr>
          <a:lstStyle/>
          <a:p>
            <a:pPr algn="ctr">
              <a:lnSpc>
                <a:spcPct val="86000"/>
              </a:lnSpc>
              <a:spcAft>
                <a:spcPts val="100"/>
              </a:spcAft>
            </a:pPr>
            <a:r>
              <a:rPr lang="es-419" sz="22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Libros NT escritos</a:t>
            </a:r>
          </a:p>
        </p:txBody>
      </p:sp>
      <p:sp>
        <p:nvSpPr>
          <p:cNvPr id="49" name="Masoretico - Text Box 75">
            <a:extLst>
              <a:ext uri="{FF2B5EF4-FFF2-40B4-BE49-F238E27FC236}">
                <a16:creationId xmlns:a16="http://schemas.microsoft.com/office/drawing/2014/main" id="{D2878DC6-5791-C6F7-A9D1-043CBCC4D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3952" y="3572692"/>
            <a:ext cx="2395538" cy="360364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46800" rIns="72000">
            <a:noAutofit/>
          </a:bodyPr>
          <a:lstStyle/>
          <a:p>
            <a:pPr algn="ctr">
              <a:lnSpc>
                <a:spcPct val="90000"/>
              </a:lnSpc>
              <a:spcAft>
                <a:spcPts val="200"/>
              </a:spcAft>
            </a:pPr>
            <a:r>
              <a:rPr lang="es-419" sz="22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Texto Masorético</a:t>
            </a:r>
          </a:p>
        </p:txBody>
      </p:sp>
      <p:sp>
        <p:nvSpPr>
          <p:cNvPr id="50" name="Codex Aleppo - Text Box 75">
            <a:extLst>
              <a:ext uri="{FF2B5EF4-FFF2-40B4-BE49-F238E27FC236}">
                <a16:creationId xmlns:a16="http://schemas.microsoft.com/office/drawing/2014/main" id="{34460EC1-E4EB-DC5F-52FC-984FA71DF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2704" y="4868837"/>
            <a:ext cx="2605089" cy="360363"/>
          </a:xfrm>
          <a:prstGeom prst="rect">
            <a:avLst/>
          </a:prstGeom>
          <a:noFill/>
          <a:ln w="38100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46800" rIns="72000">
            <a:noAutofit/>
          </a:bodyPr>
          <a:lstStyle/>
          <a:p>
            <a:pPr algn="ctr">
              <a:lnSpc>
                <a:spcPct val="88000"/>
              </a:lnSpc>
              <a:spcAft>
                <a:spcPts val="200"/>
              </a:spcAft>
            </a:pPr>
            <a:r>
              <a:rPr lang="es-419" sz="2200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Codex Aleppo (TM)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FD3D27E-EB06-3D36-B706-0DD39BE599CF}"/>
              </a:ext>
            </a:extLst>
          </p:cNvPr>
          <p:cNvGrpSpPr/>
          <p:nvPr/>
        </p:nvGrpSpPr>
        <p:grpSpPr>
          <a:xfrm>
            <a:off x="1752600" y="508771"/>
            <a:ext cx="8691588" cy="295842"/>
            <a:chOff x="1752600" y="508771"/>
            <a:chExt cx="8691588" cy="295842"/>
          </a:xfrm>
        </p:grpSpPr>
        <p:sp>
          <p:nvSpPr>
            <p:cNvPr id="52" name="TITLE UNDERLINE - Rectangle 5">
              <a:extLst>
                <a:ext uri="{FF2B5EF4-FFF2-40B4-BE49-F238E27FC236}">
                  <a16:creationId xmlns:a16="http://schemas.microsoft.com/office/drawing/2014/main" id="{9CEDAC5A-49EC-64E1-D33F-071A78AB4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7388" y="548680"/>
              <a:ext cx="8686800" cy="255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 anchorCtr="0"/>
            <a:lstStyle>
              <a:lvl1pPr algn="l"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Char char="n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1pPr>
              <a:lvl2pPr marL="190500" algn="l">
                <a:spcBef>
                  <a:spcPct val="20000"/>
                </a:spcBef>
                <a:buClr>
                  <a:schemeClr val="folHlink"/>
                </a:buClr>
                <a:buChar char="–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folHlink"/>
                </a:buClr>
                <a:buSzPct val="60000"/>
                <a:buFont typeface="Monotype Sorts" pitchFamily="2" charset="2"/>
                <a:buChar char="n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15000"/>
                </a:spcBef>
                <a:buClrTx/>
                <a:buSzTx/>
                <a:buFontTx/>
                <a:buNone/>
              </a:pPr>
              <a:r>
                <a:rPr kumimoji="0" lang="es-419" sz="3900" b="1" i="1" u="sng" kern="1400" spc="700" noProof="0" dirty="0">
                  <a:solidFill>
                    <a:srgbClr val="EFF9FF"/>
                  </a:solidFill>
                  <a:effectLst>
                    <a:outerShdw blurRad="63500" dist="63500" dir="3300000" algn="tl" rotWithShape="0">
                      <a:schemeClr val="tx1">
                        <a:alpha val="80000"/>
                      </a:schemeClr>
                    </a:outerShdw>
                  </a:effectLst>
                  <a:latin typeface="Arial" panose="020B0604020202020204" pitchFamily="34" charset="0"/>
                </a:rPr>
                <a:t>¡                                !</a:t>
              </a:r>
            </a:p>
          </p:txBody>
        </p:sp>
        <p:sp>
          <p:nvSpPr>
            <p:cNvPr id="53" name="TITLE - Rectangle 5">
              <a:extLst>
                <a:ext uri="{FF2B5EF4-FFF2-40B4-BE49-F238E27FC236}">
                  <a16:creationId xmlns:a16="http://schemas.microsoft.com/office/drawing/2014/main" id="{0AAE4BEC-808E-83A1-CC72-F9F600A87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600" y="508771"/>
              <a:ext cx="8686800" cy="255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 anchorCtr="0"/>
            <a:lstStyle>
              <a:lvl1pPr algn="l"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Char char="n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1pPr>
              <a:lvl2pPr marL="190500" algn="l">
                <a:spcBef>
                  <a:spcPct val="20000"/>
                </a:spcBef>
                <a:buClr>
                  <a:schemeClr val="folHlink"/>
                </a:buClr>
                <a:buChar char="–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folHlink"/>
                </a:buClr>
                <a:buSzPct val="60000"/>
                <a:buFont typeface="Monotype Sorts" pitchFamily="2" charset="2"/>
                <a:buChar char="n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15000"/>
                </a:spcBef>
                <a:buClrTx/>
                <a:buSzTx/>
                <a:buFontTx/>
                <a:buNone/>
              </a:pPr>
              <a:r>
                <a:rPr kumimoji="0" lang="es-419" sz="3900" b="1" i="1" kern="1400" spc="700" noProof="0" dirty="0">
                  <a:solidFill>
                    <a:srgbClr val="EFF9FF"/>
                  </a:solidFill>
                  <a:effectLst>
                    <a:outerShdw blurRad="63500" dist="63500" dir="3300000" algn="tl" rotWithShape="0">
                      <a:schemeClr val="tx1">
                        <a:alpha val="80000"/>
                      </a:schemeClr>
                    </a:outerShdw>
                  </a:effectLst>
                  <a:latin typeface="Arial" panose="020B0604020202020204" pitchFamily="34" charset="0"/>
                </a:rPr>
                <a:t>Concurso Relámpago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874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"/>
                            </p:stCondLst>
                            <p:childTnLst>
                              <p:par>
                                <p:cTn id="9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"/>
                            </p:stCondLst>
                            <p:childTnLst>
                              <p:par>
                                <p:cTn id="10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3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12" grpId="0" autoUpdateAnimBg="0"/>
      <p:bldP spid="13" grpId="0" animBg="1"/>
      <p:bldP spid="14" grpId="0" autoUpdateAnimBg="0"/>
      <p:bldP spid="23" grpId="0" animBg="1"/>
      <p:bldP spid="23" grpId="1" animBg="1"/>
      <p:bldP spid="24" grpId="0" autoUpdateAnimBg="0"/>
      <p:bldP spid="29" grpId="0" autoUpdateAnimBg="0"/>
      <p:bldP spid="34" grpId="0" animBg="1"/>
      <p:bldP spid="35" grpId="0" autoUpdateAnimBg="0"/>
      <p:bldP spid="39" grpId="0" animBg="1"/>
      <p:bldP spid="39" grpId="1" animBg="1"/>
      <p:bldP spid="43" grpId="0" autoUpdateAnimBg="0"/>
      <p:bldP spid="44" grpId="0" build="p" bldLvl="2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9DAD8-976C-21F7-32CF-FBBB6E324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 1 - Rectangle 3">
            <a:extLst>
              <a:ext uri="{FF2B5EF4-FFF2-40B4-BE49-F238E27FC236}">
                <a16:creationId xmlns:a16="http://schemas.microsoft.com/office/drawing/2014/main" id="{C999E3B6-CF42-C21B-3240-0C98F79AB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65" y="1052735"/>
            <a:ext cx="10797827" cy="57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9207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9207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9207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Finalmente, hay otra clase de libros “</a:t>
            </a:r>
            <a:r>
              <a:rPr lang="es-419" noProof="0" dirty="0" err="1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extra-canónicos</a:t>
            </a: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" name="Line 5">
            <a:extLst>
              <a:ext uri="{FF2B5EF4-FFF2-40B4-BE49-F238E27FC236}">
                <a16:creationId xmlns:a16="http://schemas.microsoft.com/office/drawing/2014/main" id="{FC1167E4-A99C-1370-B487-F207B78C7B7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2758" y="631666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3C475404-5EDA-7E95-209D-B64D37CE6B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2000" y="6559550"/>
            <a:ext cx="116280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419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C - Text Box 7">
            <a:extLst>
              <a:ext uri="{FF2B5EF4-FFF2-40B4-BE49-F238E27FC236}">
                <a16:creationId xmlns:a16="http://schemas.microsoft.com/office/drawing/2014/main" id="{1DA62DA7-27C9-F731-46A4-B3F3F9660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9276" y="6142186"/>
            <a:ext cx="47961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88000"/>
              </a:lnSpc>
            </a:pPr>
            <a:r>
              <a:rPr kumimoji="0" lang="es-419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6" name="1 AD - Text Box 8">
            <a:extLst>
              <a:ext uri="{FF2B5EF4-FFF2-40B4-BE49-F238E27FC236}">
                <a16:creationId xmlns:a16="http://schemas.microsoft.com/office/drawing/2014/main" id="{CA229806-6C0C-E320-ED06-439471B8B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0008" y="5956300"/>
            <a:ext cx="83820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16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>
              <a:lnSpc>
                <a:spcPct val="95000"/>
              </a:lnSpc>
            </a:pPr>
            <a:endParaRPr kumimoji="0" lang="es-419" sz="1600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JESUS - Group 14">
            <a:extLst>
              <a:ext uri="{FF2B5EF4-FFF2-40B4-BE49-F238E27FC236}">
                <a16:creationId xmlns:a16="http://schemas.microsoft.com/office/drawing/2014/main" id="{92F0F0A8-DDB0-C097-7592-DBC41431607D}"/>
              </a:ext>
            </a:extLst>
          </p:cNvPr>
          <p:cNvGrpSpPr>
            <a:grpSpLocks/>
          </p:cNvGrpSpPr>
          <p:nvPr/>
        </p:nvGrpSpPr>
        <p:grpSpPr bwMode="auto">
          <a:xfrm>
            <a:off x="4737098" y="4160838"/>
            <a:ext cx="3067055" cy="2219325"/>
            <a:chOff x="1965" y="2586"/>
            <a:chExt cx="1932" cy="1398"/>
          </a:xfrm>
        </p:grpSpPr>
        <p:sp>
          <p:nvSpPr>
            <p:cNvPr id="13" name="Text Box 15">
              <a:extLst>
                <a:ext uri="{FF2B5EF4-FFF2-40B4-BE49-F238E27FC236}">
                  <a16:creationId xmlns:a16="http://schemas.microsoft.com/office/drawing/2014/main" id="{E322CDB8-1AF4-0913-A179-D066550E7C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5" y="2586"/>
              <a:ext cx="1491" cy="446"/>
            </a:xfrm>
            <a:prstGeom prst="rect">
              <a:avLst/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Tiempos de Jesús (4 a.C – 33 </a:t>
              </a:r>
              <a:r>
                <a:rPr kumimoji="0" lang="es-419" sz="2000" i="0" u="none" noProof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d.C</a:t>
              </a: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4" name="Line 16">
              <a:extLst>
                <a:ext uri="{FF2B5EF4-FFF2-40B4-BE49-F238E27FC236}">
                  <a16:creationId xmlns:a16="http://schemas.microsoft.com/office/drawing/2014/main" id="{10E4F959-1238-E125-198D-966859599A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56" y="2851"/>
              <a:ext cx="438" cy="0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Line 17">
              <a:extLst>
                <a:ext uri="{FF2B5EF4-FFF2-40B4-BE49-F238E27FC236}">
                  <a16:creationId xmlns:a16="http://schemas.microsoft.com/office/drawing/2014/main" id="{309C0F10-9883-8BD8-0CE1-C990BB6E9A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94" y="2837"/>
              <a:ext cx="3" cy="1147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 Box 29">
            <a:extLst>
              <a:ext uri="{FF2B5EF4-FFF2-40B4-BE49-F238E27FC236}">
                <a16:creationId xmlns:a16="http://schemas.microsoft.com/office/drawing/2014/main" id="{55B2BFEF-9DC5-8780-EA10-BF3772781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400" y="5999163"/>
            <a:ext cx="5111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16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 DC</a:t>
            </a:r>
          </a:p>
        </p:txBody>
      </p:sp>
      <p:grpSp>
        <p:nvGrpSpPr>
          <p:cNvPr id="27" name="NT - Group 30">
            <a:extLst>
              <a:ext uri="{FF2B5EF4-FFF2-40B4-BE49-F238E27FC236}">
                <a16:creationId xmlns:a16="http://schemas.microsoft.com/office/drawing/2014/main" id="{BF5FAA0D-4CDB-52D6-F862-842065F1294F}"/>
              </a:ext>
            </a:extLst>
          </p:cNvPr>
          <p:cNvGrpSpPr>
            <a:grpSpLocks/>
          </p:cNvGrpSpPr>
          <p:nvPr/>
        </p:nvGrpSpPr>
        <p:grpSpPr bwMode="auto">
          <a:xfrm>
            <a:off x="4737095" y="3284546"/>
            <a:ext cx="3741743" cy="2716218"/>
            <a:chOff x="1972" y="2069"/>
            <a:chExt cx="2357" cy="1711"/>
          </a:xfrm>
        </p:grpSpPr>
        <p:sp>
          <p:nvSpPr>
            <p:cNvPr id="28" name="Text Box 31">
              <a:extLst>
                <a:ext uri="{FF2B5EF4-FFF2-40B4-BE49-F238E27FC236}">
                  <a16:creationId xmlns:a16="http://schemas.microsoft.com/office/drawing/2014/main" id="{35278720-8136-95D0-A135-7FFCC165EA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2069"/>
              <a:ext cx="2011" cy="388"/>
            </a:xfrm>
            <a:prstGeom prst="rect">
              <a:avLst/>
            </a:prstGeom>
            <a:noFill/>
            <a:ln w="44450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000" rIns="5400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30000"/>
                </a:spcBef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Nuevo testamento escrito entre +/- 50 y 100</a:t>
              </a:r>
            </a:p>
          </p:txBody>
        </p:sp>
        <p:sp>
          <p:nvSpPr>
            <p:cNvPr id="29" name="Line 32">
              <a:extLst>
                <a:ext uri="{FF2B5EF4-FFF2-40B4-BE49-F238E27FC236}">
                  <a16:creationId xmlns:a16="http://schemas.microsoft.com/office/drawing/2014/main" id="{56CA4CE4-0095-0630-F473-DC0E58B164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7" y="2296"/>
              <a:ext cx="332" cy="0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Line 33">
              <a:extLst>
                <a:ext uri="{FF2B5EF4-FFF2-40B4-BE49-F238E27FC236}">
                  <a16:creationId xmlns:a16="http://schemas.microsoft.com/office/drawing/2014/main" id="{CBF42538-3B64-8D75-230F-89692C5579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14" y="2305"/>
              <a:ext cx="0" cy="1475"/>
            </a:xfrm>
            <a:prstGeom prst="line">
              <a:avLst/>
            </a:prstGeom>
            <a:noFill/>
            <a:ln w="44450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endParaRPr lang="es-419" sz="2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430 AC - Text Box 38">
            <a:extLst>
              <a:ext uri="{FF2B5EF4-FFF2-40B4-BE49-F238E27FC236}">
                <a16:creationId xmlns:a16="http://schemas.microsoft.com/office/drawing/2014/main" id="{86F2D0B6-FA4D-F47F-FF62-29775D793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600" y="5995988"/>
            <a:ext cx="5111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>
            <a:spAutoFit/>
          </a:bodyPr>
          <a:lstStyle/>
          <a:p>
            <a:pPr algn="ctr">
              <a:lnSpc>
                <a:spcPct val="95000"/>
              </a:lnSpc>
            </a:pPr>
            <a:r>
              <a:rPr kumimoji="0" lang="es-419" sz="1600" i="0" u="none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430 AC</a:t>
            </a:r>
          </a:p>
        </p:txBody>
      </p:sp>
      <p:sp>
        <p:nvSpPr>
          <p:cNvPr id="36" name="Text Box 39">
            <a:extLst>
              <a:ext uri="{FF2B5EF4-FFF2-40B4-BE49-F238E27FC236}">
                <a16:creationId xmlns:a16="http://schemas.microsoft.com/office/drawing/2014/main" id="{F21C8EB8-3F51-CBC3-BA84-4FC25CCF9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89" y="6201494"/>
            <a:ext cx="511175" cy="34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000" tIns="72000" rIns="108000" bIns="72000">
            <a:noAutofit/>
          </a:bodyPr>
          <a:lstStyle/>
          <a:p>
            <a:pPr algn="ctr">
              <a:lnSpc>
                <a:spcPct val="95000"/>
              </a:lnSpc>
            </a:pPr>
            <a:r>
              <a:rPr kumimoji="0" lang="es-419" b="1" i="0" u="none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</a:p>
        </p:txBody>
      </p:sp>
      <p:grpSp>
        <p:nvGrpSpPr>
          <p:cNvPr id="46" name="FIN AT - Group 45">
            <a:extLst>
              <a:ext uri="{FF2B5EF4-FFF2-40B4-BE49-F238E27FC236}">
                <a16:creationId xmlns:a16="http://schemas.microsoft.com/office/drawing/2014/main" id="{1B43DF1A-B9D6-223C-8E0C-541A50668192}"/>
              </a:ext>
            </a:extLst>
          </p:cNvPr>
          <p:cNvGrpSpPr/>
          <p:nvPr/>
        </p:nvGrpSpPr>
        <p:grpSpPr>
          <a:xfrm>
            <a:off x="2966071" y="5013176"/>
            <a:ext cx="1527392" cy="1655763"/>
            <a:chOff x="2966071" y="5133975"/>
            <a:chExt cx="1527392" cy="1655763"/>
          </a:xfrm>
        </p:grpSpPr>
        <p:sp>
          <p:nvSpPr>
            <p:cNvPr id="38" name="Line 43">
              <a:extLst>
                <a:ext uri="{FF2B5EF4-FFF2-40B4-BE49-F238E27FC236}">
                  <a16:creationId xmlns:a16="http://schemas.microsoft.com/office/drawing/2014/main" id="{769567AE-2B49-D2C7-A296-09057F931F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66071" y="5133975"/>
              <a:ext cx="0" cy="1655763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s-419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IN AT - Text Box 44">
              <a:extLst>
                <a:ext uri="{FF2B5EF4-FFF2-40B4-BE49-F238E27FC236}">
                  <a16:creationId xmlns:a16="http://schemas.microsoft.com/office/drawing/2014/main" id="{C1DFDFE2-E783-659F-8C49-9362C66899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2420" y="5248275"/>
              <a:ext cx="1521043" cy="370665"/>
            </a:xfrm>
            <a:prstGeom prst="rect">
              <a:avLst/>
            </a:prstGeom>
            <a:noFill/>
            <a:ln w="444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000" tIns="72000" rIns="108000" bIns="3600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30000"/>
                </a:spcBef>
              </a:pPr>
              <a:r>
                <a:rPr kumimoji="0" lang="es-419" sz="2000" i="0" u="none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Fin del AT </a:t>
              </a:r>
            </a:p>
          </p:txBody>
        </p:sp>
      </p:grpSp>
      <p:sp>
        <p:nvSpPr>
          <p:cNvPr id="42" name="NT Range - Rectangle 86">
            <a:extLst>
              <a:ext uri="{FF2B5EF4-FFF2-40B4-BE49-F238E27FC236}">
                <a16:creationId xmlns:a16="http://schemas.microsoft.com/office/drawing/2014/main" id="{2C4FE51F-8088-3204-3691-EF88098EE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0105" y="6496769"/>
            <a:ext cx="715415" cy="144000"/>
          </a:xfrm>
          <a:prstGeom prst="rect">
            <a:avLst/>
          </a:prstGeom>
          <a:solidFill>
            <a:srgbClr val="7030A0"/>
          </a:solidFill>
          <a:ln w="34925">
            <a:solidFill>
              <a:srgbClr val="5DEAF9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Apocrypha - Text Box 75">
            <a:extLst>
              <a:ext uri="{FF2B5EF4-FFF2-40B4-BE49-F238E27FC236}">
                <a16:creationId xmlns:a16="http://schemas.microsoft.com/office/drawing/2014/main" id="{5D16B259-DC2B-E108-0A94-E500D82BD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098" y="5125692"/>
            <a:ext cx="2378617" cy="450105"/>
          </a:xfrm>
          <a:prstGeom prst="rect">
            <a:avLst/>
          </a:prstGeom>
          <a:solidFill>
            <a:schemeClr val="bg2">
              <a:lumMod val="25000"/>
              <a:alpha val="60000"/>
            </a:schemeClr>
          </a:solidFill>
          <a:ln w="41275">
            <a:solidFill>
              <a:srgbClr val="33CCCC"/>
            </a:solidFill>
            <a:miter lim="800000"/>
            <a:headEnd/>
            <a:tailEnd/>
          </a:ln>
          <a:effectLst>
            <a:outerShdw blurRad="50800" dist="50800" dir="3300000" algn="tl" rotWithShape="0">
              <a:prstClr val="black">
                <a:alpha val="40000"/>
              </a:prstClr>
            </a:outerShdw>
          </a:effectLst>
        </p:spPr>
        <p:txBody>
          <a:bodyPr wrap="none" lIns="72000" tIns="72000" rIns="72000" bIns="72000">
            <a:noAutofit/>
          </a:bodyPr>
          <a:lstStyle/>
          <a:p>
            <a:pPr algn="ctr">
              <a:lnSpc>
                <a:spcPct val="90000"/>
              </a:lnSpc>
              <a:spcAft>
                <a:spcPts val="200"/>
              </a:spcAft>
            </a:pPr>
            <a:r>
              <a:rPr lang="es-419" sz="2200" spc="300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Apócrifos</a:t>
            </a:r>
            <a:endParaRPr lang="es-419" sz="2200" spc="3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ILENCIO - Rectangle 45">
            <a:extLst>
              <a:ext uri="{FF2B5EF4-FFF2-40B4-BE49-F238E27FC236}">
                <a16:creationId xmlns:a16="http://schemas.microsoft.com/office/drawing/2014/main" id="{B93BD618-F121-898D-74B1-4DB93A48B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7285" y="6496203"/>
            <a:ext cx="4704891" cy="14400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lIns="144000" tIns="108000" rIns="144000" bIns="72000" anchor="ctr" anchorCtr="1"/>
          <a:lstStyle/>
          <a:p>
            <a:pPr algn="ctr">
              <a:lnSpc>
                <a:spcPct val="85000"/>
              </a:lnSpc>
              <a:spcBef>
                <a:spcPct val="5000"/>
              </a:spcBef>
              <a:buClr>
                <a:srgbClr val="5FF0FF"/>
              </a:buClr>
              <a:buSzPct val="75000"/>
              <a:buFont typeface="Symbol" panose="05050102010706020507" pitchFamily="18" charset="2"/>
              <a:buNone/>
            </a:pPr>
            <a:endParaRPr lang="es-419" sz="2400" b="1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Line 17">
            <a:extLst>
              <a:ext uri="{FF2B5EF4-FFF2-40B4-BE49-F238E27FC236}">
                <a16:creationId xmlns:a16="http://schemas.microsoft.com/office/drawing/2014/main" id="{D6EA2D65-3806-C67A-FD14-FC8EF6EAED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51984" y="5575798"/>
            <a:ext cx="0" cy="807142"/>
          </a:xfrm>
          <a:prstGeom prst="line">
            <a:avLst/>
          </a:prstGeom>
          <a:noFill/>
          <a:ln w="44450">
            <a:solidFill>
              <a:srgbClr val="33CC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Jesus range - Rectangle 86">
            <a:extLst>
              <a:ext uri="{FF2B5EF4-FFF2-40B4-BE49-F238E27FC236}">
                <a16:creationId xmlns:a16="http://schemas.microsoft.com/office/drawing/2014/main" id="{DFE42CDC-71F1-5414-623A-27453260B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707" y="6496769"/>
            <a:ext cx="540000" cy="144000"/>
          </a:xfrm>
          <a:prstGeom prst="rect">
            <a:avLst/>
          </a:prstGeom>
          <a:solidFill>
            <a:srgbClr val="FFCC00"/>
          </a:solidFill>
          <a:ln w="34925">
            <a:solidFill>
              <a:srgbClr val="FF9900"/>
            </a:solidFill>
            <a:miter lim="800000"/>
            <a:headEnd/>
            <a:tailEnd/>
          </a:ln>
          <a:effectLst>
            <a:outerShdw blurRad="38100" dist="38100" dir="33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endParaRPr lang="es-419" sz="2000" noProof="0" dirty="0">
              <a:solidFill>
                <a:schemeClr val="bg1"/>
              </a:solidFill>
              <a:effectLst>
                <a:outerShdw blurRad="50800" dist="50800" dir="3300000" algn="tl" rotWithShape="0">
                  <a:prstClr val="black">
                    <a:alpha val="8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PSEUDOEPIGRAFA - Rectangle 45">
            <a:extLst>
              <a:ext uri="{FF2B5EF4-FFF2-40B4-BE49-F238E27FC236}">
                <a16:creationId xmlns:a16="http://schemas.microsoft.com/office/drawing/2014/main" id="{AFD436F1-9073-EEB3-0C78-F60DCE136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7712" y="6496782"/>
            <a:ext cx="2114872" cy="14400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144000" tIns="108000" rIns="144000" bIns="72000" anchor="ctr" anchorCtr="1"/>
          <a:lstStyle/>
          <a:p>
            <a:pPr algn="ctr">
              <a:lnSpc>
                <a:spcPct val="85000"/>
              </a:lnSpc>
              <a:spcBef>
                <a:spcPct val="5000"/>
              </a:spcBef>
              <a:buClr>
                <a:srgbClr val="5FF0FF"/>
              </a:buClr>
              <a:buSzPct val="75000"/>
              <a:buFont typeface="Symbol" panose="05050102010706020507" pitchFamily="18" charset="2"/>
              <a:buNone/>
            </a:pPr>
            <a:endParaRPr lang="es-419" sz="2400" b="1" i="0" u="none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Para 1 - Rectangle 3">
            <a:extLst>
              <a:ext uri="{FF2B5EF4-FFF2-40B4-BE49-F238E27FC236}">
                <a16:creationId xmlns:a16="http://schemas.microsoft.com/office/drawing/2014/main" id="{577B66B5-A3DE-609E-E0C4-6F73E8A9E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556791"/>
            <a:ext cx="10797827" cy="57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9207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9207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9207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Son estos libros aquí: </a:t>
            </a:r>
          </a:p>
        </p:txBody>
      </p:sp>
      <p:sp>
        <p:nvSpPr>
          <p:cNvPr id="49" name="Line 32">
            <a:extLst>
              <a:ext uri="{FF2B5EF4-FFF2-40B4-BE49-F238E27FC236}">
                <a16:creationId xmlns:a16="http://schemas.microsoft.com/office/drawing/2014/main" id="{A542FE61-F97C-62F5-C787-BF794BBB9F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512" y="1844824"/>
            <a:ext cx="5616000" cy="0"/>
          </a:xfrm>
          <a:prstGeom prst="line">
            <a:avLst/>
          </a:prstGeom>
          <a:noFill/>
          <a:ln w="698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Line 33">
            <a:extLst>
              <a:ext uri="{FF2B5EF4-FFF2-40B4-BE49-F238E27FC236}">
                <a16:creationId xmlns:a16="http://schemas.microsoft.com/office/drawing/2014/main" id="{D433C2F3-030D-BEEE-28B6-7C95F9EA6C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78380" y="1844823"/>
            <a:ext cx="0" cy="4464000"/>
          </a:xfrm>
          <a:prstGeom prst="line">
            <a:avLst/>
          </a:prstGeom>
          <a:noFill/>
          <a:ln w="698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s-419" sz="20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Para 1 - Rectangle 3">
            <a:extLst>
              <a:ext uri="{FF2B5EF4-FFF2-40B4-BE49-F238E27FC236}">
                <a16:creationId xmlns:a16="http://schemas.microsoft.com/office/drawing/2014/main" id="{6BECC5F5-220C-C365-0890-C13D8B6E9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060847"/>
            <a:ext cx="10797827" cy="57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9207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9207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9207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9207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noProof="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se llaman:</a:t>
            </a:r>
          </a:p>
        </p:txBody>
      </p:sp>
    </p:spTree>
    <p:extLst>
      <p:ext uri="{BB962C8B-B14F-4D97-AF65-F5344CB8AC3E}">
        <p14:creationId xmlns:p14="http://schemas.microsoft.com/office/powerpoint/2010/main" val="1653680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8" presetClass="entr" presetSubtype="0" accel="50000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0"/>
                            </p:stCondLst>
                            <p:childTnLst>
                              <p:par>
                                <p:cTn id="2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3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8" presetClass="entr" presetSubtype="0" ac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5" dur="1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9" fill="hold">
                                          <p:stCondLst>
                                            <p:cond delay="15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5" decel="50000" autoRev="1" fill="hold">
                                          <p:stCondLst>
                                            <p:cond delay="15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8" fill="hold">
                                          <p:stCondLst>
                                            <p:cond delay="30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3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8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00"/>
                            </p:stCondLst>
                            <p:childTnLst>
                              <p:par>
                                <p:cTn id="5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3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50"/>
                            </p:stCondLst>
                            <p:childTnLst>
                              <p:par>
                                <p:cTn id="6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300"/>
                            </p:stCondLst>
                            <p:childTnLst>
                              <p:par>
                                <p:cTn id="7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50"/>
                            </p:stCondLst>
                            <p:childTnLst>
                              <p:par>
                                <p:cTn id="80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800"/>
                            </p:stCondLst>
                            <p:childTnLst>
                              <p:par>
                                <p:cTn id="8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3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5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350"/>
                            </p:stCondLst>
                            <p:childTnLst>
                              <p:par>
                                <p:cTn id="10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35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  <p:bldP spid="5" grpId="0"/>
      <p:bldP spid="6" grpId="0" autoUpdateAnimBg="0"/>
      <p:bldP spid="26" grpId="0" autoUpdateAnimBg="0"/>
      <p:bldP spid="35" grpId="0"/>
      <p:bldP spid="36" grpId="0"/>
      <p:bldP spid="42" grpId="0" animBg="1"/>
      <p:bldP spid="42" grpId="1" animBg="1"/>
      <p:bldP spid="43" grpId="0" animBg="1"/>
      <p:bldP spid="40" grpId="0" animBg="1"/>
      <p:bldP spid="45" grpId="0" animBg="1"/>
      <p:bldP spid="47" grpId="0" animBg="1"/>
      <p:bldP spid="48" grpId="0" build="p" autoUpdateAnimBg="0"/>
      <p:bldP spid="49" grpId="0" animBg="1"/>
      <p:bldP spid="50" grpId="0" animBg="1"/>
      <p:bldP spid="51" grpId="0" build="p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ntitle 1 - Rectangle 9">
            <a:extLst>
              <a:ext uri="{FF2B5EF4-FFF2-40B4-BE49-F238E27FC236}">
                <a16:creationId xmlns:a16="http://schemas.microsoft.com/office/drawing/2014/main" id="{686091CB-9363-DD2D-F445-348087F64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2592612"/>
            <a:ext cx="8637588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indent="-28575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"/>
              </a:spcBef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4800" b="1" i="1" noProof="0" dirty="0">
                <a:solidFill>
                  <a:srgbClr val="EFF9FF"/>
                </a:solidFill>
                <a:effectLst>
                  <a:outerShdw blurRad="63500" dist="63500" dir="3300000" algn="tl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</a:rPr>
              <a:t>“Concilios”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20DE934-4DE6-43E5-4D9F-D0BA6AD8A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908720"/>
            <a:ext cx="8637588" cy="36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5FF0FF"/>
              </a:buClr>
              <a:buSzPct val="75000"/>
              <a:buFont typeface="Symbol" panose="05050102010706020507" pitchFamily="18" charset="2"/>
              <a:buNone/>
            </a:pPr>
            <a:r>
              <a:rPr kumimoji="1" lang="es-419" sz="5500" b="1" i="1" noProof="0" dirty="0">
                <a:solidFill>
                  <a:srgbClr val="7FFFFF"/>
                </a:solidFill>
                <a:effectLst>
                  <a:outerShdw blurRad="63500" dist="63500" dir="3300000" algn="tl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</a:rPr>
              <a:t>… Continuará …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6DDDBEA-D704-FBDD-AC84-6938DBABE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844824"/>
            <a:ext cx="8637588" cy="72008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lvl="1" algn="ctr">
              <a:lnSpc>
                <a:spcPct val="90000"/>
              </a:lnSpc>
              <a:buClr>
                <a:srgbClr val="5FF0FF"/>
              </a:buClr>
              <a:buFont typeface="Symbol" panose="05050102010706020507" pitchFamily="18" charset="2"/>
              <a:buNone/>
              <a:defRPr/>
            </a:pPr>
            <a:r>
              <a:rPr lang="es-419" sz="4400" b="1" u="sng" spc="300" noProof="0" dirty="0">
                <a:solidFill>
                  <a:srgbClr val="FFFF00"/>
                </a:solidFill>
                <a:effectLst>
                  <a:outerShdw blurRad="63500" dist="63500" dir="3300000" algn="tl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</a:rPr>
              <a:t>Próximo Domingo:</a:t>
            </a:r>
            <a:endParaRPr lang="es-419" sz="4400" b="1" i="1" spc="300" noProof="0" dirty="0">
              <a:solidFill>
                <a:srgbClr val="FFFF00"/>
              </a:solidFill>
              <a:effectLst>
                <a:outerShdw blurRad="63500" dist="63500" dir="3300000" algn="tl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2ABF828-C15B-E9CF-B374-CCA8EDE67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96752"/>
            <a:ext cx="863758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lvl="1" algn="ctr">
              <a:lnSpc>
                <a:spcPct val="90000"/>
              </a:lnSpc>
              <a:buClr>
                <a:srgbClr val="5FF0FF"/>
              </a:buClr>
              <a:buFont typeface="Symbol" panose="05050102010706020507" pitchFamily="18" charset="2"/>
              <a:buNone/>
              <a:defRPr/>
            </a:pPr>
            <a:r>
              <a:rPr lang="es-419" sz="3300" noProof="0" dirty="0">
                <a:solidFill>
                  <a:srgbClr val="EFF9FF"/>
                </a:solidFill>
                <a:effectLst>
                  <a:outerShdw blurRad="63500" dist="63500" dir="3300000" algn="tl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</a:rPr>
              <a:t>( en dos semanas más )</a:t>
            </a:r>
            <a:endParaRPr lang="es-419" sz="3300" b="1" i="1" noProof="0" dirty="0">
              <a:solidFill>
                <a:srgbClr val="EFF9FF"/>
              </a:solidFill>
              <a:effectLst>
                <a:outerShdw blurRad="63500" dist="63500" dir="3300000" algn="tl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0CC761E-7805-3297-163A-4171ECBCD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5996136"/>
            <a:ext cx="863758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lvl="1" algn="ctr">
              <a:lnSpc>
                <a:spcPct val="90000"/>
              </a:lnSpc>
              <a:buClr>
                <a:srgbClr val="5FF0FF"/>
              </a:buClr>
              <a:buFont typeface="Symbol" panose="05050102010706020507" pitchFamily="18" charset="2"/>
              <a:buNone/>
              <a:defRPr/>
            </a:pPr>
            <a:r>
              <a:rPr lang="es-419" sz="3100" noProof="0" dirty="0">
                <a:solidFill>
                  <a:srgbClr val="EFF9FF"/>
                </a:solidFill>
                <a:effectLst>
                  <a:outerShdw blurRad="63500" dist="63500" dir="3300000" algn="tl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</a:rPr>
              <a:t>Materiales de Clases Anteriores:</a:t>
            </a:r>
            <a:endParaRPr lang="es-419" sz="3100" b="1" i="1" noProof="0" dirty="0">
              <a:solidFill>
                <a:srgbClr val="EFF9FF"/>
              </a:solidFill>
              <a:effectLst>
                <a:outerShdw blurRad="63500" dist="63500" dir="3300000" algn="tl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2EB656-1E56-FC7C-1C81-F9AC77E60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" t="3805" r="4182" b="4208"/>
          <a:stretch>
            <a:fillRect/>
          </a:stretch>
        </p:blipFill>
        <p:spPr>
          <a:xfrm>
            <a:off x="4655840" y="3403957"/>
            <a:ext cx="2880320" cy="255923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948652-B4FD-3F2C-B4C1-121F9E14FE42}"/>
              </a:ext>
            </a:extLst>
          </p:cNvPr>
          <p:cNvCxnSpPr/>
          <p:nvPr/>
        </p:nvCxnSpPr>
        <p:spPr>
          <a:xfrm>
            <a:off x="3359696" y="6453336"/>
            <a:ext cx="56886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C7E0F3-BEC3-7760-1621-AA5FD7C31152}"/>
              </a:ext>
            </a:extLst>
          </p:cNvPr>
          <p:cNvCxnSpPr/>
          <p:nvPr/>
        </p:nvCxnSpPr>
        <p:spPr>
          <a:xfrm>
            <a:off x="3359696" y="6525344"/>
            <a:ext cx="56886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37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build="p" autoUpdateAnimBg="0" advAuto="1000"/>
      <p:bldP spid="3" grpId="0" build="p" autoUpdateAnimBg="0" advAuto="1000"/>
      <p:bldP spid="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1ED143D8-EBA1-EF21-2CF0-EF6F9BD19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"/>
            <a:ext cx="12192000" cy="6811963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419" noProof="0" dirty="0"/>
          </a:p>
        </p:txBody>
      </p:sp>
    </p:spTree>
  </p:cSld>
  <p:clrMapOvr>
    <a:masterClrMapping/>
  </p:clrMapOvr>
  <p:transition spd="slow">
    <p:fade thruBlk="1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0468B315-AE32-7A44-0D9E-57E153207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"/>
            <a:ext cx="12192000" cy="6811963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419" noProof="0" dirty="0"/>
          </a:p>
        </p:txBody>
      </p:sp>
      <p:sp>
        <p:nvSpPr>
          <p:cNvPr id="210948" name="Text Box 4">
            <a:extLst>
              <a:ext uri="{FF2B5EF4-FFF2-40B4-BE49-F238E27FC236}">
                <a16:creationId xmlns:a16="http://schemas.microsoft.com/office/drawing/2014/main" id="{55073043-DD1E-62EE-9E1A-30A5CB5D8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981200"/>
            <a:ext cx="5867400" cy="14465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419" sz="1600" b="1" noProof="0" dirty="0">
                <a:latin typeface="Arial" panose="020B0604020202020204" pitchFamily="34" charset="0"/>
              </a:rPr>
              <a:t>Preparado por:</a:t>
            </a:r>
          </a:p>
          <a:p>
            <a:pPr algn="ctr">
              <a:spcBef>
                <a:spcPct val="50000"/>
              </a:spcBef>
            </a:pPr>
            <a:r>
              <a:rPr lang="es-419" sz="1600" b="1" noProof="0" dirty="0">
                <a:latin typeface="Arial" panose="020B0604020202020204" pitchFamily="34" charset="0"/>
              </a:rPr>
              <a:t>Stuart Allsop</a:t>
            </a:r>
          </a:p>
          <a:p>
            <a:pPr algn="ctr">
              <a:spcBef>
                <a:spcPct val="50000"/>
              </a:spcBef>
            </a:pPr>
            <a:r>
              <a:rPr lang="es-419" sz="1600" b="1" noProof="0" dirty="0">
                <a:latin typeface="Arial" panose="020B0604020202020204" pitchFamily="34" charset="0"/>
              </a:rPr>
              <a:t>Santiago, CHILE</a:t>
            </a:r>
          </a:p>
          <a:p>
            <a:pPr algn="ctr">
              <a:spcBef>
                <a:spcPct val="50000"/>
              </a:spcBef>
            </a:pPr>
            <a:r>
              <a:rPr lang="es-419" sz="1600" b="1" noProof="0" dirty="0"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i-ccc.cl</a:t>
            </a:r>
            <a:r>
              <a:rPr lang="es-419" sz="1600" b="1" noProof="0" dirty="0">
                <a:latin typeface="Arial" panose="020B0604020202020204" pitchFamily="34" charset="0"/>
              </a:rPr>
              <a:t> – </a:t>
            </a:r>
            <a:r>
              <a:rPr lang="es-419" sz="1600" b="1" noProof="0" dirty="0"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ChristLink.cl</a:t>
            </a:r>
            <a:endParaRPr lang="es-419" sz="1600" noProof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022BC-66EE-9569-6659-C4E135B3C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ookcase - Object 9">
            <a:extLst>
              <a:ext uri="{FF2B5EF4-FFF2-40B4-BE49-F238E27FC236}">
                <a16:creationId xmlns:a16="http://schemas.microsoft.com/office/drawing/2014/main" id="{405D58AB-C124-2011-604B-FE76B91FF6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352139"/>
              </p:ext>
            </p:extLst>
          </p:nvPr>
        </p:nvGraphicFramePr>
        <p:xfrm>
          <a:off x="7425590" y="1052735"/>
          <a:ext cx="4143018" cy="5224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105848" imgH="5342857" progId="MSPhotoEd.3">
                  <p:embed/>
                </p:oleObj>
              </mc:Choice>
              <mc:Fallback>
                <p:oleObj name="Photo Editor Photo" r:id="rId2" imgW="4105848" imgH="5342857" progId="MSPhotoEd.3">
                  <p:embed/>
                  <p:pic>
                    <p:nvPicPr>
                      <p:cNvPr id="2" name="Bookcase - Object 9">
                        <a:extLst>
                          <a:ext uri="{FF2B5EF4-FFF2-40B4-BE49-F238E27FC236}">
                            <a16:creationId xmlns:a16="http://schemas.microsoft.com/office/drawing/2014/main" id="{405D58AB-C124-2011-604B-FE76B91FF6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5590" y="1052735"/>
                        <a:ext cx="4143018" cy="52244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LEFT ? -  Oval 4">
            <a:extLst>
              <a:ext uri="{FF2B5EF4-FFF2-40B4-BE49-F238E27FC236}">
                <a16:creationId xmlns:a16="http://schemas.microsoft.com/office/drawing/2014/main" id="{41D55F16-9CC9-6B92-D7CD-5E0DB9A2850B}"/>
              </a:ext>
            </a:extLst>
          </p:cNvPr>
          <p:cNvSpPr/>
          <p:nvPr/>
        </p:nvSpPr>
        <p:spPr>
          <a:xfrm>
            <a:off x="7896200" y="2420888"/>
            <a:ext cx="1512168" cy="2376264"/>
          </a:xfrm>
          <a:prstGeom prst="ellipse">
            <a:avLst/>
          </a:prstGeom>
          <a:solidFill>
            <a:srgbClr val="002060">
              <a:alpha val="60000"/>
            </a:srgbClr>
          </a:solidFill>
          <a:ln w="38100">
            <a:solidFill>
              <a:srgbClr val="FFFF00"/>
            </a:solidFill>
          </a:ln>
          <a:effectLst>
            <a:outerShdw blurRad="50800" dist="50800" dir="3300000" algn="t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5500" b="1" noProof="0" dirty="0">
                <a:solidFill>
                  <a:srgbClr val="FFFF00"/>
                </a:solidFill>
                <a:effectLst>
                  <a:outerShdw blurRad="63500" dist="63500" dir="3300000" algn="t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RIGHT ? - Oval 5">
            <a:extLst>
              <a:ext uri="{FF2B5EF4-FFF2-40B4-BE49-F238E27FC236}">
                <a16:creationId xmlns:a16="http://schemas.microsoft.com/office/drawing/2014/main" id="{7C16D80F-35F5-ED3C-E166-E42E19DBFFA2}"/>
              </a:ext>
            </a:extLst>
          </p:cNvPr>
          <p:cNvSpPr/>
          <p:nvPr/>
        </p:nvSpPr>
        <p:spPr>
          <a:xfrm>
            <a:off x="9714872" y="2420888"/>
            <a:ext cx="1512168" cy="2376264"/>
          </a:xfrm>
          <a:prstGeom prst="ellipse">
            <a:avLst/>
          </a:prstGeom>
          <a:solidFill>
            <a:srgbClr val="002060">
              <a:alpha val="60000"/>
            </a:srgbClr>
          </a:solidFill>
          <a:ln w="38100">
            <a:solidFill>
              <a:srgbClr val="FFFF00"/>
            </a:solidFill>
          </a:ln>
          <a:effectLst>
            <a:outerShdw blurRad="50800" dist="50800" dir="3300000" algn="t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5500" b="1" noProof="0" dirty="0">
                <a:solidFill>
                  <a:srgbClr val="FFFF00"/>
                </a:solidFill>
                <a:effectLst>
                  <a:outerShdw blurRad="63500" dist="63500" dir="3300000" algn="t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AT 39 - Oval 6">
            <a:extLst>
              <a:ext uri="{FF2B5EF4-FFF2-40B4-BE49-F238E27FC236}">
                <a16:creationId xmlns:a16="http://schemas.microsoft.com/office/drawing/2014/main" id="{5232738C-4F47-7302-F6EB-1FA97E082D6E}"/>
              </a:ext>
            </a:extLst>
          </p:cNvPr>
          <p:cNvSpPr/>
          <p:nvPr/>
        </p:nvSpPr>
        <p:spPr>
          <a:xfrm>
            <a:off x="7896200" y="2420888"/>
            <a:ext cx="1512168" cy="2376264"/>
          </a:xfrm>
          <a:prstGeom prst="ellipse">
            <a:avLst/>
          </a:prstGeom>
          <a:solidFill>
            <a:srgbClr val="002060">
              <a:alpha val="60000"/>
            </a:srgbClr>
          </a:solidFill>
          <a:ln w="38100">
            <a:solidFill>
              <a:srgbClr val="FFFF00"/>
            </a:solidFill>
          </a:ln>
          <a:effectLst>
            <a:outerShdw blurRad="50800" dist="50800" dir="3300000" algn="t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5500" b="1" noProof="0" dirty="0">
                <a:solidFill>
                  <a:srgbClr val="FFFF00"/>
                </a:solidFill>
                <a:effectLst>
                  <a:outerShdw blurRad="50800" dist="50800" dir="33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57" name="NT 27 - Oval 5">
            <a:extLst>
              <a:ext uri="{FF2B5EF4-FFF2-40B4-BE49-F238E27FC236}">
                <a16:creationId xmlns:a16="http://schemas.microsoft.com/office/drawing/2014/main" id="{D35F8F83-2FF0-AA6E-1C3D-EF73C4ACF031}"/>
              </a:ext>
            </a:extLst>
          </p:cNvPr>
          <p:cNvSpPr/>
          <p:nvPr/>
        </p:nvSpPr>
        <p:spPr>
          <a:xfrm>
            <a:off x="9714872" y="2420888"/>
            <a:ext cx="1512168" cy="2376264"/>
          </a:xfrm>
          <a:prstGeom prst="ellipse">
            <a:avLst/>
          </a:prstGeom>
          <a:solidFill>
            <a:srgbClr val="002060">
              <a:alpha val="60000"/>
            </a:srgbClr>
          </a:solidFill>
          <a:ln w="38100">
            <a:solidFill>
              <a:srgbClr val="FFFF00"/>
            </a:solidFill>
          </a:ln>
          <a:effectLst>
            <a:outerShdw blurRad="50800" dist="50800" dir="3300000" algn="t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5500" b="1" noProof="0" dirty="0">
                <a:solidFill>
                  <a:srgbClr val="FFFF00"/>
                </a:solidFill>
                <a:effectLst>
                  <a:outerShdw blurRad="50800" dist="50800" dir="33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0" name="= ?- Oval 5">
            <a:extLst>
              <a:ext uri="{FF2B5EF4-FFF2-40B4-BE49-F238E27FC236}">
                <a16:creationId xmlns:a16="http://schemas.microsoft.com/office/drawing/2014/main" id="{FF44B86E-9F94-336F-954B-B417500C43C6}"/>
              </a:ext>
            </a:extLst>
          </p:cNvPr>
          <p:cNvSpPr/>
          <p:nvPr/>
        </p:nvSpPr>
        <p:spPr>
          <a:xfrm>
            <a:off x="8544272" y="3284984"/>
            <a:ext cx="2088232" cy="2448272"/>
          </a:xfrm>
          <a:prstGeom prst="ellipse">
            <a:avLst/>
          </a:prstGeom>
          <a:solidFill>
            <a:srgbClr val="002060">
              <a:alpha val="60000"/>
            </a:srgbClr>
          </a:solidFill>
          <a:ln w="76200">
            <a:solidFill>
              <a:srgbClr val="FFFF00"/>
            </a:solidFill>
          </a:ln>
          <a:effectLst>
            <a:outerShdw blurRad="50800" dist="50800" dir="3300000" algn="t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6000" b="1" noProof="0" dirty="0">
                <a:solidFill>
                  <a:srgbClr val="FFFF00"/>
                </a:solidFill>
                <a:effectLst>
                  <a:outerShdw blurRad="50800" dist="50800" dir="33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algn="ctr"/>
            <a:r>
              <a:rPr lang="es-419" sz="6000" b="1" noProof="0" dirty="0">
                <a:solidFill>
                  <a:srgbClr val="FFFF00"/>
                </a:solidFill>
                <a:effectLst>
                  <a:outerShdw blurRad="50800" dist="50800" dir="33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= 66- Oval 5">
            <a:extLst>
              <a:ext uri="{FF2B5EF4-FFF2-40B4-BE49-F238E27FC236}">
                <a16:creationId xmlns:a16="http://schemas.microsoft.com/office/drawing/2014/main" id="{371D163C-0EEA-9242-35F5-B6DA780E13EE}"/>
              </a:ext>
            </a:extLst>
          </p:cNvPr>
          <p:cNvSpPr/>
          <p:nvPr/>
        </p:nvSpPr>
        <p:spPr>
          <a:xfrm>
            <a:off x="8544272" y="3284984"/>
            <a:ext cx="2088232" cy="2448272"/>
          </a:xfrm>
          <a:prstGeom prst="ellipse">
            <a:avLst/>
          </a:prstGeom>
          <a:solidFill>
            <a:srgbClr val="002060">
              <a:alpha val="60000"/>
            </a:srgbClr>
          </a:solidFill>
          <a:ln w="76200">
            <a:solidFill>
              <a:srgbClr val="4EFC00"/>
            </a:solidFill>
          </a:ln>
          <a:effectLst>
            <a:outerShdw blurRad="50800" dist="50800" dir="3300000" algn="t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6000" b="1" noProof="0" dirty="0">
                <a:solidFill>
                  <a:srgbClr val="4EFC00"/>
                </a:solidFill>
                <a:effectLst>
                  <a:outerShdw blurRad="50800" dist="50800" dir="33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  <a:p>
            <a:pPr algn="ctr"/>
            <a:r>
              <a:rPr lang="es-419" sz="6000" b="1" noProof="0" dirty="0">
                <a:solidFill>
                  <a:srgbClr val="4EFC00"/>
                </a:solidFill>
                <a:effectLst>
                  <a:outerShdw blurRad="50800" dist="50800" dir="33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E6C8C88-EC88-4878-922E-7EA66A5135AD}"/>
              </a:ext>
            </a:extLst>
          </p:cNvPr>
          <p:cNvGrpSpPr/>
          <p:nvPr/>
        </p:nvGrpSpPr>
        <p:grpSpPr>
          <a:xfrm>
            <a:off x="1752600" y="508771"/>
            <a:ext cx="8691588" cy="295842"/>
            <a:chOff x="1752600" y="508771"/>
            <a:chExt cx="8691588" cy="295842"/>
          </a:xfrm>
        </p:grpSpPr>
        <p:sp>
          <p:nvSpPr>
            <p:cNvPr id="64" name="TITLE UNDERLINE - Rectangle 5">
              <a:extLst>
                <a:ext uri="{FF2B5EF4-FFF2-40B4-BE49-F238E27FC236}">
                  <a16:creationId xmlns:a16="http://schemas.microsoft.com/office/drawing/2014/main" id="{2A563626-31C1-5821-933C-8C785DCDF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7388" y="548680"/>
              <a:ext cx="8686800" cy="255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 anchorCtr="0"/>
            <a:lstStyle>
              <a:lvl1pPr algn="l"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Char char="n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1pPr>
              <a:lvl2pPr marL="190500" algn="l">
                <a:spcBef>
                  <a:spcPct val="20000"/>
                </a:spcBef>
                <a:buClr>
                  <a:schemeClr val="folHlink"/>
                </a:buClr>
                <a:buChar char="–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folHlink"/>
                </a:buClr>
                <a:buSzPct val="60000"/>
                <a:buFont typeface="Monotype Sorts" pitchFamily="2" charset="2"/>
                <a:buChar char="n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15000"/>
                </a:spcBef>
                <a:buClrTx/>
                <a:buSzTx/>
                <a:buFontTx/>
                <a:buNone/>
              </a:pPr>
              <a:r>
                <a:rPr kumimoji="0" lang="es-419" sz="3900" b="1" i="1" u="sng" kern="1400" spc="700" noProof="0" dirty="0">
                  <a:solidFill>
                    <a:srgbClr val="EFF9FF"/>
                  </a:solidFill>
                  <a:effectLst>
                    <a:outerShdw blurRad="63500" dist="63500" dir="3300000" algn="tl" rotWithShape="0">
                      <a:schemeClr val="tx1">
                        <a:alpha val="80000"/>
                      </a:schemeClr>
                    </a:outerShdw>
                  </a:effectLst>
                  <a:latin typeface="Arial" panose="020B0604020202020204" pitchFamily="34" charset="0"/>
                </a:rPr>
                <a:t>¡                                !</a:t>
              </a:r>
            </a:p>
          </p:txBody>
        </p:sp>
        <p:sp>
          <p:nvSpPr>
            <p:cNvPr id="65" name="TITLE - Rectangle 5">
              <a:extLst>
                <a:ext uri="{FF2B5EF4-FFF2-40B4-BE49-F238E27FC236}">
                  <a16:creationId xmlns:a16="http://schemas.microsoft.com/office/drawing/2014/main" id="{49E10F87-24FE-D7BE-383A-E38E73503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600" y="508771"/>
              <a:ext cx="8686800" cy="255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 anchorCtr="0"/>
            <a:lstStyle>
              <a:lvl1pPr algn="l"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Char char="n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1pPr>
              <a:lvl2pPr marL="190500" algn="l">
                <a:spcBef>
                  <a:spcPct val="20000"/>
                </a:spcBef>
                <a:buClr>
                  <a:schemeClr val="folHlink"/>
                </a:buClr>
                <a:buChar char="–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folHlink"/>
                </a:buClr>
                <a:buSzPct val="60000"/>
                <a:buFont typeface="Monotype Sorts" pitchFamily="2" charset="2"/>
                <a:buChar char="n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15000"/>
                </a:spcBef>
                <a:buClrTx/>
                <a:buSzTx/>
                <a:buFontTx/>
                <a:buNone/>
              </a:pPr>
              <a:r>
                <a:rPr kumimoji="0" lang="es-419" sz="3900" b="1" i="1" kern="1400" spc="700" noProof="0" dirty="0">
                  <a:solidFill>
                    <a:srgbClr val="EFF9FF"/>
                  </a:solidFill>
                  <a:effectLst>
                    <a:outerShdw blurRad="63500" dist="63500" dir="3300000" algn="tl" rotWithShape="0">
                      <a:schemeClr val="tx1">
                        <a:alpha val="80000"/>
                      </a:schemeClr>
                    </a:outerShdw>
                  </a:effectLst>
                  <a:latin typeface="Arial" panose="020B0604020202020204" pitchFamily="34" charset="0"/>
                </a:rPr>
                <a:t>Concurso Relámpago</a:t>
              </a:r>
            </a:p>
          </p:txBody>
        </p:sp>
      </p:grpSp>
      <p:sp>
        <p:nvSpPr>
          <p:cNvPr id="71" name="Rectangle 3">
            <a:extLst>
              <a:ext uri="{FF2B5EF4-FFF2-40B4-BE49-F238E27FC236}">
                <a16:creationId xmlns:a16="http://schemas.microsoft.com/office/drawing/2014/main" id="{B33068C3-A5BF-F5AB-1136-FD416B62D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969640"/>
            <a:ext cx="6874206" cy="51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5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300" noProof="0" dirty="0">
                <a:solidFill>
                  <a:srgbClr val="EFF9FF"/>
                </a:solidFill>
                <a:latin typeface="Arial" panose="020B0604020202020204" pitchFamily="34" charset="0"/>
              </a:rPr>
              <a:t>¿Cuántos libros hay en cada parte?</a:t>
            </a:r>
          </a:p>
        </p:txBody>
      </p:sp>
      <p:sp>
        <p:nvSpPr>
          <p:cNvPr id="72" name="Rectangle 3">
            <a:extLst>
              <a:ext uri="{FF2B5EF4-FFF2-40B4-BE49-F238E27FC236}">
                <a16:creationId xmlns:a16="http://schemas.microsoft.com/office/drawing/2014/main" id="{28E06FA5-C37A-EB76-9268-4CBA403FF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1988840"/>
            <a:ext cx="6624736" cy="65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5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300" noProof="0" dirty="0">
                <a:solidFill>
                  <a:srgbClr val="EFF9FF"/>
                </a:solidFill>
                <a:latin typeface="Arial" panose="020B0604020202020204" pitchFamily="34" charset="0"/>
              </a:rPr>
              <a:t>¿Por qué?</a:t>
            </a:r>
          </a:p>
        </p:txBody>
      </p:sp>
      <p:sp>
        <p:nvSpPr>
          <p:cNvPr id="73" name="Rectangle 3">
            <a:extLst>
              <a:ext uri="{FF2B5EF4-FFF2-40B4-BE49-F238E27FC236}">
                <a16:creationId xmlns:a16="http://schemas.microsoft.com/office/drawing/2014/main" id="{91FCC2AF-B30C-A852-CD56-8D1B8233D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2492896"/>
            <a:ext cx="6408712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500"/>
              </a:spcAft>
              <a:buClr>
                <a:srgbClr val="5FF0FF"/>
              </a:buClr>
              <a:buNone/>
            </a:pPr>
            <a:r>
              <a:rPr lang="es-419" sz="3300" noProof="0" dirty="0">
                <a:solidFill>
                  <a:srgbClr val="EFF9FF"/>
                </a:solidFill>
                <a:latin typeface="Arial" panose="020B0604020202020204" pitchFamily="34" charset="0"/>
              </a:rPr>
              <a:t>¿Por qué hay 39 en el AT, 27 en el NT, y 66 en total? 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5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300" noProof="0" dirty="0">
                <a:solidFill>
                  <a:srgbClr val="EFF9FF"/>
                </a:solidFill>
                <a:latin typeface="Arial" panose="020B0604020202020204" pitchFamily="34" charset="0"/>
              </a:rPr>
              <a:t>¿Quién lo decidió?</a:t>
            </a:r>
          </a:p>
        </p:txBody>
      </p:sp>
      <p:sp>
        <p:nvSpPr>
          <p:cNvPr id="74" name="Rectangle 3">
            <a:extLst>
              <a:ext uri="{FF2B5EF4-FFF2-40B4-BE49-F238E27FC236}">
                <a16:creationId xmlns:a16="http://schemas.microsoft.com/office/drawing/2014/main" id="{70DDBD19-42AF-E388-B737-436ACD3F9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946" y="1473696"/>
            <a:ext cx="6874206" cy="51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5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300" noProof="0" dirty="0">
                <a:solidFill>
                  <a:srgbClr val="EFF9FF"/>
                </a:solidFill>
                <a:latin typeface="Arial" panose="020B0604020202020204" pitchFamily="34" charset="0"/>
              </a:rPr>
              <a:t>¿Y en total?</a:t>
            </a:r>
          </a:p>
        </p:txBody>
      </p:sp>
      <p:sp>
        <p:nvSpPr>
          <p:cNvPr id="75" name="Masoretico - Text Box 75">
            <a:extLst>
              <a:ext uri="{FF2B5EF4-FFF2-40B4-BE49-F238E27FC236}">
                <a16:creationId xmlns:a16="http://schemas.microsoft.com/office/drawing/2014/main" id="{E3D8AAF5-8BD1-DFA0-985F-75009EF6F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168" y="1862972"/>
            <a:ext cx="1944216" cy="396000"/>
          </a:xfrm>
          <a:prstGeom prst="rect">
            <a:avLst/>
          </a:prstGeom>
          <a:solidFill>
            <a:srgbClr val="B25218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72000" tIns="36000" rIns="72000" bIns="36000">
            <a:noAutofit/>
          </a:bodyPr>
          <a:lstStyle/>
          <a:p>
            <a:pPr algn="ctr">
              <a:lnSpc>
                <a:spcPct val="90000"/>
              </a:lnSpc>
              <a:spcAft>
                <a:spcPts val="200"/>
              </a:spcAft>
            </a:pPr>
            <a:r>
              <a:rPr lang="es-419" sz="2500" b="1" spc="300" noProof="0" dirty="0">
                <a:solidFill>
                  <a:srgbClr val="6FFF2F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Antiguo</a:t>
            </a:r>
          </a:p>
        </p:txBody>
      </p:sp>
      <p:sp>
        <p:nvSpPr>
          <p:cNvPr id="76" name="Masoretico - Text Box 75">
            <a:extLst>
              <a:ext uri="{FF2B5EF4-FFF2-40B4-BE49-F238E27FC236}">
                <a16:creationId xmlns:a16="http://schemas.microsoft.com/office/drawing/2014/main" id="{C3127242-2E43-C484-8C51-B18D78C85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4392" y="1863296"/>
            <a:ext cx="1800200" cy="396000"/>
          </a:xfrm>
          <a:prstGeom prst="rect">
            <a:avLst/>
          </a:prstGeom>
          <a:solidFill>
            <a:srgbClr val="B25218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72000" tIns="36000" rIns="72000" bIns="36000">
            <a:noAutofit/>
          </a:bodyPr>
          <a:lstStyle/>
          <a:p>
            <a:pPr algn="ctr">
              <a:lnSpc>
                <a:spcPct val="90000"/>
              </a:lnSpc>
              <a:spcAft>
                <a:spcPts val="200"/>
              </a:spcAft>
            </a:pPr>
            <a:r>
              <a:rPr lang="es-419" sz="2500" b="1" spc="300" noProof="0" dirty="0">
                <a:solidFill>
                  <a:srgbClr val="6FFF2F"/>
                </a:solidFill>
                <a:effectLst>
                  <a:outerShdw blurRad="50800" dist="50800" dir="33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Nuevo</a:t>
            </a:r>
          </a:p>
        </p:txBody>
      </p:sp>
    </p:spTree>
    <p:extLst>
      <p:ext uri="{BB962C8B-B14F-4D97-AF65-F5344CB8AC3E}">
        <p14:creationId xmlns:p14="http://schemas.microsoft.com/office/powerpoint/2010/main" val="285574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5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5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5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5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5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3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"/>
                            </p:stCondLst>
                            <p:childTnLst>
                              <p:par>
                                <p:cTn id="7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"/>
                            </p:stCondLst>
                            <p:childTnLst>
                              <p:par>
                                <p:cTn id="8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5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5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5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5" grpId="0" animBg="1"/>
      <p:bldP spid="55" grpId="1" animBg="1"/>
      <p:bldP spid="56" grpId="0" animBg="1"/>
      <p:bldP spid="57" grpId="0" animBg="1"/>
      <p:bldP spid="60" grpId="0" animBg="1"/>
      <p:bldP spid="60" grpId="1" animBg="1"/>
      <p:bldP spid="61" grpId="0" animBg="1"/>
      <p:bldP spid="71" grpId="0" uiExpand="1" build="p"/>
      <p:bldP spid="72" grpId="0" uiExpand="1" build="p"/>
      <p:bldP spid="73" grpId="0" build="p"/>
      <p:bldP spid="74" grpId="0" uiExpand="1" build="p"/>
      <p:bldP spid="75" grpId="0" animBg="1"/>
      <p:bldP spid="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23542-CA81-EEA6-7030-798D570B1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07BB7388-2186-9AF6-D9AC-B717C5127459}"/>
              </a:ext>
            </a:extLst>
          </p:cNvPr>
          <p:cNvGrpSpPr/>
          <p:nvPr/>
        </p:nvGrpSpPr>
        <p:grpSpPr>
          <a:xfrm>
            <a:off x="1752600" y="508771"/>
            <a:ext cx="8691588" cy="295842"/>
            <a:chOff x="1752600" y="508771"/>
            <a:chExt cx="8691588" cy="295842"/>
          </a:xfrm>
        </p:grpSpPr>
        <p:sp>
          <p:nvSpPr>
            <p:cNvPr id="64" name="TITLE UNDERLINE - Rectangle 5">
              <a:extLst>
                <a:ext uri="{FF2B5EF4-FFF2-40B4-BE49-F238E27FC236}">
                  <a16:creationId xmlns:a16="http://schemas.microsoft.com/office/drawing/2014/main" id="{E649F9C7-5846-9504-9102-B7DD4BB76D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7388" y="548680"/>
              <a:ext cx="8686800" cy="255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 anchorCtr="0"/>
            <a:lstStyle>
              <a:lvl1pPr algn="l"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Char char="n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1pPr>
              <a:lvl2pPr marL="190500" algn="l">
                <a:spcBef>
                  <a:spcPct val="20000"/>
                </a:spcBef>
                <a:buClr>
                  <a:schemeClr val="folHlink"/>
                </a:buClr>
                <a:buChar char="–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folHlink"/>
                </a:buClr>
                <a:buSzPct val="60000"/>
                <a:buFont typeface="Monotype Sorts" pitchFamily="2" charset="2"/>
                <a:buChar char="n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15000"/>
                </a:spcBef>
                <a:buClrTx/>
                <a:buSzTx/>
                <a:buFontTx/>
                <a:buNone/>
              </a:pPr>
              <a:r>
                <a:rPr kumimoji="0" lang="es-419" sz="3900" b="1" i="1" u="sng" kern="1400" spc="700" noProof="0" dirty="0">
                  <a:solidFill>
                    <a:srgbClr val="EFF9FF"/>
                  </a:solidFill>
                  <a:effectLst>
                    <a:outerShdw blurRad="63500" dist="63500" dir="3300000" algn="tl" rotWithShape="0">
                      <a:schemeClr val="tx1">
                        <a:alpha val="80000"/>
                      </a:schemeClr>
                    </a:outerShdw>
                  </a:effectLst>
                  <a:latin typeface="Arial" panose="020B0604020202020204" pitchFamily="34" charset="0"/>
                </a:rPr>
                <a:t>¡                                !</a:t>
              </a:r>
            </a:p>
          </p:txBody>
        </p:sp>
        <p:sp>
          <p:nvSpPr>
            <p:cNvPr id="65" name="TITLE - Rectangle 5">
              <a:extLst>
                <a:ext uri="{FF2B5EF4-FFF2-40B4-BE49-F238E27FC236}">
                  <a16:creationId xmlns:a16="http://schemas.microsoft.com/office/drawing/2014/main" id="{698F03EE-BCB6-AFDB-8324-6BC6A985D4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600" y="508771"/>
              <a:ext cx="8686800" cy="255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 anchorCtr="0"/>
            <a:lstStyle>
              <a:lvl1pPr algn="l"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Char char="n"/>
                <a:defRPr kumimoji="1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1pPr>
              <a:lvl2pPr marL="190500" algn="l">
                <a:spcBef>
                  <a:spcPct val="20000"/>
                </a:spcBef>
                <a:buClr>
                  <a:schemeClr val="folHlink"/>
                </a:buClr>
                <a:buChar char="–"/>
                <a:defRPr kumimoji="1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folHlink"/>
                </a:buClr>
                <a:buSzPct val="60000"/>
                <a:buFont typeface="Monotype Sorts" pitchFamily="2" charset="2"/>
                <a:buChar char="n"/>
                <a:defRPr kumimoji="1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defRPr kumimoji="1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15000"/>
                </a:spcBef>
                <a:buClrTx/>
                <a:buSzTx/>
                <a:buFontTx/>
                <a:buNone/>
              </a:pPr>
              <a:r>
                <a:rPr kumimoji="0" lang="es-419" sz="3900" b="1" i="1" kern="1400" spc="700" noProof="0" dirty="0">
                  <a:solidFill>
                    <a:srgbClr val="EFF9FF"/>
                  </a:solidFill>
                  <a:effectLst>
                    <a:outerShdw blurRad="63500" dist="63500" dir="3300000" algn="tl" rotWithShape="0">
                      <a:schemeClr val="tx1">
                        <a:alpha val="80000"/>
                      </a:schemeClr>
                    </a:outerShdw>
                  </a:effectLst>
                  <a:latin typeface="Arial" panose="020B0604020202020204" pitchFamily="34" charset="0"/>
                </a:rPr>
                <a:t>Concurso Relámpago</a:t>
              </a:r>
            </a:p>
          </p:txBody>
        </p:sp>
      </p:grpSp>
      <p:pic>
        <p:nvPicPr>
          <p:cNvPr id="6" name="SHOR bar -Picture 25">
            <a:extLst>
              <a:ext uri="{FF2B5EF4-FFF2-40B4-BE49-F238E27FC236}">
                <a16:creationId xmlns:a16="http://schemas.microsoft.com/office/drawing/2014/main" id="{23AAA089-E48C-8B82-8BF0-4661AF1950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301" b="31939"/>
          <a:stretch>
            <a:fillRect/>
          </a:stretch>
        </p:blipFill>
        <p:spPr>
          <a:xfrm rot="21380376">
            <a:off x="8669572" y="5685120"/>
            <a:ext cx="3095805" cy="814240"/>
          </a:xfrm>
          <a:prstGeom prst="rect">
            <a:avLst/>
          </a:prstGeom>
        </p:spPr>
      </p:pic>
      <p:pic>
        <p:nvPicPr>
          <p:cNvPr id="7" name="LONG bar -Picture 25">
            <a:extLst>
              <a:ext uri="{FF2B5EF4-FFF2-40B4-BE49-F238E27FC236}">
                <a16:creationId xmlns:a16="http://schemas.microsoft.com/office/drawing/2014/main" id="{2667BA18-3B5C-EE47-6769-3BE9DAB643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301" b="31939"/>
          <a:stretch>
            <a:fillRect/>
          </a:stretch>
        </p:blipFill>
        <p:spPr>
          <a:xfrm rot="21432502">
            <a:off x="663886" y="4613088"/>
            <a:ext cx="10092615" cy="1908760"/>
          </a:xfrm>
          <a:prstGeom prst="rect">
            <a:avLst/>
          </a:prstGeom>
        </p:spPr>
      </p:pic>
      <p:pic>
        <p:nvPicPr>
          <p:cNvPr id="8" name="Meter-Bar-Fake-Picture 25">
            <a:extLst>
              <a:ext uri="{FF2B5EF4-FFF2-40B4-BE49-F238E27FC236}">
                <a16:creationId xmlns:a16="http://schemas.microsoft.com/office/drawing/2014/main" id="{A2D26159-628B-7D6B-FD36-06B2F5F991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301" b="31939"/>
          <a:stretch>
            <a:fillRect/>
          </a:stretch>
        </p:blipFill>
        <p:spPr>
          <a:xfrm>
            <a:off x="4780066" y="2348880"/>
            <a:ext cx="7364606" cy="1800200"/>
          </a:xfrm>
          <a:prstGeom prst="rect">
            <a:avLst/>
          </a:prstGeom>
        </p:spPr>
      </p:pic>
      <p:sp>
        <p:nvSpPr>
          <p:cNvPr id="9" name="Por que no esta? Rectangle 36">
            <a:extLst>
              <a:ext uri="{FF2B5EF4-FFF2-40B4-BE49-F238E27FC236}">
                <a16:creationId xmlns:a16="http://schemas.microsoft.com/office/drawing/2014/main" id="{C54BE9BE-B7DD-F80C-7C24-5AE8C678C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4581128"/>
            <a:ext cx="403244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59F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no ESTE?</a:t>
            </a:r>
          </a:p>
        </p:txBody>
      </p:sp>
      <p:sp>
        <p:nvSpPr>
          <p:cNvPr id="10" name="O esta? Rectangle 36">
            <a:extLst>
              <a:ext uri="{FF2B5EF4-FFF2-40B4-BE49-F238E27FC236}">
                <a16:creationId xmlns:a16="http://schemas.microsoft.com/office/drawing/2014/main" id="{3FC97CED-5E16-DC4A-4668-87486D7E8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240" y="5301208"/>
            <a:ext cx="201622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100" noProof="0" dirty="0">
                <a:solidFill>
                  <a:srgbClr val="5DEA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¿O este?</a:t>
            </a:r>
          </a:p>
        </p:txBody>
      </p:sp>
      <p:sp>
        <p:nvSpPr>
          <p:cNvPr id="11" name="Green brace - Right Brace 12">
            <a:extLst>
              <a:ext uri="{FF2B5EF4-FFF2-40B4-BE49-F238E27FC236}">
                <a16:creationId xmlns:a16="http://schemas.microsoft.com/office/drawing/2014/main" id="{A2803DB9-9C3C-1041-A48C-C6555B23A239}"/>
              </a:ext>
            </a:extLst>
          </p:cNvPr>
          <p:cNvSpPr/>
          <p:nvPr/>
        </p:nvSpPr>
        <p:spPr>
          <a:xfrm rot="15729870">
            <a:off x="5416489" y="464717"/>
            <a:ext cx="289969" cy="9197975"/>
          </a:xfrm>
          <a:prstGeom prst="rightBrace">
            <a:avLst>
              <a:gd name="adj1" fmla="val 0"/>
              <a:gd name="adj2" fmla="val 50000"/>
            </a:avLst>
          </a:prstGeom>
          <a:ln w="38100">
            <a:solidFill>
              <a:srgbClr val="59FF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 noProof="0" dirty="0"/>
          </a:p>
        </p:txBody>
      </p:sp>
      <p:sp>
        <p:nvSpPr>
          <p:cNvPr id="12" name="Blue brace - Right Brace 14">
            <a:extLst>
              <a:ext uri="{FF2B5EF4-FFF2-40B4-BE49-F238E27FC236}">
                <a16:creationId xmlns:a16="http://schemas.microsoft.com/office/drawing/2014/main" id="{1CDD0F1B-BBC0-6080-8405-DD82BD71AB2B}"/>
              </a:ext>
            </a:extLst>
          </p:cNvPr>
          <p:cNvSpPr/>
          <p:nvPr/>
        </p:nvSpPr>
        <p:spPr>
          <a:xfrm rot="15540782">
            <a:off x="9997024" y="4354208"/>
            <a:ext cx="289969" cy="2843905"/>
          </a:xfrm>
          <a:prstGeom prst="rightBrace">
            <a:avLst>
              <a:gd name="adj1" fmla="val 0"/>
              <a:gd name="adj2" fmla="val 50000"/>
            </a:avLst>
          </a:prstGeom>
          <a:ln w="38100">
            <a:solidFill>
              <a:srgbClr val="5DEA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 noProof="0" dirty="0"/>
          </a:p>
        </p:txBody>
      </p:sp>
      <p:sp>
        <p:nvSpPr>
          <p:cNvPr id="13" name="Q Why This - Rectangle 36">
            <a:extLst>
              <a:ext uri="{FF2B5EF4-FFF2-40B4-BE49-F238E27FC236}">
                <a16:creationId xmlns:a16="http://schemas.microsoft.com/office/drawing/2014/main" id="{8055BE66-D016-4A2C-1989-DF05F7FCE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8563" y="3861048"/>
            <a:ext cx="5122093" cy="46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r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</a:t>
            </a:r>
            <a:r>
              <a:rPr lang="es-419" sz="3000" i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s-419" sz="3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el canon?</a:t>
            </a:r>
          </a:p>
        </p:txBody>
      </p:sp>
      <p:sp>
        <p:nvSpPr>
          <p:cNvPr id="14" name="Q In  other words - Rectangle 3">
            <a:extLst>
              <a:ext uri="{FF2B5EF4-FFF2-40B4-BE49-F238E27FC236}">
                <a16:creationId xmlns:a16="http://schemas.microsoft.com/office/drawing/2014/main" id="{046C1949-545C-6B6B-0B30-DA1896F7C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1473696"/>
            <a:ext cx="3816424" cy="65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5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300" noProof="0" dirty="0">
                <a:solidFill>
                  <a:srgbClr val="EFF9FF"/>
                </a:solidFill>
                <a:latin typeface="Arial" panose="020B0604020202020204" pitchFamily="34" charset="0"/>
              </a:rPr>
              <a:t>En otras palabras:</a:t>
            </a:r>
          </a:p>
        </p:txBody>
      </p:sp>
      <p:sp>
        <p:nvSpPr>
          <p:cNvPr id="15" name="Yellow brace - Right Brace 10">
            <a:extLst>
              <a:ext uri="{FF2B5EF4-FFF2-40B4-BE49-F238E27FC236}">
                <a16:creationId xmlns:a16="http://schemas.microsoft.com/office/drawing/2014/main" id="{A827AF0D-D194-AA81-3DA6-324D4881C23D}"/>
              </a:ext>
            </a:extLst>
          </p:cNvPr>
          <p:cNvSpPr/>
          <p:nvPr/>
        </p:nvSpPr>
        <p:spPr>
          <a:xfrm rot="4760348">
            <a:off x="8471884" y="235258"/>
            <a:ext cx="339613" cy="6640071"/>
          </a:xfrm>
          <a:prstGeom prst="rightBrace">
            <a:avLst>
              <a:gd name="adj1" fmla="val 0"/>
              <a:gd name="adj2" fmla="val 50000"/>
            </a:avLst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 noProof="0" dirty="0"/>
          </a:p>
        </p:txBody>
      </p:sp>
      <p:sp>
        <p:nvSpPr>
          <p:cNvPr id="16" name="TITLE - Rectangle 5">
            <a:extLst>
              <a:ext uri="{FF2B5EF4-FFF2-40B4-BE49-F238E27FC236}">
                <a16:creationId xmlns:a16="http://schemas.microsoft.com/office/drawing/2014/main" id="{F106078D-8677-8000-4418-08EA02BEE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80779"/>
            <a:ext cx="8686800" cy="25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15000"/>
              </a:spcBef>
              <a:buClrTx/>
              <a:buSzTx/>
              <a:buFontTx/>
              <a:buNone/>
            </a:pPr>
            <a:r>
              <a:rPr kumimoji="0" lang="es-419" sz="3900" b="1" i="1" u="sng" noProof="0" dirty="0">
                <a:solidFill>
                  <a:srgbClr val="EFF9FF"/>
                </a:solidFill>
                <a:effectLst>
                  <a:outerShdw blurRad="63500" dist="63500" dir="3300000" algn="tl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</a:rPr>
              <a:t>El Canon de la Biblia </a:t>
            </a:r>
            <a:r>
              <a:rPr kumimoji="0" lang="es-419" sz="2200" b="1" i="1" u="sng" noProof="0" dirty="0">
                <a:solidFill>
                  <a:srgbClr val="EFF9FF"/>
                </a:solidFill>
                <a:effectLst>
                  <a:outerShdw blurRad="63500" dist="63500" dir="3300000" algn="tl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</a:rPr>
              <a:t>(parte 2)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4A1B33C2-428C-7E13-565A-A54CDE559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969640"/>
            <a:ext cx="6874206" cy="51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5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300" noProof="0" dirty="0">
                <a:solidFill>
                  <a:srgbClr val="EFF9FF"/>
                </a:solidFill>
                <a:latin typeface="Arial" panose="020B0604020202020204" pitchFamily="34" charset="0"/>
              </a:rPr>
              <a:t>¿Cuántos libros hay en cada parte?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761C65B-37CC-1B4A-48AE-290053799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1988840"/>
            <a:ext cx="6624736" cy="65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5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300" noProof="0" dirty="0">
                <a:solidFill>
                  <a:srgbClr val="EFF9FF"/>
                </a:solidFill>
                <a:latin typeface="Arial" panose="020B0604020202020204" pitchFamily="34" charset="0"/>
              </a:rPr>
              <a:t>¿Por qué?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D351197E-EAE6-349D-783B-0A4238E6A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946" y="1473696"/>
            <a:ext cx="6874206" cy="51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5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300" noProof="0" dirty="0">
                <a:solidFill>
                  <a:srgbClr val="EFF9FF"/>
                </a:solidFill>
                <a:latin typeface="Arial" panose="020B0604020202020204" pitchFamily="34" charset="0"/>
              </a:rPr>
              <a:t>¿Y en total?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E8CB8072-6C22-E48A-1526-92F3719D0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2492896"/>
            <a:ext cx="6408712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500"/>
              </a:spcAft>
              <a:buClr>
                <a:srgbClr val="5FF0FF"/>
              </a:buClr>
              <a:buNone/>
            </a:pPr>
            <a:r>
              <a:rPr lang="es-419" sz="3300" noProof="0" dirty="0">
                <a:solidFill>
                  <a:srgbClr val="EFF9FF"/>
                </a:solidFill>
                <a:latin typeface="Arial" panose="020B0604020202020204" pitchFamily="34" charset="0"/>
              </a:rPr>
              <a:t>¿Por qué hay 39 en el AT, 27 en el NT, y 66 en total? 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5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419" sz="3300" noProof="0" dirty="0">
                <a:solidFill>
                  <a:srgbClr val="EFF9FF"/>
                </a:solidFill>
                <a:latin typeface="Arial" panose="020B0604020202020204" pitchFamily="34" charset="0"/>
              </a:rPr>
              <a:t>¿Quién lo decidió?</a:t>
            </a:r>
          </a:p>
        </p:txBody>
      </p:sp>
    </p:spTree>
    <p:extLst>
      <p:ext uri="{BB962C8B-B14F-4D97-AF65-F5344CB8AC3E}">
        <p14:creationId xmlns:p14="http://schemas.microsoft.com/office/powerpoint/2010/main" val="324881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/>
      <p:bldP spid="14" grpId="0"/>
      <p:bldP spid="15" grpId="0" animBg="1"/>
      <p:bldP spid="16" grpId="0"/>
    </p:bldLst>
  </p:timing>
</p:sld>
</file>

<file path=ppt/theme/theme1.xml><?xml version="1.0" encoding="utf-8"?>
<a:theme xmlns:a="http://schemas.openxmlformats.org/drawingml/2006/main" name="Whirlpool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26517</TotalTime>
  <Words>6940</Words>
  <Application>Microsoft Office PowerPoint</Application>
  <PresentationFormat>Widescreen</PresentationFormat>
  <Paragraphs>827</Paragraphs>
  <Slides>73</Slides>
  <Notes>64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82" baseType="lpstr">
      <vt:lpstr>APPLE CHANCERY</vt:lpstr>
      <vt:lpstr>Aptos</vt:lpstr>
      <vt:lpstr>Arial</vt:lpstr>
      <vt:lpstr>DejaVu Sans Condensed</vt:lpstr>
      <vt:lpstr>Symbol</vt:lpstr>
      <vt:lpstr>Times New Roman</vt:lpstr>
      <vt:lpstr>Whirlpool</vt:lpstr>
      <vt:lpstr>Photo Editor Photo</vt:lpstr>
      <vt:lpstr>Microsoft Photo Editor 3.0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Digistar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Oración y Fe:</dc:title>
  <dc:creator>Stuart</dc:creator>
  <cp:lastModifiedBy>Stuart David Allsop C</cp:lastModifiedBy>
  <cp:revision>1930</cp:revision>
  <dcterms:created xsi:type="dcterms:W3CDTF">2004-02-17T04:13:14Z</dcterms:created>
  <dcterms:modified xsi:type="dcterms:W3CDTF">2025-07-06T04:51:38Z</dcterms:modified>
</cp:coreProperties>
</file>