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Lst>
  <p:notesMasterIdLst>
    <p:notesMasterId r:id="rId85"/>
  </p:notesMasterIdLst>
  <p:handoutMasterIdLst>
    <p:handoutMasterId r:id="rId86"/>
  </p:handoutMasterIdLst>
  <p:sldIdLst>
    <p:sldId id="401" r:id="rId2"/>
    <p:sldId id="1622" r:id="rId3"/>
    <p:sldId id="1623" r:id="rId4"/>
    <p:sldId id="1624" r:id="rId5"/>
    <p:sldId id="1625" r:id="rId6"/>
    <p:sldId id="1627" r:id="rId7"/>
    <p:sldId id="1621" r:id="rId8"/>
    <p:sldId id="1628" r:id="rId9"/>
    <p:sldId id="1629" r:id="rId10"/>
    <p:sldId id="1630" r:id="rId11"/>
    <p:sldId id="1632" r:id="rId12"/>
    <p:sldId id="1633" r:id="rId13"/>
    <p:sldId id="1634" r:id="rId14"/>
    <p:sldId id="1638" r:id="rId15"/>
    <p:sldId id="1641" r:id="rId16"/>
    <p:sldId id="1648" r:id="rId17"/>
    <p:sldId id="1657" r:id="rId18"/>
    <p:sldId id="1651" r:id="rId19"/>
    <p:sldId id="1655" r:id="rId20"/>
    <p:sldId id="1656" r:id="rId21"/>
    <p:sldId id="1653" r:id="rId22"/>
    <p:sldId id="1530" r:id="rId23"/>
    <p:sldId id="1531" r:id="rId24"/>
    <p:sldId id="1532" r:id="rId25"/>
    <p:sldId id="1533" r:id="rId26"/>
    <p:sldId id="1534" r:id="rId27"/>
    <p:sldId id="1663" r:id="rId28"/>
    <p:sldId id="1664" r:id="rId29"/>
    <p:sldId id="1542" r:id="rId30"/>
    <p:sldId id="1543" r:id="rId31"/>
    <p:sldId id="1535" r:id="rId32"/>
    <p:sldId id="1536" r:id="rId33"/>
    <p:sldId id="1538" r:id="rId34"/>
    <p:sldId id="1539" r:id="rId35"/>
    <p:sldId id="1537" r:id="rId36"/>
    <p:sldId id="1540" r:id="rId37"/>
    <p:sldId id="1544" r:id="rId38"/>
    <p:sldId id="1520" r:id="rId39"/>
    <p:sldId id="1598" r:id="rId40"/>
    <p:sldId id="1599" r:id="rId41"/>
    <p:sldId id="1604" r:id="rId42"/>
    <p:sldId id="1521" r:id="rId43"/>
    <p:sldId id="1522" r:id="rId44"/>
    <p:sldId id="1523" r:id="rId45"/>
    <p:sldId id="1552" r:id="rId46"/>
    <p:sldId id="1546" r:id="rId47"/>
    <p:sldId id="1547" r:id="rId48"/>
    <p:sldId id="1548" r:id="rId49"/>
    <p:sldId id="1549" r:id="rId50"/>
    <p:sldId id="1550" r:id="rId51"/>
    <p:sldId id="1605" r:id="rId52"/>
    <p:sldId id="1606" r:id="rId53"/>
    <p:sldId id="1607" r:id="rId54"/>
    <p:sldId id="1553" r:id="rId55"/>
    <p:sldId id="1554" r:id="rId56"/>
    <p:sldId id="1555" r:id="rId57"/>
    <p:sldId id="1556" r:id="rId58"/>
    <p:sldId id="1526" r:id="rId59"/>
    <p:sldId id="1608" r:id="rId60"/>
    <p:sldId id="1557" r:id="rId61"/>
    <p:sldId id="1558" r:id="rId62"/>
    <p:sldId id="1559" r:id="rId63"/>
    <p:sldId id="1560" r:id="rId64"/>
    <p:sldId id="1561" r:id="rId65"/>
    <p:sldId id="1527" r:id="rId66"/>
    <p:sldId id="1562" r:id="rId67"/>
    <p:sldId id="1582" r:id="rId68"/>
    <p:sldId id="1609" r:id="rId69"/>
    <p:sldId id="1528" r:id="rId70"/>
    <p:sldId id="1575" r:id="rId71"/>
    <p:sldId id="1580" r:id="rId72"/>
    <p:sldId id="1566" r:id="rId73"/>
    <p:sldId id="1584" r:id="rId74"/>
    <p:sldId id="1585" r:id="rId75"/>
    <p:sldId id="1586" r:id="rId76"/>
    <p:sldId id="1594" r:id="rId77"/>
    <p:sldId id="1595" r:id="rId78"/>
    <p:sldId id="1570" r:id="rId79"/>
    <p:sldId id="1571" r:id="rId80"/>
    <p:sldId id="1596" r:id="rId81"/>
    <p:sldId id="1661" r:id="rId82"/>
    <p:sldId id="1662" r:id="rId83"/>
    <p:sldId id="1369"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FF14"/>
    <a:srgbClr val="32FE22"/>
    <a:srgbClr val="5C0600"/>
    <a:srgbClr val="CC00FF"/>
    <a:srgbClr val="FF3300"/>
    <a:srgbClr val="EE6600"/>
    <a:srgbClr val="FFFF00"/>
    <a:srgbClr val="FFFF82"/>
    <a:srgbClr val="FFF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01" autoAdjust="0"/>
    <p:restoredTop sz="96301" autoAdjust="0"/>
  </p:normalViewPr>
  <p:slideViewPr>
    <p:cSldViewPr>
      <p:cViewPr>
        <p:scale>
          <a:sx n="66" d="100"/>
          <a:sy n="66" d="100"/>
        </p:scale>
        <p:origin x="-102" y="192"/>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3" d="2"/>
        <a:sy n="3" d="2"/>
      </p:scale>
      <p:origin x="0" y="0"/>
    </p:cViewPr>
  </p:notesTextViewPr>
  <p:sorterViewPr>
    <p:cViewPr>
      <p:scale>
        <a:sx n="66" d="100"/>
        <a:sy n="66" d="100"/>
      </p:scale>
      <p:origin x="0" y="3144"/>
    </p:cViewPr>
  </p:sorterViewPr>
  <p:notesViewPr>
    <p:cSldViewPr>
      <p:cViewPr varScale="1">
        <p:scale>
          <a:sx n="69" d="100"/>
          <a:sy n="69"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8" Type="http://schemas.openxmlformats.org/officeDocument/2006/relationships/slide" Target="slides/slide82.xml"/><Relationship Id="rId3" Type="http://schemas.openxmlformats.org/officeDocument/2006/relationships/slide" Target="slides/slide3.xml"/><Relationship Id="rId7" Type="http://schemas.openxmlformats.org/officeDocument/2006/relationships/slide" Target="slides/slide81.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6.xml"/><Relationship Id="rId5" Type="http://schemas.openxmlformats.org/officeDocument/2006/relationships/slide" Target="slides/slide5.xml"/><Relationship Id="rId4"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E74FBB50-81CB-9654-84D7-3C18988B3DC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s-ES_tradnl" altLang="en-US"/>
          </a:p>
        </p:txBody>
      </p:sp>
      <p:sp>
        <p:nvSpPr>
          <p:cNvPr id="334851" name="Rectangle 3">
            <a:extLst>
              <a:ext uri="{FF2B5EF4-FFF2-40B4-BE49-F238E27FC236}">
                <a16:creationId xmlns:a16="http://schemas.microsoft.com/office/drawing/2014/main" id="{BEB01964-4EE6-FD84-E32D-BA306A99CF62}"/>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7C1A0E31-15E2-444E-8061-90021C3BC732}" type="datetimeFigureOut">
              <a:rPr lang="es-ES_tradnl" altLang="en-US"/>
              <a:pPr/>
              <a:t>19/06/2025</a:t>
            </a:fld>
            <a:endParaRPr lang="es-ES_tradnl" altLang="en-US"/>
          </a:p>
        </p:txBody>
      </p:sp>
      <p:sp>
        <p:nvSpPr>
          <p:cNvPr id="334852" name="Rectangle 4">
            <a:extLst>
              <a:ext uri="{FF2B5EF4-FFF2-40B4-BE49-F238E27FC236}">
                <a16:creationId xmlns:a16="http://schemas.microsoft.com/office/drawing/2014/main" id="{0286717F-C017-5294-7ABB-CD895DA5157C}"/>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s-ES_tradnl" altLang="en-US"/>
          </a:p>
        </p:txBody>
      </p:sp>
      <p:sp>
        <p:nvSpPr>
          <p:cNvPr id="334853" name="Rectangle 5">
            <a:extLst>
              <a:ext uri="{FF2B5EF4-FFF2-40B4-BE49-F238E27FC236}">
                <a16:creationId xmlns:a16="http://schemas.microsoft.com/office/drawing/2014/main" id="{F83E9F95-066A-E0C7-25EE-1C97AEE0CB27}"/>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A2886E-201A-42DD-8B43-610FDC4C52AE}" type="slidenum">
              <a:rPr lang="es-ES_tradnl" altLang="en-US"/>
              <a:pPr/>
              <a:t>‹#›</a:t>
            </a:fld>
            <a:endParaRPr lang="es-ES_tradnl"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3006B14-68BB-5AAF-31F7-51C9FBEE5F7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defRPr sz="1200">
                <a:effectLst/>
                <a:latin typeface="Times New Roman" panose="02020603050405020304" pitchFamily="18" charset="0"/>
              </a:defRPr>
            </a:lvl1pPr>
          </a:lstStyle>
          <a:p>
            <a:pPr>
              <a:defRPr/>
            </a:pPr>
            <a:endParaRPr lang="en-US" altLang="en-US"/>
          </a:p>
        </p:txBody>
      </p:sp>
      <p:sp>
        <p:nvSpPr>
          <p:cNvPr id="14339" name="Rectangle 3">
            <a:extLst>
              <a:ext uri="{FF2B5EF4-FFF2-40B4-BE49-F238E27FC236}">
                <a16:creationId xmlns:a16="http://schemas.microsoft.com/office/drawing/2014/main" id="{4E6292FD-19A9-D46A-6980-A9F844C83305}"/>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defRPr sz="1200">
                <a:effectLst/>
                <a:latin typeface="Times New Roman" panose="02020603050405020304"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A72BF0FE-26E8-A962-4E68-71925B9C0A6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C96030B0-0311-F0E7-B7A5-9E4586529FC1}"/>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4342" name="Rectangle 6">
            <a:extLst>
              <a:ext uri="{FF2B5EF4-FFF2-40B4-BE49-F238E27FC236}">
                <a16:creationId xmlns:a16="http://schemas.microsoft.com/office/drawing/2014/main" id="{B11AE08E-639C-D231-9D18-3FEC458B4C29}"/>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buSzTx/>
              <a:defRPr sz="1200">
                <a:effectLst/>
                <a:latin typeface="Times New Roman" panose="02020603050405020304" pitchFamily="18" charset="0"/>
              </a:defRPr>
            </a:lvl1pPr>
          </a:lstStyle>
          <a:p>
            <a:pPr>
              <a:defRPr/>
            </a:pPr>
            <a:endParaRPr lang="en-US" altLang="en-US"/>
          </a:p>
        </p:txBody>
      </p:sp>
      <p:sp>
        <p:nvSpPr>
          <p:cNvPr id="14343" name="Rectangle 7">
            <a:extLst>
              <a:ext uri="{FF2B5EF4-FFF2-40B4-BE49-F238E27FC236}">
                <a16:creationId xmlns:a16="http://schemas.microsoft.com/office/drawing/2014/main" id="{15108B00-002C-A901-5AE9-228C626DC490}"/>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defRPr sz="1200" smtClean="0">
                <a:effectLst/>
                <a:latin typeface="Times New Roman" panose="02020603050405020304" pitchFamily="18" charset="0"/>
              </a:defRPr>
            </a:lvl1pPr>
          </a:lstStyle>
          <a:p>
            <a:pPr>
              <a:defRPr/>
            </a:pPr>
            <a:fld id="{4FDC6F94-50C8-4E93-A28E-E022879369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737EE4E-1DF1-F589-ADC4-080F57AEE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1</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5F83F89C-A250-FD0F-CF3D-6699037050B5}"/>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D508B4F1-C780-352E-5449-73C8CCD9916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351E-7FE4-5FD9-6448-B0C0F3AF54B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165BD05-B970-E5D8-1D73-E0147C2C2219}"/>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FE02304-89AA-AADC-61DC-6ABF55D239E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3FCC78CD-D7F5-A5D5-8888-AEA26E7DC07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770448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60EF-7039-423C-EC57-AE5F24E7238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43852FB5-A091-6B2F-067C-DD8982517303}"/>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12E3EC3-22FF-E8F2-C22A-803B57E250C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8E0F7142-79F8-6BF9-BA9E-4FBD5FAC41A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04347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0EE8-BA7E-292B-BD50-993E7BB1E80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F5363AE-4938-0C07-696B-8C6CCC4B08E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DD061049-1FC8-7A5F-4C83-F74ED217E04B}"/>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20A23FF-47EE-6EB2-6DC6-C557B53AE46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22962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EBE60-FB19-865D-E8BE-96F037DD023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8B7ABAE-6DFD-D53B-93D3-ED5F4922C53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448761F-ACA6-E196-9AFC-6078C526EF3F}"/>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14B1109-3179-7CEB-E75A-D2D9E6610B0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28140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C6EEB-19CD-EF2B-51DB-5412BF07A87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2968B9E-C9F5-B229-B9EC-EE2D2EC5C52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E863CB0-89CD-63DF-E88B-899B56E1609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4D3DD394-FF8A-C28D-675C-BDA7D3115B6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9722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3D2A-6C5D-63F4-A132-A40428D8D36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9855F43-BAE8-2DFF-36F1-4D353A0C271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952C600-843D-E81E-8399-D9977C0A666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D27A727-3ACE-6EDE-F523-30BECA9EF9C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16004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6EE5-21A1-C17C-5094-E3F3B24EEAD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413688CB-3AC8-EE13-CF14-99FFF38EB10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0795649A-9815-ED97-CE0B-71276A24F8B9}"/>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3D636F6-1645-EF1F-6272-1A5DAF9F33D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11725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5E7AA-92B6-2A19-A14D-05E59CDC277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F055361F-A17F-8E74-7E8E-702A47928CC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F234686-6295-B3DB-461B-EFA0B8BA46BC}"/>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1EB9FA5-ABBC-5AD0-3412-799B74EEF80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53477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7D6F1-FCA1-B071-EFAD-C2E256D1D4D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36E3701F-8473-EFDE-45B1-3A697000FD98}"/>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66374D65-5631-FAB3-08A2-B395D173B12B}"/>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FFF08BA-049E-9CC5-35A0-7896CEEB65A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66594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34B59-4FA0-F502-EB6A-8A9AB4350A8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F49C7032-459D-7514-5CAC-64D6CA9C1D5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69B76257-0DC2-D594-534A-536512892047}"/>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67F328CB-F3CB-6A50-EF27-A0A4B7759A0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68323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801EA-7CD2-DBC9-5978-D4AE5B7D651B}"/>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5541A378-220A-C878-0E7B-DD194D87FF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2</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64C620F2-0FD2-BF28-0488-0D0CD1F62474}"/>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852C37DB-6D42-68AF-D9B1-71E0458D8DD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384348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5425-81FD-7CE2-E419-F9C3666C89AB}"/>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5A21FB9-9D70-205C-D01D-B612682E67C2}"/>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A63BBE4-558F-03DD-3E0B-23660621C353}"/>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F047FB0-922C-A50C-C097-0A6FF213F30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357765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91758-8C9A-F075-724D-B46797F5B90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DA41D8A-E653-3845-693E-BC06AD14FBA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D0BC94CE-72A5-EE68-874E-6414359127B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8EC5B607-9690-530B-5B28-45B8B982E43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575529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C25C-1F32-E363-AB9A-92823300E73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7E3BC3E-2AFF-5371-8B98-16E80A5A73F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F68637CE-E733-E92D-9806-F78DB8D9F96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31A0B8A-1743-6E9B-654A-2B2B5D92E38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2956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18C2A-5E70-8794-4544-D9EF5810CDC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67C1C8B7-ED22-82FB-045D-C1C710D4892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FFAF276-AFF0-4C95-46A7-F3947A99625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2402A09-14DC-D3C2-6C20-AA947E09315A}"/>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98632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A1CE-B77E-38B4-ABD8-6E1E8568255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56EDD2FA-8560-9B52-2830-0A78AD66F65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31AD120-C9EF-B9C8-9FFB-7300ABC476B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85B5CC85-1FE0-B41F-A1C5-47A1BA26E65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540669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74F0F-043F-41C2-8538-2EE4B066BD1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026B245-15C1-87C7-0412-940DF107892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B454EC61-9786-20DE-F771-DA694F4061C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4E6C9C94-00EB-19C6-6820-34690DCB93E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018434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79F9A-490B-C000-31F0-23A7530189F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132413C-52B3-BEAB-CC39-6F3FD9620A7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D342172D-8585-6858-B3AA-7B154246BD4B}"/>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B3194A2-BE32-9086-EEB9-33446501221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8432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C30D3-5253-C5F1-93A7-27AD9DAEB94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062685A-3F42-66DC-8549-AE1B43CAF331}"/>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79F1F24-122F-4610-FD55-C9BD0EDD7B78}"/>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6AC92F5-FA74-E713-E033-10C82F5D7E6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363549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888F-89A7-7E8B-2CB7-CD2CE8EF113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9FEE1936-B4F5-239B-77D0-ACCE03BBB63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255C413-1F34-75EA-0120-E89288DBEFB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C42A1696-E6B2-0D03-736C-C822DD92D7D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42398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E4D9E-19BA-83FF-043C-FDE802F2900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653739F2-7099-CB20-B761-E4645D624E2F}"/>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2881C8C-D3A7-5E5C-1EBC-CC99547E646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605F7AD-BADA-F60D-E2B5-236B2DA7E3C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52986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5F8A-B7AB-0FAE-F7EA-082BF4A885CC}"/>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92DE34CD-424F-7188-B752-F2BA0B0978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3</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2C4E49D7-5CB0-7863-D847-87F9B6FEAA2F}"/>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04228514-A634-CAB2-994A-9A22FF415EC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390273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14ED7-319E-CC38-886F-CAF1871F17D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8A4EEF2-C28E-9008-7779-C4E19FC2D39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A0E16E6-611A-2DAF-5C76-CA362812E027}"/>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6EB126D0-B6BA-F545-AFEB-EEEEE2D29FA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4199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76787-837F-80CC-9D9C-0719EB7D7823}"/>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2769CC3-ED49-9CF6-FA97-855371897AA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653F12E4-678E-9441-0A5E-759C04D619D9}"/>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C592A16-453F-48E6-E096-B25D8A0D56B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482929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414E6-976C-2049-01C9-70DB46C0D23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5EFCBE0-4AE0-CAAD-7A2A-344A4672755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1596376-2BCD-3E83-4AFD-B9997985B403}"/>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D8EC9DC-605F-8DA4-A4DE-4426B8A930C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068987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14C84-C6F2-7651-CFCA-A9436E43F62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CAB28F6-E375-F80E-70B3-56A886D93D0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242A7C43-4CCB-5C55-030E-D82E11C0D07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E14EE12-83C6-E1A1-B9FF-0B7127E2506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98410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58F5-1079-D131-C9F1-9C8DA2FCC05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37C2C851-3FEA-97AC-46C5-CA4F2B159FB4}"/>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FB7D4BD-575B-E065-4587-3BCF93FC7EC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E80BB1D-199D-525B-F30C-362ECCFD794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148957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920A1-C18E-C8B7-D3F7-403A4832C4C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04E9C14-7627-5559-87DF-0811A93CEDC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3317429-88DE-9DBD-56F2-D9250ADC55A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4E55DBD-AD8F-30BA-381A-F02AF95216C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401210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B3EB8-0199-98B9-1F08-3F4BCBD370BE}"/>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5929326F-5727-15A4-14B9-1A2ECB01233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6825F28-097B-9D08-5057-B847ED524E1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8613C2C-F26D-5061-F5FD-C00B9B374A5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81509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C3088-0DEB-D51C-C939-F3F1B5FD4199}"/>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68C11E54-F23B-E427-5980-EDC0CAAC6D5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F5A19306-67DA-1D25-00CC-962EA8FA3C83}"/>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7745D3F-E406-9255-3BF7-D992C3B5132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689774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84C6-8AFC-C8D4-9105-A63B6741A1D4}"/>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E29206A-845A-C3C3-86D3-C4E4913829E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B776974-4384-D39E-0F7D-807A40E62A34}"/>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A926578-876E-FF88-DA68-0FDBABCFDC7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515118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21A0-1748-E372-7ED9-90356669207B}"/>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C8727CB-3B66-5646-D966-9DD2280B2A86}"/>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3B987E7-69E7-C1E2-DD11-140CA9F37D24}"/>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BDF499F-F16D-356E-7427-3C25AF03F35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96551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1F58-348C-258F-AA32-0E90AE02C362}"/>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945C7501-0258-1F26-D65F-3A18483D93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4</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A7B6BB0E-2358-6333-29A7-874F7F5F9808}"/>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3C4E250A-1EE7-715D-C0BA-9C15F177BD1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555468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7EC0-4A95-A353-0780-2217BC24745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C933B17-D624-4ABF-69B6-79C187EA197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5A2E7B7-8D42-179D-7443-A91C36D8990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20D3307-69FC-6256-96CA-8D32E959A65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0907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8FB4-C195-7575-A040-C2A94547330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4F6A348-5511-6159-78FD-CEB040F3D5B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0D517FB-1B2D-E2C1-C12F-6A5C248EA5B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CFC867A-2D61-F513-77B0-55C36E43BC7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150387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6050-A4E3-6CDE-774D-D817F2F07103}"/>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FB2DB841-ACE1-6D41-11C0-ACAED129CA8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2611C93-42F3-6637-60F6-DC3668087F5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B6F0490-4B9B-3E12-3BE8-67256B086EB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01061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EDAF7-A595-85E8-727C-5714D7E00DE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DFF9BAB-81EC-966E-A394-7D9BCA8E9DE6}"/>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557C3BB-DEB7-0E48-312A-47FD66349F57}"/>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AA84026-C94E-820F-7EAD-1927D51CACF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847046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493D-0435-23ED-2C90-9E67AAC7AF6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798EE1C-FCE3-412A-09CA-794C9307240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FC989CC-9DF0-7CFE-8F3B-C5DD0D63443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AA5D13F-1BB9-BC62-8419-232FA2600B3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152290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BE236-16A6-2C45-5FB5-7A3A2D035A6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9C2EC34C-6BF0-9CDD-EC27-5DA51FDB416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30EE6E9-B706-74B3-7965-F241BC4DB3F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3AEB9F9C-367C-F902-EBB6-E78AF8D5BEC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066401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FEE9-0EFC-30A4-8C79-63F181D004C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A9D33CD-B5B5-97BA-B158-94D1737CB02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1258D4B-44EF-3DA5-E983-D8FD607829C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CC5363D7-BFA6-C376-91C3-E0E206664C4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79770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C1DF9-7758-E660-3571-5BC39C8ABB2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BFF4A99-937B-3726-35F1-49A72776C15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D683921B-A061-1D8F-D61B-288F915BF36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B2D148E-3729-7964-F6B0-6177BAEF5DD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64490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AFD0F-E6A7-9316-6C78-3B56A98EEF94}"/>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E9C62A1-C89A-CF19-3098-CBE89DF0C95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25E9D07-6836-6CA9-E924-51ED7893780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34D440DB-6A2C-7564-94BE-41C25A8A54A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794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04DA-5A66-6712-80D5-4D1C3A8B80F4}"/>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575439A-3B68-D070-994C-D298BB7660B8}"/>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D1452C6C-BFF8-73BF-0591-06BB8DB534DC}"/>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8901EA1-3871-AF1B-0C90-ECEBCBE654B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51101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458A-55E4-FCA7-E761-3E05E8B3139B}"/>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576EE074-3585-5D23-D4A3-04D42AAEA7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5</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7C9AD8A4-ABC4-D48F-BE38-A0F78B542AFC}"/>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CCC32690-1C22-4130-37E1-440DFC92B99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4232363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65217-60F3-FC8B-860C-9146AA0C543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EF6928E-C212-B818-FE0B-70444EDB62E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8259CA7-012E-D55A-F4FD-A1BB688CD72C}"/>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34F2593A-A245-88C5-06FC-9B43C7DA8F3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117056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C0786-662F-C0FC-7034-77F6E74BA8E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95E661F-DEFA-54E3-5A6B-02E9DBD4AAC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5CB90AB-47B4-3605-082E-654D3D7D528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309D9F93-ACC3-AC8D-C6D1-7579CEE4926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741814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F68FC-6344-8652-973B-3A99B789F9B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2DE6EED-81BF-4844-142E-833E609EFF36}"/>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DEB19D4-E360-AD2C-BB8D-7FE21863D17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A7373E5-4330-46B9-4610-ED95EC8B4B6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189927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2D3B6-4C60-DAD3-02B8-E317E023272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240CEE6-69A9-10D0-CC3C-4AC6849A88A3}"/>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BA7589A-2333-FEFE-E93C-73F56317DB08}"/>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66E7CEA-4870-B877-A165-61598D041D5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266412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7A31-936C-80D4-9C60-BCF3A7BAEB73}"/>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1295A14-3B41-4E30-2592-68FF8022F84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F300B4E9-5C1D-F042-A5B5-1D5A5DCE0D8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F9466A71-5BDF-D919-3F9A-D4F3E89747D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021247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1E325-7AEA-CB18-CA41-46B77D59D78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EE2F15A-41E6-CF49-F7E5-E491764139C9}"/>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0CF826C-ABF2-F705-E656-8FCA372D98D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067ECF9-89B4-E3D0-DF34-080D4AC501C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522628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BF15-336C-0EF4-6FD4-71932C824FA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87F163E-5EFF-92C3-E116-B131E02522A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473D82A-20D2-5C6F-D90A-F537DDC4FBB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ED65435-BFD3-43EA-32CC-12403EC36A9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13534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14EAE-4931-E059-3DCE-5C58B8065CD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998F2963-98DC-95D2-4C00-2913A951053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FD0A3E6-726C-00F9-9B27-156BE54B888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D1F578B-FFBE-8FE6-0F85-AD3BC1DC4E8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812601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20DC-E345-81BC-B515-D4897F496E2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88B512A-94C5-D64E-CCD5-9A825C69615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FEDB34B-0F99-1E27-AAAA-DBA5B46B9F3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AE5B940-4C86-5959-C59C-29C6112294A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266857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1AA4-E996-F95A-8E69-9063E36A19A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F25D76D-556C-2746-3BA0-9925C0CEEF5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F9CE0BB8-44DC-8347-D81D-59272CC83919}"/>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15F249F-7501-4023-60EC-467CB84BD44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25543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FFEA-5F0F-03A6-8DE4-82B87E5C502B}"/>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2BD431E5-DAC0-B8D4-971E-A6E8D1030D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6</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D050F84E-3370-CF87-A985-437F4696A6AB}"/>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05F1E706-58B2-9F47-270B-0BF807B7E18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1569952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44E7-3162-18F9-5BE9-2978A1F3DBDE}"/>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CB3AE3B-B1A6-24BC-8258-A276BA26EAE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56BE84A6-A267-17C7-DE48-78EEFB97B0BB}"/>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84CBC4E2-C3C0-5F42-FF0F-D1ED34F8790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095186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8767-83CB-1869-DCB2-1A39A573BCB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6F982C21-7173-E9DB-F848-962E29F3D80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1CAFF28-5153-9A04-6F66-A1BB1ABC748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4A01DA01-DD15-65C3-E605-E7E022C616C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436032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BA896-F391-6397-D33F-FCCF2B5B866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F6130488-BB8C-BAD6-D779-AB31549A9B4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5559ED0-BE3B-B3FB-D94E-E28C2138248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5836AC3-1135-E32C-9A0E-3B3FBB8DF6A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779059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E209-D0E0-B322-DA9C-5AD13EA1ACA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62E2FB2-D5AC-8685-EA78-A9AD6A16ED1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660A2F3-C8CF-571C-DBE6-69E328AA8A4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5909801-D4E7-DA68-E5B4-DA78189B123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921108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A40F-1252-6C4F-9D3C-52D0A0C41FC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9D15E0B-CE14-D377-D5E9-17ED8798733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8588DCE-21C6-6FB2-1BCC-6B23DE9743E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34EC156-C69B-E4B2-0390-6E6CC728C47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3919075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FDB12-0E1D-F8CE-76A7-4E509FD27CE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B0598A2-FE65-D375-237F-9EB0A747998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984339C-0F95-0510-BD7B-AFEBFF54209C}"/>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D74203C-0BCB-247E-285A-813E657297D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537680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354C3-3B94-69BB-4426-BBA6C9C560D9}"/>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D6700B9-D20A-1DCD-0C11-127AFA6AC612}"/>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DB5D750-DF83-D7B4-7D89-85ADA9E2E9F9}"/>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6A976C9C-9EEB-E42B-C37B-8E1665372F1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883059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CA773-3E15-8928-5695-38AECFA8662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0FE70AA-2281-8819-5453-6F62C0FAF5A9}"/>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1D02D2D-3FBA-6501-1FBB-87E9D8D27BFF}"/>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B3D5962-53C7-384A-0E44-CDA327C86FC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54181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E181-8E41-E140-B325-9DF9CA5C210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3788DA46-EA38-15B0-2A41-38BEB9888688}"/>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808B3F1-041D-F88A-CB60-18F3FAD1BE5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98FEFF0-800F-1F92-7BFE-0B10BBF7ADA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24235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B4C0-4F25-FD25-6DD0-3A59E663CFF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940F78A-397A-65E7-314A-BFBA54138728}"/>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1CB37D1-2D9E-C586-6F6D-D2B6C821AEB8}"/>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43AFE5C9-C31E-0D06-63E5-09C3862E83D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137206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859B-0CEA-1F24-6514-DEEB7272997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29B9772-00F7-B8EB-5A34-207A7D07DA4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B0ED06BB-1BDC-DB18-1CA7-35B9D8F4CD9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2876A426-4143-8FC6-07F5-72E509877BF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541300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E2B0E-EF1F-6FA0-D534-42A939D318B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88B71B6-3CF8-918F-5FFE-2B6FC2FD789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9EDE29A-9F94-9E3E-A655-4DCFBFA797F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7D5E0D3-27F0-8936-5875-DCDB151027C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969492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D49DB-4504-F213-C3D1-F02B06350FC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3B13FEF-CA25-DECD-F033-F2ED0A260D5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61FEAB67-8E35-4FC0-A674-80F45B3D6C3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D726A35-9EFE-C552-6D82-20296AB5744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62444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60677-6E8E-AFF4-DE6B-9CA5917A7B5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E48C6C5-FD4F-38FC-B6DE-2C983141C698}"/>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5A93DED-FBAE-CFCE-9E4C-A4A90B1C974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38BD25D-4B2A-0621-274B-E31195A3E01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699286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F1D3A-1DFE-4A5D-E7CC-00F148D861E4}"/>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77A433E-5D49-F78B-DAFA-B1DB210ADE3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8AFEF2A-1550-741B-A085-A2651CFC6B8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2AFE6BBB-2EB7-5E4E-8789-F9AE16F3D6B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1431577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EFC6A-5070-52F8-D53C-1AF83C0617A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097BDFC-FCE4-0F23-177A-3E8A18436BC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61737F3-485F-9216-1ED1-8EBAD73C71C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7E3ACD2-491E-4E50-5D08-3456E2C79AE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8975388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9CB1F-9026-9635-1EA3-ED56ECCF0E40}"/>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3B186C0-FFB9-4FE0-66EE-54ABB09B8A34}"/>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0E49EE1C-E9AD-A17E-5D38-A02FDF7CE4E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36694A46-E795-9212-DBAB-E7037D0BC97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8293410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D7255-904A-2564-F19B-445045CAD799}"/>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12FF555-FED9-5369-ECA3-F225DEC4CA0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0A04812E-90A2-8963-C989-4F490DAC423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7D14950-91BD-6EDF-B178-23B545D0D1C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9451951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B2495-EB12-9D00-F93C-71706F4E513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3932B25-6A22-055A-7BF5-E5A3791834D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CA81147-24B2-BD7F-6106-80679065217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C9D002A7-B5F3-BB80-3337-6A626D74417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81103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DAA1F-FAE5-DEBD-AA4A-54F00B03992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0967F99-F497-7493-2CD8-43B3C677CD53}"/>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EF84F09-FF3D-5FE2-6963-917DF389B07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ABA37D3-95FD-84B9-13DB-572605E244E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1345665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6B4B-EB47-CAFB-B75E-1E29E832EDF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ECBDDED-89BF-CAE8-B5AA-3E1449A2F88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ED0F7A2-8602-E669-DF25-B70A5CE2B02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81DBBA9-4A4F-E239-9BC6-5F413EB4C3E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63514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BD9B-22CE-03FB-479C-7EA129E5E80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E79A711-D390-12A6-84EF-AA5FD771DBBF}"/>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5D89F59D-8717-7A4E-7DB3-F7D9EBB337F8}"/>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17B0D12-5A8C-BBFC-B3A8-0573C14F78F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0403043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8219E-513B-F944-49AD-E3345F2ED3F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C0AEF7A-CBEA-D49A-DBA6-BF610D1266D4}"/>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80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F5855EB-7E92-CD1B-FC1A-8E65578A66C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EEB0F36-C9D2-7D22-9C26-024BD39B359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376746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8FD28-689D-4630-595C-AF22679B1CB5}"/>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CB84F10D-4307-7A34-0AED-13224792DC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81</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AE1E0DD2-9B11-F5CC-8782-0E8675FD262D}"/>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EA327DB9-34BE-0E3D-4800-4092E85B727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991660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AD551-0D51-39DD-F72B-D2B345204489}"/>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A8667966-2B10-B41B-37B3-C9A19A73C0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82</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2DB48EB6-24AC-80D2-B3D5-3DF52AA8C001}"/>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60657E35-7343-98F2-0E48-A9FC8BFCDBF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extLst>
      <p:ext uri="{BB962C8B-B14F-4D97-AF65-F5344CB8AC3E}">
        <p14:creationId xmlns:p14="http://schemas.microsoft.com/office/powerpoint/2010/main" val="37157679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a:extLst>
              <a:ext uri="{FF2B5EF4-FFF2-40B4-BE49-F238E27FC236}">
                <a16:creationId xmlns:a16="http://schemas.microsoft.com/office/drawing/2014/main" id="{D5D24DA4-AC8C-A8F8-4E72-61B6AB3A09B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54FBED37-AAB3-41D3-874A-707933DFD84F}" type="slidenum">
              <a:rPr lang="en-US" altLang="en-US" sz="1200">
                <a:latin typeface="Times New Roman" panose="02020603050405020304" pitchFamily="18" charset="0"/>
              </a:rPr>
              <a:pPr algn="r">
                <a:lnSpc>
                  <a:spcPct val="100000"/>
                </a:lnSpc>
                <a:spcBef>
                  <a:spcPct val="0"/>
                </a:spcBef>
                <a:buClrTx/>
                <a:buSzTx/>
              </a:pPr>
              <a:t>83</a:t>
            </a:fld>
            <a:endParaRPr lang="en-US" altLang="en-US" sz="1200">
              <a:latin typeface="Times New Roman" panose="02020603050405020304" pitchFamily="18" charset="0"/>
            </a:endParaRPr>
          </a:p>
        </p:txBody>
      </p:sp>
      <p:sp>
        <p:nvSpPr>
          <p:cNvPr id="462851" name="Rectangle 2">
            <a:extLst>
              <a:ext uri="{FF2B5EF4-FFF2-40B4-BE49-F238E27FC236}">
                <a16:creationId xmlns:a16="http://schemas.microsoft.com/office/drawing/2014/main" id="{40C5CFF8-02B1-C642-0BE1-CBE6313D7687}"/>
              </a:ext>
            </a:extLst>
          </p:cNvPr>
          <p:cNvSpPr>
            <a:spLocks noGrp="1" noRot="1" noChangeAspect="1" noChangeArrowheads="1" noTextEdit="1"/>
          </p:cNvSpPr>
          <p:nvPr>
            <p:ph type="sldImg"/>
          </p:nvPr>
        </p:nvSpPr>
        <p:spPr>
          <a:solidFill>
            <a:srgbClr val="FFFFFF"/>
          </a:solidFill>
          <a:ln/>
        </p:spPr>
      </p:sp>
      <p:sp>
        <p:nvSpPr>
          <p:cNvPr id="462852" name="Rectangle 3">
            <a:extLst>
              <a:ext uri="{FF2B5EF4-FFF2-40B4-BE49-F238E27FC236}">
                <a16:creationId xmlns:a16="http://schemas.microsoft.com/office/drawing/2014/main" id="{68D1DB69-9FE7-7057-0CA4-BCE454DA9C5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a:solidFill>
                  <a:srgbClr val="000000"/>
                </a:solidFill>
                <a:latin typeface="Arial" panose="020B0604020202020204" pitchFamily="34" charset="0"/>
              </a:rPr>
              <a:t>Preparado por:</a:t>
            </a:r>
          </a:p>
          <a:p>
            <a:pPr algn="ctr">
              <a:spcBef>
                <a:spcPct val="50000"/>
              </a:spcBef>
            </a:pPr>
            <a:r>
              <a:rPr kumimoji="0" lang="es-MX" altLang="en-US" sz="1600" b="1">
                <a:solidFill>
                  <a:srgbClr val="000000"/>
                </a:solidFill>
                <a:latin typeface="Arial" panose="020B0604020202020204" pitchFamily="34" charset="0"/>
              </a:rPr>
              <a:t>Stuart Allsop</a:t>
            </a:r>
          </a:p>
          <a:p>
            <a:pPr algn="ctr">
              <a:spcBef>
                <a:spcPct val="50000"/>
              </a:spcBef>
            </a:pPr>
            <a:r>
              <a:rPr kumimoji="0" lang="es-MX" altLang="en-US" sz="1600" b="1">
                <a:solidFill>
                  <a:srgbClr val="000000"/>
                </a:solidFill>
                <a:latin typeface="Arial" panose="020B0604020202020204" pitchFamily="34" charset="0"/>
              </a:rPr>
              <a:t>Centro de Crecimiento Cristiano</a:t>
            </a:r>
          </a:p>
          <a:p>
            <a:pPr algn="ctr">
              <a:spcBef>
                <a:spcPct val="50000"/>
              </a:spcBef>
            </a:pPr>
            <a:r>
              <a:rPr kumimoji="0" lang="es-MX" altLang="en-US" sz="1600" b="1">
                <a:solidFill>
                  <a:srgbClr val="000000"/>
                </a:solidFill>
                <a:latin typeface="Arial" panose="020B0604020202020204" pitchFamily="34" charset="0"/>
              </a:rPr>
              <a:t>Santiago, CHILE</a:t>
            </a:r>
          </a:p>
          <a:p>
            <a:pPr algn="ctr">
              <a:spcBef>
                <a:spcPct val="50000"/>
              </a:spcBef>
            </a:pPr>
            <a:r>
              <a:rPr kumimoji="0" lang="es-MX" altLang="en-US" sz="1600" b="1">
                <a:solidFill>
                  <a:srgbClr val="000000"/>
                </a:solidFill>
                <a:latin typeface="Arial" panose="020B0604020202020204" pitchFamily="34" charset="0"/>
              </a:rPr>
              <a:t>www.i-ccc.cl</a:t>
            </a:r>
            <a:endParaRPr kumimoji="0" lang="es-ES_tradnl" altLang="en-US" sz="1600">
              <a:solidFill>
                <a:srgbClr val="000000"/>
              </a:solidFill>
              <a:latin typeface="Arial" panose="020B0604020202020204" pitchFamily="34" charset="0"/>
            </a:endParaRPr>
          </a:p>
          <a:p>
            <a:endParaRPr lang="es-ES_tradnl"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6EEEC-8BFD-E12E-3B12-C0755BBB4D14}"/>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3D3A73C0-9688-73D0-3181-63C5A8A9A8E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B9A7FAA-3310-6897-2D08-98016022C11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42D9B516-E627-61D6-F59F-EF3207F0AEC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106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DFE153-6F0A-4806-9256-52431A702BBF}" type="datetime1">
              <a:rPr lang="en-US" altLang="en-US" smtClean="0"/>
              <a:pPr/>
              <a:t>6/19/2025</a:t>
            </a:fld>
            <a:endParaRPr lang="en-US" altLang="en-US"/>
          </a:p>
        </p:txBody>
      </p:sp>
      <p:sp>
        <p:nvSpPr>
          <p:cNvPr id="5" name="Footer Placeholder 4"/>
          <p:cNvSpPr>
            <a:spLocks noGrp="1"/>
          </p:cNvSpPr>
          <p:nvPr>
            <p:ph type="ftr" sz="quarter" idx="11"/>
          </p:nvPr>
        </p:nvSpPr>
        <p:spPr/>
        <p:txBody>
          <a:bodyPr/>
          <a:lstStyle/>
          <a:p>
            <a:endParaRPr lang="en-US" altLang="en-US"/>
          </a:p>
        </p:txBody>
      </p:sp>
    </p:spTree>
    <p:extLst>
      <p:ext uri="{BB962C8B-B14F-4D97-AF65-F5344CB8AC3E}">
        <p14:creationId xmlns:p14="http://schemas.microsoft.com/office/powerpoint/2010/main" val="206645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F5ED7-7D9E-44E6-9DEE-F95B90D71D9C}" type="datetime1">
              <a:rPr lang="en-US" altLang="en-US" smtClean="0"/>
              <a:pPr/>
              <a:t>6/19/2025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F7471061-370D-407F-AD83-086AD419E400}" type="slidenum">
              <a:rPr lang="en-US" altLang="en-US" smtClean="0"/>
              <a:pPr>
                <a:defRPr/>
              </a:pPr>
              <a:t>‹#›</a:t>
            </a:fld>
            <a:endParaRPr lang="en-US" altLang="en-US"/>
          </a:p>
        </p:txBody>
      </p:sp>
    </p:spTree>
    <p:extLst>
      <p:ext uri="{BB962C8B-B14F-4D97-AF65-F5344CB8AC3E}">
        <p14:creationId xmlns:p14="http://schemas.microsoft.com/office/powerpoint/2010/main" val="8988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8C11E-51AD-436F-A7A9-B8ADD8014CB5}" type="datetime1">
              <a:rPr lang="en-US" altLang="en-US" smtClean="0"/>
              <a:pPr/>
              <a:t>6/19/2025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88868C1B-5240-4B96-8AA6-B17AA3C8D840}" type="slidenum">
              <a:rPr lang="en-US" altLang="en-US" smtClean="0"/>
              <a:pPr>
                <a:defRPr/>
              </a:pPr>
              <a:t>‹#›</a:t>
            </a:fld>
            <a:endParaRPr lang="en-US" altLang="en-US"/>
          </a:p>
        </p:txBody>
      </p:sp>
    </p:spTree>
    <p:extLst>
      <p:ext uri="{BB962C8B-B14F-4D97-AF65-F5344CB8AC3E}">
        <p14:creationId xmlns:p14="http://schemas.microsoft.com/office/powerpoint/2010/main" val="421281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7784C7-9709-4618-B869-9E5D61F11A62}" type="datetime1">
              <a:rPr lang="en-US" altLang="en-US" smtClean="0"/>
              <a:pPr/>
              <a:t>6/19/2025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7" name="Rectangle 6">
            <a:extLst>
              <a:ext uri="{FF2B5EF4-FFF2-40B4-BE49-F238E27FC236}">
                <a16:creationId xmlns:a16="http://schemas.microsoft.com/office/drawing/2014/main" id="{DB39373D-2370-9432-C42A-E4AE9AC55B7C}"/>
              </a:ext>
            </a:extLst>
          </p:cNvPr>
          <p:cNvSpPr/>
          <p:nvPr userDrawn="1"/>
        </p:nvSpPr>
        <p:spPr>
          <a:xfrm>
            <a:off x="8329464" y="6356349"/>
            <a:ext cx="302433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38C980F1-C83A-42E1-8972-64C11FA73DF8}" type="slidenum">
              <a:rPr lang="es-419" sz="1300" smtClean="0">
                <a:solidFill>
                  <a:srgbClr val="0070C0"/>
                </a:solidFill>
                <a:latin typeface="Arial" panose="020B0604020202020204" pitchFamily="34" charset="0"/>
              </a:rPr>
              <a:pPr algn="r"/>
              <a:t>‹#›</a:t>
            </a:fld>
            <a:endParaRPr lang="en-US" sz="1300" dirty="0">
              <a:solidFill>
                <a:srgbClr val="0070C0"/>
              </a:solidFill>
              <a:latin typeface="Arial" panose="020B0604020202020204" pitchFamily="34" charset="0"/>
            </a:endParaRPr>
          </a:p>
        </p:txBody>
      </p:sp>
      <p:sp>
        <p:nvSpPr>
          <p:cNvPr id="6" name="Rectangle 5">
            <a:extLst>
              <a:ext uri="{FF2B5EF4-FFF2-40B4-BE49-F238E27FC236}">
                <a16:creationId xmlns:a16="http://schemas.microsoft.com/office/drawing/2014/main" id="{A13A957C-41F9-5572-32E8-97140460C2A6}"/>
              </a:ext>
            </a:extLst>
          </p:cNvPr>
          <p:cNvSpPr>
            <a:spLocks noChangeArrowheads="1"/>
          </p:cNvSpPr>
          <p:nvPr userDrawn="1"/>
        </p:nvSpPr>
        <p:spPr bwMode="auto">
          <a:xfrm>
            <a:off x="1981200" y="457200"/>
            <a:ext cx="8229600" cy="34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ES" altLang="en-US" sz="3800" b="1" i="1" dirty="0">
                <a:solidFill>
                  <a:srgbClr val="EFF9FF"/>
                </a:solidFill>
                <a:effectLst>
                  <a:outerShdw blurRad="63500" dist="63500" dir="3300000" algn="tl" rotWithShape="0">
                    <a:schemeClr val="tx1">
                      <a:alpha val="80000"/>
                    </a:schemeClr>
                  </a:outerShdw>
                </a:effectLst>
                <a:latin typeface="Arial" panose="020B0604020202020204" pitchFamily="34" charset="0"/>
              </a:rPr>
              <a:t>“Los Juicios Finales”</a:t>
            </a:r>
            <a:endParaRPr kumimoji="0" lang="es-ES_tradnl" altLang="en-US" sz="3800" b="1" i="1"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8" name="Title underline - Rectangle 10">
            <a:extLst>
              <a:ext uri="{FF2B5EF4-FFF2-40B4-BE49-F238E27FC236}">
                <a16:creationId xmlns:a16="http://schemas.microsoft.com/office/drawing/2014/main" id="{402BD139-3CD9-1332-6361-1340844E2BDE}"/>
              </a:ext>
            </a:extLst>
          </p:cNvPr>
          <p:cNvSpPr>
            <a:spLocks noChangeArrowheads="1"/>
          </p:cNvSpPr>
          <p:nvPr userDrawn="1"/>
        </p:nvSpPr>
        <p:spPr bwMode="auto">
          <a:xfrm flipV="1">
            <a:off x="3352800" y="722012"/>
            <a:ext cx="5486400" cy="45719"/>
          </a:xfrm>
          <a:prstGeom prst="rect">
            <a:avLst/>
          </a:prstGeom>
          <a:solidFill>
            <a:schemeClr val="bg1"/>
          </a:solidFill>
          <a:ln w="76200">
            <a:noFill/>
            <a:miter lim="800000"/>
            <a:headEnd/>
            <a:tailEnd/>
          </a:ln>
          <a:effectLst/>
        </p:spPr>
        <p:txBody>
          <a:bodyPr wrap="none" lIns="36000" rIns="36000" anchor="ctr"/>
          <a:lstStyle/>
          <a:p>
            <a:endParaRPr lang="es-419" noProof="0" dirty="0"/>
          </a:p>
        </p:txBody>
      </p:sp>
    </p:spTree>
    <p:extLst>
      <p:ext uri="{BB962C8B-B14F-4D97-AF65-F5344CB8AC3E}">
        <p14:creationId xmlns:p14="http://schemas.microsoft.com/office/powerpoint/2010/main" val="136441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A569B1-05F3-42D4-B181-EA8351781BEF}" type="datetime1">
              <a:rPr lang="en-US" altLang="en-US" smtClean="0"/>
              <a:pPr/>
              <a:t>6/19/2025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B5DE45AB-3913-4B17-984E-CB279DAC41A2}" type="slidenum">
              <a:rPr lang="en-US" altLang="en-US" smtClean="0"/>
              <a:pPr>
                <a:defRPr/>
              </a:pPr>
              <a:t>‹#›</a:t>
            </a:fld>
            <a:endParaRPr lang="en-US" altLang="en-US"/>
          </a:p>
        </p:txBody>
      </p:sp>
    </p:spTree>
    <p:extLst>
      <p:ext uri="{BB962C8B-B14F-4D97-AF65-F5344CB8AC3E}">
        <p14:creationId xmlns:p14="http://schemas.microsoft.com/office/powerpoint/2010/main" val="12297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97DB66-C419-4B9D-8044-C8C8BCC6E16F}" type="datetime1">
              <a:rPr lang="en-US" altLang="en-US" smtClean="0"/>
              <a:pPr/>
              <a:t>6/19/2025</a:t>
            </a:fld>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A25DC071-FB64-48E6-BC39-949E3E80FAC0}" type="slidenum">
              <a:rPr lang="en-US" altLang="en-US" smtClean="0"/>
              <a:pPr>
                <a:defRPr/>
              </a:pPr>
              <a:t>‹#›</a:t>
            </a:fld>
            <a:endParaRPr lang="en-US" altLang="en-US"/>
          </a:p>
        </p:txBody>
      </p:sp>
    </p:spTree>
    <p:extLst>
      <p:ext uri="{BB962C8B-B14F-4D97-AF65-F5344CB8AC3E}">
        <p14:creationId xmlns:p14="http://schemas.microsoft.com/office/powerpoint/2010/main" val="279225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B3604E-7610-402C-B795-E3FF87F6047C}" type="datetime1">
              <a:rPr lang="en-US" altLang="en-US" smtClean="0"/>
              <a:pPr/>
              <a:t>6/19/2025</a:t>
            </a:fld>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a:defRPr/>
            </a:pPr>
            <a:fld id="{76E542F9-8A9B-4B42-8AB1-911277AE3355}" type="slidenum">
              <a:rPr lang="en-US" altLang="en-US" smtClean="0"/>
              <a:pPr>
                <a:defRPr/>
              </a:pPr>
              <a:t>‹#›</a:t>
            </a:fld>
            <a:endParaRPr lang="en-US" altLang="en-US"/>
          </a:p>
        </p:txBody>
      </p:sp>
    </p:spTree>
    <p:extLst>
      <p:ext uri="{BB962C8B-B14F-4D97-AF65-F5344CB8AC3E}">
        <p14:creationId xmlns:p14="http://schemas.microsoft.com/office/powerpoint/2010/main" val="291709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18F862-6943-46D3-B08E-11182FCC3B31}" type="datetime1">
              <a:rPr lang="en-US" altLang="en-US" smtClean="0"/>
              <a:pPr/>
              <a:t>6/19/2025</a:t>
            </a:fld>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a:defRPr/>
            </a:pPr>
            <a:fld id="{19B7FC10-4B8D-45F5-BC4E-68BAB2774FE1}" type="slidenum">
              <a:rPr lang="en-US" altLang="en-US" smtClean="0"/>
              <a:pPr>
                <a:defRPr/>
              </a:pPr>
              <a:t>‹#›</a:t>
            </a:fld>
            <a:endParaRPr lang="en-US" altLang="en-US"/>
          </a:p>
        </p:txBody>
      </p:sp>
    </p:spTree>
    <p:extLst>
      <p:ext uri="{BB962C8B-B14F-4D97-AF65-F5344CB8AC3E}">
        <p14:creationId xmlns:p14="http://schemas.microsoft.com/office/powerpoint/2010/main" val="360878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7721A-3394-496F-82C8-4F7CA802BF86}" type="datetime1">
              <a:rPr lang="en-US" altLang="en-US" smtClean="0"/>
              <a:pPr/>
              <a:t>6/19/2025</a:t>
            </a:fld>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Rectangle 3">
            <a:extLst>
              <a:ext uri="{FF2B5EF4-FFF2-40B4-BE49-F238E27FC236}">
                <a16:creationId xmlns:a16="http://schemas.microsoft.com/office/drawing/2014/main" id="{A6ACA542-25F1-9828-93F0-C23B1A14704D}"/>
              </a:ext>
            </a:extLst>
          </p:cNvPr>
          <p:cNvSpPr>
            <a:spLocks noChangeArrowheads="1"/>
          </p:cNvSpPr>
          <p:nvPr userDrawn="1"/>
        </p:nvSpPr>
        <p:spPr bwMode="auto">
          <a:xfrm>
            <a:off x="1981200" y="457200"/>
            <a:ext cx="8229600" cy="34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ES" altLang="en-US" sz="3800" b="1" i="1" dirty="0">
                <a:solidFill>
                  <a:srgbClr val="EFF9FF"/>
                </a:solidFill>
                <a:effectLst>
                  <a:outerShdw blurRad="63500" dist="63500" dir="3300000" algn="tl" rotWithShape="0">
                    <a:schemeClr val="tx1">
                      <a:alpha val="80000"/>
                    </a:schemeClr>
                  </a:outerShdw>
                </a:effectLst>
                <a:latin typeface="Arial" panose="020B0604020202020204" pitchFamily="34" charset="0"/>
              </a:rPr>
              <a:t>“Los Juicios Finales”</a:t>
            </a:r>
            <a:endParaRPr kumimoji="0" lang="es-ES_tradnl" altLang="en-US" sz="3800" b="1" i="1"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6" name="Title underline - Rectangle 10">
            <a:extLst>
              <a:ext uri="{FF2B5EF4-FFF2-40B4-BE49-F238E27FC236}">
                <a16:creationId xmlns:a16="http://schemas.microsoft.com/office/drawing/2014/main" id="{D1BB7534-2B2E-36FD-E98F-41ADC07A69DB}"/>
              </a:ext>
            </a:extLst>
          </p:cNvPr>
          <p:cNvSpPr>
            <a:spLocks noChangeArrowheads="1"/>
          </p:cNvSpPr>
          <p:nvPr userDrawn="1"/>
        </p:nvSpPr>
        <p:spPr bwMode="auto">
          <a:xfrm flipV="1">
            <a:off x="3352800" y="722012"/>
            <a:ext cx="5486400" cy="45719"/>
          </a:xfrm>
          <a:prstGeom prst="rect">
            <a:avLst/>
          </a:prstGeom>
          <a:solidFill>
            <a:schemeClr val="bg1"/>
          </a:solidFill>
          <a:ln w="76200">
            <a:noFill/>
            <a:miter lim="800000"/>
            <a:headEnd/>
            <a:tailEnd/>
          </a:ln>
          <a:effectLst/>
        </p:spPr>
        <p:txBody>
          <a:bodyPr wrap="none" lIns="36000" rIns="36000" anchor="ctr"/>
          <a:lstStyle/>
          <a:p>
            <a:endParaRPr lang="es-419" noProof="0" dirty="0"/>
          </a:p>
        </p:txBody>
      </p:sp>
    </p:spTree>
    <p:extLst>
      <p:ext uri="{BB962C8B-B14F-4D97-AF65-F5344CB8AC3E}">
        <p14:creationId xmlns:p14="http://schemas.microsoft.com/office/powerpoint/2010/main" val="174853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E1F4AB-3B9E-4710-BDDF-35D5F0E406AD}" type="datetime1">
              <a:rPr lang="en-US" altLang="en-US" smtClean="0"/>
              <a:pPr/>
              <a:t>6/19/2025</a:t>
            </a:fld>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F6FE424A-B08D-42A2-AAEF-2A2199B5BB1A}" type="slidenum">
              <a:rPr lang="en-US" altLang="en-US" smtClean="0"/>
              <a:pPr>
                <a:defRPr/>
              </a:pPr>
              <a:t>‹#›</a:t>
            </a:fld>
            <a:endParaRPr lang="en-US" altLang="en-US"/>
          </a:p>
        </p:txBody>
      </p:sp>
    </p:spTree>
    <p:extLst>
      <p:ext uri="{BB962C8B-B14F-4D97-AF65-F5344CB8AC3E}">
        <p14:creationId xmlns:p14="http://schemas.microsoft.com/office/powerpoint/2010/main" val="10517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BEA52-4B57-444C-B953-4E046A4A87F7}" type="datetime1">
              <a:rPr lang="en-US" altLang="en-US" smtClean="0"/>
              <a:pPr/>
              <a:t>6/19/2025</a:t>
            </a:fld>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EF948ACB-992E-45E7-938E-4004DB1974AF}" type="slidenum">
              <a:rPr lang="en-US" altLang="en-US" smtClean="0"/>
              <a:pPr>
                <a:defRPr/>
              </a:pPr>
              <a:t>‹#›</a:t>
            </a:fld>
            <a:endParaRPr lang="en-US" altLang="en-US"/>
          </a:p>
        </p:txBody>
      </p:sp>
    </p:spTree>
    <p:extLst>
      <p:ext uri="{BB962C8B-B14F-4D97-AF65-F5344CB8AC3E}">
        <p14:creationId xmlns:p14="http://schemas.microsoft.com/office/powerpoint/2010/main" val="187953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7000" b="-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0D1FB-05BA-4048-818C-4C2DE9357E23}" type="datetime1">
              <a:rPr lang="en-US" altLang="en-US" smtClean="0"/>
              <a:pPr/>
              <a:t>6/19/2025</a:t>
            </a:fld>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Rectangle 8">
            <a:extLst>
              <a:ext uri="{FF2B5EF4-FFF2-40B4-BE49-F238E27FC236}">
                <a16:creationId xmlns:a16="http://schemas.microsoft.com/office/drawing/2014/main" id="{D29B60A1-8772-F2FB-076E-4DCDAE1575F1}"/>
              </a:ext>
            </a:extLst>
          </p:cNvPr>
          <p:cNvSpPr/>
          <p:nvPr userDrawn="1"/>
        </p:nvSpPr>
        <p:spPr>
          <a:xfrm>
            <a:off x="8329464" y="6356349"/>
            <a:ext cx="302433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38C980F1-C83A-42E1-8972-64C11FA73DF8}" type="slidenum">
              <a:rPr lang="es-419" sz="1300" smtClean="0">
                <a:solidFill>
                  <a:srgbClr val="0070C0"/>
                </a:solidFill>
                <a:latin typeface="Arial" panose="020B0604020202020204" pitchFamily="34" charset="0"/>
              </a:rPr>
              <a:pPr algn="r"/>
              <a:t>‹#›</a:t>
            </a:fld>
            <a:endParaRPr lang="en-US" sz="1300" dirty="0">
              <a:solidFill>
                <a:srgbClr val="0070C0"/>
              </a:solidFill>
              <a:latin typeface="Arial" panose="020B0604020202020204" pitchFamily="34" charset="0"/>
            </a:endParaRPr>
          </a:p>
        </p:txBody>
      </p:sp>
    </p:spTree>
    <p:extLst>
      <p:ext uri="{BB962C8B-B14F-4D97-AF65-F5344CB8AC3E}">
        <p14:creationId xmlns:p14="http://schemas.microsoft.com/office/powerpoint/2010/main" val="2479641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dissolv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2.jp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2.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oleObject" Target="../embeddings/oleObject4.bin"/><Relationship Id="rId4" Type="http://schemas.openxmlformats.org/officeDocument/2006/relationships/image" Target="../media/image4.png"/><Relationship Id="rId9"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3.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oleObject" Target="../embeddings/oleObject8.bin"/></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oleObject" Target="../embeddings/oleObject8.bin"/></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oleObject" Target="../embeddings/oleObject8.bin"/></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7.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8.jpg"/><Relationship Id="rId4" Type="http://schemas.microsoft.com/office/2007/relationships/hdphoto" Target="../media/hdphoto4.wdp"/></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microsoft.com/office/2007/relationships/hdphoto" Target="../media/hdphoto5.wdp"/></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microsoft.com/office/2007/relationships/hdphoto" Target="../media/hdphoto5.wdp"/></Relationships>
</file>

<file path=ppt/slides/_rels/slide8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i-ccc.cl/Biblia" TargetMode="External"/><Relationship Id="rId7" Type="http://schemas.openxmlformats.org/officeDocument/2006/relationships/oleObject" Target="../embeddings/oleObject9.bin"/><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hyperlink" Target="https://www.i-ccc.cl/Biblia/Grupo" TargetMode="External"/><Relationship Id="rId5" Type="http://schemas.openxmlformats.org/officeDocument/2006/relationships/hyperlink" Target="mailto:escuela@i-ccc.cl" TargetMode="External"/><Relationship Id="rId4" Type="http://schemas.openxmlformats.org/officeDocument/2006/relationships/hyperlink" Target="https://www.i-ccc.cl/Sabes"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7">
            <a:extLst>
              <a:ext uri="{FF2B5EF4-FFF2-40B4-BE49-F238E27FC236}">
                <a16:creationId xmlns:a16="http://schemas.microsoft.com/office/drawing/2014/main" id="{B855BC5B-AD03-15E6-5544-5E90EF1783C1}"/>
              </a:ext>
            </a:extLst>
          </p:cNvPr>
          <p:cNvGraphicFramePr>
            <a:graphicFrameLocks noChangeAspect="1"/>
          </p:cNvGraphicFramePr>
          <p:nvPr>
            <p:extLst>
              <p:ext uri="{D42A27DB-BD31-4B8C-83A1-F6EECF244321}">
                <p14:modId xmlns:p14="http://schemas.microsoft.com/office/powerpoint/2010/main" val="390259235"/>
              </p:ext>
            </p:extLst>
          </p:nvPr>
        </p:nvGraphicFramePr>
        <p:xfrm>
          <a:off x="3962400" y="609600"/>
          <a:ext cx="4267200" cy="4267200"/>
        </p:xfrm>
        <a:graphic>
          <a:graphicData uri="http://schemas.openxmlformats.org/presentationml/2006/ole">
            <mc:AlternateContent xmlns:mc="http://schemas.openxmlformats.org/markup-compatibility/2006">
              <mc:Choice xmlns:v="urn:schemas-microsoft-com:vml" Requires="v">
                <p:oleObj name="Photo Editor Photo" r:id="rId3" imgW="4667902" imgH="4667902" progId="MSPhotoEd.3">
                  <p:embed/>
                </p:oleObj>
              </mc:Choice>
              <mc:Fallback>
                <p:oleObj name="Photo Editor Photo" r:id="rId3" imgW="4667902" imgH="4667902" progId="MSPhotoEd.3">
                  <p:embed/>
                  <p:pic>
                    <p:nvPicPr>
                      <p:cNvPr id="4103" name="Object 7">
                        <a:extLst>
                          <a:ext uri="{FF2B5EF4-FFF2-40B4-BE49-F238E27FC236}">
                            <a16:creationId xmlns:a16="http://schemas.microsoft.com/office/drawing/2014/main" id="{7DB32FBB-E956-AA9A-7314-9D118C886BD6}"/>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3962400" y="609600"/>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5">
            <a:extLst>
              <a:ext uri="{FF2B5EF4-FFF2-40B4-BE49-F238E27FC236}">
                <a16:creationId xmlns:a16="http://schemas.microsoft.com/office/drawing/2014/main" id="{BBC63A5C-C335-4C05-1587-3E7B4A3CFA41}"/>
              </a:ext>
            </a:extLst>
          </p:cNvPr>
          <p:cNvSpPr>
            <a:spLocks noChangeArrowheads="1"/>
          </p:cNvSpPr>
          <p:nvPr/>
        </p:nvSpPr>
        <p:spPr bwMode="auto">
          <a:xfrm>
            <a:off x="2286000" y="4876800"/>
            <a:ext cx="7848600" cy="762000"/>
          </a:xfrm>
          <a:prstGeom prst="rect">
            <a:avLst/>
          </a:prstGeom>
          <a:noFill/>
          <a:ln>
            <a:noFill/>
          </a:ln>
          <a:effectLst/>
        </p:spPr>
        <p:txBody>
          <a:bodyPr>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spcBef>
                <a:spcPct val="15000"/>
              </a:spcBef>
              <a:buClrTx/>
              <a:buSzTx/>
              <a:buFontTx/>
              <a:buNone/>
              <a:defRPr/>
            </a:pPr>
            <a:r>
              <a:rPr kumimoji="0" lang="es-ES_tradnl" altLang="en-US" sz="4400" b="1" i="1" u="none">
                <a:solidFill>
                  <a:srgbClr val="EFF9FF"/>
                </a:solidFill>
                <a:effectLst>
                  <a:outerShdw blurRad="38100" dist="38100" dir="2700000" algn="tl">
                    <a:srgbClr val="000000"/>
                  </a:outerShdw>
                </a:effectLst>
                <a:latin typeface="Arial" panose="020B0604020202020204" pitchFamily="34" charset="0"/>
              </a:rPr>
              <a:t>¿Sabes Lo Que Crees?</a:t>
            </a:r>
          </a:p>
        </p:txBody>
      </p:sp>
      <p:sp>
        <p:nvSpPr>
          <p:cNvPr id="12" name="Rectangle 48">
            <a:extLst>
              <a:ext uri="{FF2B5EF4-FFF2-40B4-BE49-F238E27FC236}">
                <a16:creationId xmlns:a16="http://schemas.microsoft.com/office/drawing/2014/main" id="{EFB15358-AC73-8071-B015-BF33E58DF530}"/>
              </a:ext>
            </a:extLst>
          </p:cNvPr>
          <p:cNvSpPr>
            <a:spLocks noChangeArrowheads="1"/>
          </p:cNvSpPr>
          <p:nvPr/>
        </p:nvSpPr>
        <p:spPr bwMode="auto">
          <a:xfrm>
            <a:off x="7467600" y="5943600"/>
            <a:ext cx="2667000" cy="427038"/>
          </a:xfrm>
          <a:prstGeom prst="rect">
            <a:avLst/>
          </a:prstGeom>
          <a:noFill/>
          <a:ln>
            <a:noFill/>
          </a:ln>
        </p:spPr>
        <p:txBody>
          <a:bodyPr>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spcBef>
                <a:spcPct val="0"/>
              </a:spcBef>
              <a:buClrTx/>
              <a:buSzTx/>
              <a:buFontTx/>
              <a:buNone/>
              <a:defRPr/>
            </a:pPr>
            <a:r>
              <a:rPr lang="es-ES_tradnl" altLang="en-US" sz="2200" b="1" i="1" u="none" dirty="0">
                <a:solidFill>
                  <a:schemeClr val="bg1"/>
                </a:solidFill>
                <a:effectLst>
                  <a:outerShdw blurRad="38100" dist="38100" dir="2700000" algn="tl">
                    <a:srgbClr val="000000"/>
                  </a:outerShdw>
                </a:effectLst>
              </a:rPr>
              <a:t>Sesión </a:t>
            </a:r>
            <a:r>
              <a:rPr lang="en-US" altLang="en-US" sz="2200" b="1" i="1" u="none" dirty="0">
                <a:solidFill>
                  <a:schemeClr val="bg1"/>
                </a:solidFill>
                <a:effectLst>
                  <a:outerShdw blurRad="38100" dist="38100" dir="2700000" algn="tl">
                    <a:srgbClr val="000000"/>
                  </a:outerShdw>
                </a:effectLst>
              </a:rPr>
              <a:t>14 </a:t>
            </a:r>
            <a:r>
              <a:rPr lang="es-ES_tradnl" altLang="en-US" sz="900" b="1" i="1" u="none" dirty="0">
                <a:solidFill>
                  <a:schemeClr val="bg1"/>
                </a:solidFill>
                <a:effectLst>
                  <a:outerShdw blurRad="38100" dist="38100" dir="2700000" algn="tl">
                    <a:srgbClr val="000000"/>
                  </a:outerShdw>
                </a:effectLst>
              </a:rPr>
              <a:t>(V3)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3AB88-8C14-12C0-FA86-049A1184F88B}"/>
            </a:ext>
          </a:extLst>
        </p:cNvPr>
        <p:cNvGrpSpPr/>
        <p:nvPr/>
      </p:nvGrpSpPr>
      <p:grpSpPr>
        <a:xfrm>
          <a:off x="0" y="0"/>
          <a:ext cx="0" cy="0"/>
          <a:chOff x="0" y="0"/>
          <a:chExt cx="0" cy="0"/>
        </a:xfrm>
      </p:grpSpPr>
      <p:sp>
        <p:nvSpPr>
          <p:cNvPr id="4" name="Rectangle 8">
            <a:extLst>
              <a:ext uri="{FF2B5EF4-FFF2-40B4-BE49-F238E27FC236}">
                <a16:creationId xmlns:a16="http://schemas.microsoft.com/office/drawing/2014/main" id="{8302BE46-EC59-41A5-2113-E368477411CB}"/>
              </a:ext>
            </a:extLst>
          </p:cNvPr>
          <p:cNvSpPr>
            <a:spLocks noChangeArrowheads="1"/>
          </p:cNvSpPr>
          <p:nvPr/>
        </p:nvSpPr>
        <p:spPr bwMode="auto">
          <a:xfrm>
            <a:off x="990600" y="914400"/>
            <a:ext cx="10287000" cy="3798888"/>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En el nuevo testamento Jesús relata </a:t>
            </a:r>
            <a:r>
              <a:rPr lang="es-ES"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una historia, </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referente a Lázaro y el hombre rico, </a:t>
            </a:r>
            <a:r>
              <a:rPr lang="es-ES"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que nos ayuda a entender</a:t>
            </a:r>
            <a:r>
              <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(Lucas 16:19-31).</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a:p>
            <a:pPr algn="just">
              <a:lnSpc>
                <a:spcPct val="85000"/>
              </a:lnSpc>
              <a:spcBef>
                <a:spcPct val="15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Ambos mueren, y ambos van a “hades”, pero a partes diferentes! </a:t>
            </a:r>
            <a:r>
              <a:rPr lang="es-ES_tradnl" altLang="en-US" sz="3000" dirty="0">
                <a:solidFill>
                  <a:srgbClr val="EFF9FF"/>
                </a:solidFill>
                <a:effectLst>
                  <a:outerShdw blurRad="38100" dist="38100" dir="2700000" algn="tl">
                    <a:srgbClr val="000000"/>
                  </a:outerShdw>
                </a:effectLst>
                <a:latin typeface="Arial" panose="020B0604020202020204" pitchFamily="34" charset="0"/>
              </a:rPr>
              <a:t>Hay dos “zonas”: Una para los malos (el hombre rico), y la otra para los buenos (Lázaro).</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a:p>
            <a:pPr algn="just">
              <a:lnSpc>
                <a:spcPct val="85000"/>
              </a:lnSpc>
              <a:spcBef>
                <a:spcPct val="15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P</a:t>
            </a:r>
            <a:r>
              <a:rPr lang="es-ES_tradnl" altLang="en-US" sz="3000" dirty="0">
                <a:solidFill>
                  <a:srgbClr val="EFF9FF"/>
                </a:solidFill>
                <a:effectLst>
                  <a:outerShdw blurRad="38100" dist="38100" dir="2700000" algn="tl">
                    <a:srgbClr val="000000"/>
                  </a:outerShdw>
                </a:effectLst>
                <a:latin typeface="Arial" panose="020B0604020202020204" pitchFamily="34" charset="0"/>
              </a:rPr>
              <a:t>ueden verse mutuamente, y pueden conversar. </a:t>
            </a:r>
          </a:p>
          <a:p>
            <a:pPr algn="just">
              <a:lnSpc>
                <a:spcPct val="90000"/>
              </a:lnSpc>
              <a:spcBef>
                <a:spcPts val="0"/>
              </a:spcBef>
              <a:spcAft>
                <a:spcPts val="4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Pero entre las dos: “… hay un gran abismo”, imposible de cruzar.</a:t>
            </a:r>
          </a:p>
          <a:p>
            <a:pPr algn="just">
              <a:lnSpc>
                <a:spcPct val="85000"/>
              </a:lnSpc>
              <a:spcBef>
                <a:spcPct val="15000"/>
              </a:spcBef>
              <a:buClr>
                <a:srgbClr val="5FF0FF"/>
              </a:buClr>
              <a:buFont typeface="Symbol" panose="05050102010706020507" pitchFamily="18" charset="2"/>
              <a:buNone/>
              <a:defRPr/>
            </a:pPr>
            <a:endParaRPr lang="es-ES_tradnl" altLang="en-US" sz="3000" u="none" dirty="0">
              <a:solidFill>
                <a:srgbClr val="FFFFFF"/>
              </a:solidFill>
              <a:effectLst>
                <a:outerShdw blurRad="38100" dist="38100" dir="2700000" algn="tl">
                  <a:srgbClr val="000000"/>
                </a:outerShdw>
              </a:effectLst>
              <a:latin typeface="Arial" panose="020B0604020202020204" pitchFamily="34" charset="0"/>
            </a:endParaRPr>
          </a:p>
        </p:txBody>
      </p:sp>
      <p:graphicFrame>
        <p:nvGraphicFramePr>
          <p:cNvPr id="8" name="Object 7">
            <a:extLst>
              <a:ext uri="{FF2B5EF4-FFF2-40B4-BE49-F238E27FC236}">
                <a16:creationId xmlns:a16="http://schemas.microsoft.com/office/drawing/2014/main" id="{112BD84B-27FB-075C-F48E-51788E69AE7E}"/>
              </a:ext>
            </a:extLst>
          </p:cNvPr>
          <p:cNvGraphicFramePr>
            <a:graphicFrameLocks noChangeAspect="1"/>
          </p:cNvGraphicFramePr>
          <p:nvPr>
            <p:extLst>
              <p:ext uri="{D42A27DB-BD31-4B8C-83A1-F6EECF244321}">
                <p14:modId xmlns:p14="http://schemas.microsoft.com/office/powerpoint/2010/main" val="91946893"/>
              </p:ext>
            </p:extLst>
          </p:nvPr>
        </p:nvGraphicFramePr>
        <p:xfrm>
          <a:off x="2667000" y="4514654"/>
          <a:ext cx="6858000" cy="2204720"/>
        </p:xfrm>
        <a:graphic>
          <a:graphicData uri="http://schemas.openxmlformats.org/presentationml/2006/ole">
            <mc:AlternateContent xmlns:mc="http://schemas.openxmlformats.org/markup-compatibility/2006">
              <mc:Choice xmlns:v="urn:schemas-microsoft-com:vml" Requires="v">
                <p:oleObj name="Photo Editor Photo" r:id="rId3" imgW="6706536" imgH="2266667" progId="MSPhotoEd.3">
                  <p:embed/>
                </p:oleObj>
              </mc:Choice>
              <mc:Fallback>
                <p:oleObj name="Photo Editor Photo" r:id="rId3" imgW="6706536" imgH="2266667" progId="MSPhotoEd.3">
                  <p:embed/>
                  <p:pic>
                    <p:nvPicPr>
                      <p:cNvPr id="4" name="Object 7">
                        <a:extLst>
                          <a:ext uri="{FF2B5EF4-FFF2-40B4-BE49-F238E27FC236}">
                            <a16:creationId xmlns:a16="http://schemas.microsoft.com/office/drawing/2014/main" id="{EBE1509E-73FC-427A-C1C8-1D1A460C2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14654"/>
                        <a:ext cx="6858000" cy="220472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79846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8D249-DF5B-1D17-A4E3-C69B3BA61F7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1F39CE1-000F-2A37-58CD-C9A743FB4463}"/>
              </a:ext>
            </a:extLst>
          </p:cNvPr>
          <p:cNvSpPr>
            <a:spLocks noChangeArrowheads="1"/>
          </p:cNvSpPr>
          <p:nvPr/>
        </p:nvSpPr>
        <p:spPr bwMode="auto">
          <a:xfrm>
            <a:off x="1066800" y="914400"/>
            <a:ext cx="10058400" cy="34290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Antes de la crucifixión de Jesús, al morir todas las personas iban a “Seol” que también se llama “Hades”: el lugar de los muertos. </a:t>
            </a:r>
          </a:p>
          <a:p>
            <a:pPr algn="just">
              <a:lnSpc>
                <a:spcPct val="87000"/>
              </a:lnSpc>
              <a:spcBef>
                <a:spcPts val="0"/>
              </a:spcBef>
              <a:spcAft>
                <a:spcPts val="3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se da a entender que el que está a cargo en Hades, no es Satanás, sino Abraham.</a:t>
            </a:r>
            <a:r>
              <a:rPr lang="es-ES_tradnl" altLang="en-US"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O por lo menos, Abraham tiene algún grado de autoridad.</a:t>
            </a:r>
          </a:p>
          <a:p>
            <a:pPr algn="just">
              <a:lnSpc>
                <a:spcPct val="87000"/>
              </a:lnSpc>
              <a:spcBef>
                <a:spcPts val="0"/>
              </a:spcBef>
              <a:spcAft>
                <a:spcPts val="3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Incluso, en este relato de Lázaro y el hombre rico, ¡no hay rastro de Satanás!</a:t>
            </a:r>
          </a:p>
        </p:txBody>
      </p:sp>
      <p:graphicFrame>
        <p:nvGraphicFramePr>
          <p:cNvPr id="3" name="Object 2">
            <a:extLst>
              <a:ext uri="{FF2B5EF4-FFF2-40B4-BE49-F238E27FC236}">
                <a16:creationId xmlns:a16="http://schemas.microsoft.com/office/drawing/2014/main" id="{5A65745E-30C1-3744-0003-04B050988318}"/>
              </a:ext>
            </a:extLst>
          </p:cNvPr>
          <p:cNvGraphicFramePr>
            <a:graphicFrameLocks noChangeAspect="1"/>
          </p:cNvGraphicFramePr>
          <p:nvPr>
            <p:extLst>
              <p:ext uri="{D42A27DB-BD31-4B8C-83A1-F6EECF244321}">
                <p14:modId xmlns:p14="http://schemas.microsoft.com/office/powerpoint/2010/main" val="59864509"/>
              </p:ext>
            </p:extLst>
          </p:nvPr>
        </p:nvGraphicFramePr>
        <p:xfrm>
          <a:off x="2667000" y="4514654"/>
          <a:ext cx="6858000" cy="2204720"/>
        </p:xfrm>
        <a:graphic>
          <a:graphicData uri="http://schemas.openxmlformats.org/presentationml/2006/ole">
            <mc:AlternateContent xmlns:mc="http://schemas.openxmlformats.org/markup-compatibility/2006">
              <mc:Choice xmlns:v="urn:schemas-microsoft-com:vml" Requires="v">
                <p:oleObj name="Photo Editor Photo" r:id="rId3" imgW="6706536" imgH="2266667" progId="MSPhotoEd.3">
                  <p:embed/>
                </p:oleObj>
              </mc:Choice>
              <mc:Fallback>
                <p:oleObj name="Photo Editor Photo" r:id="rId3" imgW="6706536" imgH="2266667" progId="MSPhotoEd.3">
                  <p:embed/>
                  <p:pic>
                    <p:nvPicPr>
                      <p:cNvPr id="8" name="Object 7">
                        <a:extLst>
                          <a:ext uri="{FF2B5EF4-FFF2-40B4-BE49-F238E27FC236}">
                            <a16:creationId xmlns:a16="http://schemas.microsoft.com/office/drawing/2014/main" id="{112BD84B-27FB-075C-F48E-51788E69A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14654"/>
                        <a:ext cx="6858000" cy="220472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2971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CDFBF-6B2B-5319-7FBF-AFA72D901CD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7E74F1E-61ED-1E96-0759-E215AFD13745}"/>
              </a:ext>
            </a:extLst>
          </p:cNvPr>
          <p:cNvSpPr>
            <a:spLocks noChangeArrowheads="1"/>
          </p:cNvSpPr>
          <p:nvPr/>
        </p:nvSpPr>
        <p:spPr bwMode="auto">
          <a:xfrm>
            <a:off x="1905000" y="1066800"/>
            <a:ext cx="8405740" cy="10668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“Entonces … ¿Dónde está Satanás?</a:t>
            </a:r>
          </a:p>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Yo pensé que Satanás fue arrojado del cielo, directo al infierno!”</a:t>
            </a:r>
          </a:p>
        </p:txBody>
      </p:sp>
      <p:sp>
        <p:nvSpPr>
          <p:cNvPr id="4" name="Rectangle 3">
            <a:extLst>
              <a:ext uri="{FF2B5EF4-FFF2-40B4-BE49-F238E27FC236}">
                <a16:creationId xmlns:a16="http://schemas.microsoft.com/office/drawing/2014/main" id="{DCB260D6-64B9-61CA-5A9C-0D7255D27242}"/>
              </a:ext>
            </a:extLst>
          </p:cNvPr>
          <p:cNvSpPr>
            <a:spLocks noChangeArrowheads="1"/>
          </p:cNvSpPr>
          <p:nvPr/>
        </p:nvSpPr>
        <p:spPr bwMode="auto">
          <a:xfrm>
            <a:off x="1295400" y="2590800"/>
            <a:ext cx="9753600" cy="34290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Hades (o Seol) ¡NO es el infierno!</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Hades (Seol) es simplemente el lugar dónde van los humanos al morir.  </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Satanás no es humano... ¡Y tampoco ha muerto!</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Satanás está MUY vivo.</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tampoco está ni en el lado de los malos de Hades, ¡ni mucho menos en el lado de los buenos!</a:t>
            </a:r>
          </a:p>
        </p:txBody>
      </p:sp>
    </p:spTree>
    <p:extLst>
      <p:ext uri="{BB962C8B-B14F-4D97-AF65-F5344CB8AC3E}">
        <p14:creationId xmlns:p14="http://schemas.microsoft.com/office/powerpoint/2010/main" val="324024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2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2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25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25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2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C209-7487-AEB8-F2DD-68D7DAEB194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CAE7FC-777B-8ECC-B2AC-C98430153A4B}"/>
              </a:ext>
            </a:extLst>
          </p:cNvPr>
          <p:cNvSpPr>
            <a:spLocks noChangeArrowheads="1"/>
          </p:cNvSpPr>
          <p:nvPr/>
        </p:nvSpPr>
        <p:spPr bwMode="auto">
          <a:xfrm>
            <a:off x="1600199" y="1066800"/>
            <a:ext cx="8920377" cy="10668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“Pero... ¿CÓMO?</a:t>
            </a:r>
          </a:p>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¿No vimos recién en Isaías, que, cuando Dios encontró maldad en Satanás, fue enviado a Seol? </a:t>
            </a:r>
          </a:p>
        </p:txBody>
      </p:sp>
      <p:sp>
        <p:nvSpPr>
          <p:cNvPr id="5" name="Rectangle 8">
            <a:extLst>
              <a:ext uri="{FF2B5EF4-FFF2-40B4-BE49-F238E27FC236}">
                <a16:creationId xmlns:a16="http://schemas.microsoft.com/office/drawing/2014/main" id="{EF4B585A-BB3B-09A8-F195-A3EB09975049}"/>
              </a:ext>
            </a:extLst>
          </p:cNvPr>
          <p:cNvSpPr>
            <a:spLocks noChangeArrowheads="1"/>
          </p:cNvSpPr>
          <p:nvPr/>
        </p:nvSpPr>
        <p:spPr bwMode="auto">
          <a:xfrm>
            <a:off x="1295400" y="2743200"/>
            <a:ext cx="9601200" cy="2895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90000"/>
              </a:lnSpc>
              <a:buClr>
                <a:srgbClr val="5FF0FF"/>
              </a:buClr>
              <a:buFont typeface="Symbol" panose="05050102010706020507" pitchFamily="18" charset="2"/>
              <a:buNone/>
              <a:defRPr/>
            </a:pPr>
            <a:r>
              <a:rPr lang="es-ES" altLang="en-US"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 pero hay que leerlo con atención.  Dice:</a:t>
            </a:r>
          </a:p>
          <a:p>
            <a:pPr>
              <a:lnSpc>
                <a:spcPct val="90000"/>
              </a:lnSpc>
              <a:buClr>
                <a:srgbClr val="5FF0FF"/>
              </a:buClr>
              <a:buFont typeface="Symbol" panose="05050102010706020507" pitchFamily="18" charset="2"/>
              <a:buNone/>
              <a:defRPr/>
            </a:pPr>
            <a:r>
              <a:rPr lang="es-ES" altLang="en-US"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“...Mas tú derribado eres hasta el seol, a lo profundo de la fosa.”</a:t>
            </a:r>
          </a:p>
          <a:p>
            <a:pPr>
              <a:lnSpc>
                <a:spcPct val="90000"/>
              </a:lnSpc>
              <a:buClr>
                <a:srgbClr val="5FF0FF"/>
              </a:buClr>
              <a:buFont typeface="Symbol" panose="05050102010706020507" pitchFamily="18" charset="2"/>
              <a:buNone/>
              <a:defRPr/>
            </a:pPr>
            <a:r>
              <a:rPr lang="es-ES" altLang="en-US"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Otra traducción dice “... hasta el Seol, a los lados del abismo.”</a:t>
            </a:r>
          </a:p>
        </p:txBody>
      </p:sp>
    </p:spTree>
    <p:extLst>
      <p:ext uri="{BB962C8B-B14F-4D97-AF65-F5344CB8AC3E}">
        <p14:creationId xmlns:p14="http://schemas.microsoft.com/office/powerpoint/2010/main" val="3948796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8D920-E815-2979-F39D-5D20E3FBA528}"/>
            </a:ext>
          </a:extLst>
        </p:cNvPr>
        <p:cNvGrpSpPr/>
        <p:nvPr/>
      </p:nvGrpSpPr>
      <p:grpSpPr>
        <a:xfrm>
          <a:off x="0" y="0"/>
          <a:ext cx="0" cy="0"/>
          <a:chOff x="0" y="0"/>
          <a:chExt cx="0" cy="0"/>
        </a:xfrm>
      </p:grpSpPr>
      <p:sp>
        <p:nvSpPr>
          <p:cNvPr id="2" name="Rectangle 8">
            <a:extLst>
              <a:ext uri="{FF2B5EF4-FFF2-40B4-BE49-F238E27FC236}">
                <a16:creationId xmlns:a16="http://schemas.microsoft.com/office/drawing/2014/main" id="{04AC1096-97BE-DD48-9E2F-3117DAE9E46C}"/>
              </a:ext>
            </a:extLst>
          </p:cNvPr>
          <p:cNvSpPr>
            <a:spLocks noChangeArrowheads="1"/>
          </p:cNvSpPr>
          <p:nvPr/>
        </p:nvSpPr>
        <p:spPr bwMode="auto">
          <a:xfrm>
            <a:off x="1300162" y="1066800"/>
            <a:ext cx="9596438" cy="41910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O sea, Satanás está actualmente en la </a:t>
            </a:r>
            <a:r>
              <a:rPr lang="es-ES_tradnl" altLang="en-US" sz="3000" i="1"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tercera</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parte de Seol / Hades:  </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No está ni en la zona de los buenos, ni tampoco la zona de los malos, sino en “el abismo” que separa estas dos zonas.</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Está en “</a:t>
            </a:r>
            <a:r>
              <a:rPr lang="es-ES_tradnl" altLang="en-US" sz="3000" i="1"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lo profundo de la fosa</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y “</a:t>
            </a:r>
            <a:r>
              <a:rPr lang="es-ES_tradnl" altLang="en-US" sz="3000" i="1"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los lados del abismo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endParaRPr lang="es-ES_tradnl" altLang="en-US" sz="3000" i="1"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sorprendentemente, desde ese lugar todavía tiene acceso a la tierra, ... y </a:t>
            </a:r>
            <a:r>
              <a:rPr lang="en-US"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también </a:t>
            </a:r>
            <a:r>
              <a:rPr lang="es-ES_tradnl" altLang="en-US" sz="3000" i="1"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al cielo! (ver Job 1:6-7)</a:t>
            </a:r>
          </a:p>
        </p:txBody>
      </p:sp>
    </p:spTree>
    <p:extLst>
      <p:ext uri="{BB962C8B-B14F-4D97-AF65-F5344CB8AC3E}">
        <p14:creationId xmlns:p14="http://schemas.microsoft.com/office/powerpoint/2010/main" val="138476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F271-0026-475C-4C24-54EB81A3888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5EE1F8EA-FEFE-ADFC-4F5C-A368129E3C0D}"/>
              </a:ext>
            </a:extLst>
          </p:cNvPr>
          <p:cNvSpPr>
            <a:spLocks noChangeArrowheads="1"/>
          </p:cNvSpPr>
          <p:nvPr/>
        </p:nvSpPr>
        <p:spPr bwMode="auto">
          <a:xfrm>
            <a:off x="1300162" y="1066800"/>
            <a:ext cx="9596438" cy="34290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Según Job, Satanás tiene libertad para “recorrer” toda la tierra, y también para estar en el cielo, frente a Dios.  </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¿Cómo puede ser?</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 fue arrojado del cielo a Seol, ¿por qué todavía está en el cielo, conversando con Dios, y en la tierra también?</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 ¿Por qué no está en el infierno?</a:t>
            </a:r>
            <a:endParaRPr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06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5AFBC-5AEB-9C6F-F5CF-F4721411C818}"/>
            </a:ext>
          </a:extLst>
        </p:cNvPr>
        <p:cNvGrpSpPr/>
        <p:nvPr/>
      </p:nvGrpSpPr>
      <p:grpSpPr>
        <a:xfrm>
          <a:off x="0" y="0"/>
          <a:ext cx="0" cy="0"/>
          <a:chOff x="0" y="0"/>
          <a:chExt cx="0" cy="0"/>
        </a:xfrm>
      </p:grpSpPr>
      <p:sp>
        <p:nvSpPr>
          <p:cNvPr id="2" name="Rectangle 8">
            <a:extLst>
              <a:ext uri="{FF2B5EF4-FFF2-40B4-BE49-F238E27FC236}">
                <a16:creationId xmlns:a16="http://schemas.microsoft.com/office/drawing/2014/main" id="{56076D1E-DF09-4749-0D4D-F1902396354F}"/>
              </a:ext>
            </a:extLst>
          </p:cNvPr>
          <p:cNvSpPr>
            <a:spLocks noChangeArrowheads="1"/>
          </p:cNvSpPr>
          <p:nvPr/>
        </p:nvSpPr>
        <p:spPr bwMode="auto">
          <a:xfrm>
            <a:off x="1300162" y="1143000"/>
            <a:ext cx="9596438" cy="3657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N</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o puede ir al infierno… ¡porque el infierno no existe!</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Mejor dicho: El infierno no existe ... </a:t>
            </a:r>
            <a:r>
              <a:rPr lang="en-US"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a:t>
            </a:r>
            <a:r>
              <a:rPr lang="es-ES_tradnl" altLang="en-US" sz="3000" u="none" dirty="0" err="1">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ún</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Existirá, sin duda!  Pero hasta el momento no existe. O quizás existe, pero está vacío actualmente: No hay nadie.</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Hay algunas “pistas” en la Biblia que Dios está preparando tal lugar, pero está sin habitantes, hasta los tiempos finales, en Apocalipsis.</a:t>
            </a:r>
          </a:p>
          <a:p>
            <a:pPr algn="just">
              <a:lnSpc>
                <a:spcPct val="90000"/>
              </a:lnSpc>
              <a:spcBef>
                <a:spcPts val="0"/>
              </a:spcBef>
              <a:spcAft>
                <a:spcPts val="400"/>
              </a:spcAft>
              <a:buClr>
                <a:srgbClr val="5FF0FF"/>
              </a:buClr>
              <a:buNone/>
              <a:defRPr/>
            </a:pPr>
            <a:r>
              <a:rPr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le toca a Satanás ser “arrojado” ¡un total de cuatro veces, en su camino al infierno!</a:t>
            </a:r>
          </a:p>
          <a:p>
            <a:pPr algn="just">
              <a:lnSpc>
                <a:spcPct val="90000"/>
              </a:lnSpc>
              <a:spcBef>
                <a:spcPts val="0"/>
              </a:spcBef>
              <a:spcAft>
                <a:spcPts val="400"/>
              </a:spcAft>
              <a:buClr>
                <a:srgbClr val="5FF0FF"/>
              </a:buClr>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primera vez fue a seol (“los lados del abismo”).</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157424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2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2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25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2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D05B-1267-563C-85D9-2089B4E98E22}"/>
            </a:ext>
          </a:extLst>
        </p:cNvPr>
        <p:cNvGrpSpPr/>
        <p:nvPr/>
      </p:nvGrpSpPr>
      <p:grpSpPr>
        <a:xfrm>
          <a:off x="0" y="0"/>
          <a:ext cx="0" cy="0"/>
          <a:chOff x="0" y="0"/>
          <a:chExt cx="0" cy="0"/>
        </a:xfrm>
      </p:grpSpPr>
      <p:sp>
        <p:nvSpPr>
          <p:cNvPr id="2" name="Rectangle 8">
            <a:extLst>
              <a:ext uri="{FF2B5EF4-FFF2-40B4-BE49-F238E27FC236}">
                <a16:creationId xmlns:a16="http://schemas.microsoft.com/office/drawing/2014/main" id="{957375F7-3336-169B-9328-C67E3D421175}"/>
              </a:ext>
            </a:extLst>
          </p:cNvPr>
          <p:cNvSpPr>
            <a:spLocks noChangeArrowheads="1"/>
          </p:cNvSpPr>
          <p:nvPr/>
        </p:nvSpPr>
        <p:spPr bwMode="auto">
          <a:xfrm>
            <a:off x="1300162" y="1143000"/>
            <a:ext cx="9596438" cy="10668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En capítulo 12 de Apocalipsis, Satanás es “arrojado” por segunda vez (pero no es al infierno):</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0CC356D-E9EC-B76C-5F12-453BC512FA9D}"/>
              </a:ext>
            </a:extLst>
          </p:cNvPr>
          <p:cNvSpPr>
            <a:spLocks noChangeArrowheads="1"/>
          </p:cNvSpPr>
          <p:nvPr/>
        </p:nvSpPr>
        <p:spPr bwMode="auto">
          <a:xfrm>
            <a:off x="1295400" y="2133600"/>
            <a:ext cx="9601200" cy="3733800"/>
          </a:xfrm>
          <a:prstGeom prst="rect">
            <a:avLst/>
          </a:prstGeom>
          <a:solidFill>
            <a:srgbClr val="333333"/>
          </a:solidFill>
          <a:ln w="38100">
            <a:solidFill>
              <a:srgbClr val="FFCC00"/>
            </a:solidFill>
            <a:miter lim="800000"/>
            <a:headEnd/>
            <a:tailEnd/>
          </a:ln>
        </p:spPr>
        <p:txBody>
          <a:bodyPr lIns="144000" tIns="72000" rIns="144000" bIns="82800"/>
          <a:lstStyle>
            <a:lvl1pPr algn="l">
              <a:spcBef>
                <a:spcPct val="20000"/>
              </a:spcBef>
              <a:buClr>
                <a:schemeClr val="folHlink"/>
              </a:buClr>
              <a:buSzPct val="75000"/>
              <a:buFont typeface="Monotype Sorts" pitchFamily="2" charset="2"/>
              <a:buChar char="n"/>
              <a:tabLst>
                <a:tab pos="92075" algn="l"/>
              </a:tabLst>
              <a:defRPr kumimoji="1" sz="3200">
                <a:solidFill>
                  <a:schemeClr val="tx1"/>
                </a:solidFill>
                <a:latin typeface="Tahoma" panose="020B0604030504040204" pitchFamily="34" charset="0"/>
              </a:defRPr>
            </a:lvl1pPr>
            <a:lvl2pPr marL="558800" indent="-76200" algn="l">
              <a:spcBef>
                <a:spcPct val="20000"/>
              </a:spcBef>
              <a:buClr>
                <a:schemeClr val="folHlink"/>
              </a:buClr>
              <a:buChar char="–"/>
              <a:tabLst>
                <a:tab pos="92075" algn="l"/>
              </a:tabLst>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tabLst>
                <a:tab pos="92075" algn="l"/>
              </a:tabLst>
              <a:defRPr kumimoji="1" sz="2400">
                <a:solidFill>
                  <a:schemeClr val="tx1"/>
                </a:solidFill>
                <a:latin typeface="Tahoma" panose="020B0604030504040204" pitchFamily="34" charset="0"/>
              </a:defRPr>
            </a:lvl3pPr>
            <a:lvl4pPr marL="1600200" indent="-228600" algn="l">
              <a:spcBef>
                <a:spcPct val="20000"/>
              </a:spcBef>
              <a:buChar char="–"/>
              <a:tabLst>
                <a:tab pos="92075" algn="l"/>
              </a:tabLst>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Se desató entonces una guerra en el cielo: Miguel y sus ángeles combatieron al dragón; este y sus ángeles, a su vez, les hicieron frente, pero no pudieron vencer y ya no hubo lugar para ellos en el cielo. </a:t>
            </a:r>
          </a:p>
          <a:p>
            <a:pPr algn="just">
              <a:lnSpc>
                <a:spcPct val="88000"/>
              </a:lnSpc>
              <a:spcBef>
                <a:spcPts val="0"/>
              </a:spcBef>
              <a:spcAft>
                <a:spcPts val="4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Así fue expulsado el gran dragón, aquella serpiente antigua que se llama Diablo y Satanás que engaña al mundo entero. Junto con sus ángeles, fue </a:t>
            </a:r>
            <a:r>
              <a:rPr lang="es-ES" altLang="en-US" sz="2900" i="1" u="sng" dirty="0">
                <a:solidFill>
                  <a:srgbClr val="32FE22"/>
                </a:solidFill>
                <a:effectLst>
                  <a:outerShdw blurRad="38100" dist="38100" dir="2700000" algn="tl">
                    <a:srgbClr val="000000"/>
                  </a:outerShdw>
                </a:effectLst>
                <a:latin typeface="Arial" panose="020B0604020202020204" pitchFamily="34" charset="0"/>
                <a:cs typeface="Times New Roman" panose="02020603050405020304" pitchFamily="18" charset="0"/>
              </a:rPr>
              <a:t>arrojado a la tierra.</a:t>
            </a:r>
            <a:endParaRPr lang="es-ES_tradnl" altLang="en-US" sz="2900" i="1" u="sng" dirty="0">
              <a:solidFill>
                <a:srgbClr val="32FE22"/>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DB82FE63-DB0F-76E3-C5AF-043DE41E21A2}"/>
              </a:ext>
            </a:extLst>
          </p:cNvPr>
          <p:cNvSpPr>
            <a:spLocks noChangeArrowheads="1"/>
          </p:cNvSpPr>
          <p:nvPr/>
        </p:nvSpPr>
        <p:spPr bwMode="auto">
          <a:xfrm>
            <a:off x="1295400" y="2133600"/>
            <a:ext cx="3733743" cy="497065"/>
          </a:xfrm>
          <a:prstGeom prst="rect">
            <a:avLst/>
          </a:prstGeom>
          <a:noFill/>
          <a:ln>
            <a:noFill/>
          </a:ln>
        </p:spPr>
        <p:txBody>
          <a:bodyPr wrap="none" lIns="144000" tIns="57600" rIns="144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8000"/>
              </a:lnSpc>
              <a:spcBef>
                <a:spcPts val="0"/>
              </a:spcBef>
              <a:spcAft>
                <a:spcPts val="400"/>
              </a:spcAft>
              <a:buClr>
                <a:srgbClr val="5FF0FF"/>
              </a:buClr>
              <a:buFont typeface="Symbol" panose="05050102010706020507" pitchFamily="18" charset="2"/>
              <a:buNone/>
              <a:defRPr/>
            </a:pPr>
            <a:r>
              <a:rPr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12:4-11</a:t>
            </a:r>
            <a:endParaRPr lang="es-ES_tradnl" altLang="en-US" sz="2900"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95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p:tgtEl>
                                          <p:spTgt spid="4"/>
                                        </p:tgtEl>
                                        <p:attrNameLst>
                                          <p:attrName>ppt_y</p:attrName>
                                        </p:attrNameLst>
                                      </p:cBhvr>
                                      <p:tavLst>
                                        <p:tav tm="0">
                                          <p:val>
                                            <p:strVal val="#ppt_y+#ppt_h*1.125000"/>
                                          </p:val>
                                        </p:tav>
                                        <p:tav tm="100000">
                                          <p:val>
                                            <p:strVal val="#ppt_y"/>
                                          </p:val>
                                        </p:tav>
                                      </p:tavLst>
                                    </p:anim>
                                    <p:animEffect transition="in" filter="wipe(up)">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up)">
                                      <p:cBhvr>
                                        <p:cTn id="18" dur="5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up)">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nimBg="1" autoUpdateAnimBg="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93D8-2548-75C9-9FE1-F3806DB2D4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13DE14-D656-0FCF-D078-DB707346410D}"/>
              </a:ext>
            </a:extLst>
          </p:cNvPr>
          <p:cNvSpPr>
            <a:spLocks noChangeArrowheads="1"/>
          </p:cNvSpPr>
          <p:nvPr/>
        </p:nvSpPr>
        <p:spPr bwMode="auto">
          <a:xfrm>
            <a:off x="1295400" y="1828800"/>
            <a:ext cx="9601200" cy="3657600"/>
          </a:xfrm>
          <a:prstGeom prst="rect">
            <a:avLst/>
          </a:prstGeom>
          <a:solidFill>
            <a:srgbClr val="333333"/>
          </a:solidFill>
          <a:ln w="38100">
            <a:solidFill>
              <a:srgbClr val="FFCC00"/>
            </a:solidFill>
            <a:miter lim="800000"/>
            <a:headEnd/>
            <a:tailEnd/>
          </a:ln>
        </p:spPr>
        <p:txBody>
          <a:bodyPr lIns="144000" tIns="72000" rIns="144000" bIns="82800"/>
          <a:lstStyle>
            <a:lvl1pPr algn="l">
              <a:spcBef>
                <a:spcPct val="20000"/>
              </a:spcBef>
              <a:buClr>
                <a:schemeClr val="folHlink"/>
              </a:buClr>
              <a:buSzPct val="75000"/>
              <a:buFont typeface="Monotype Sorts" pitchFamily="2" charset="2"/>
              <a:buChar char="n"/>
              <a:tabLst>
                <a:tab pos="92075" algn="l"/>
              </a:tabLst>
              <a:defRPr kumimoji="1" sz="3200">
                <a:solidFill>
                  <a:schemeClr val="tx1"/>
                </a:solidFill>
                <a:latin typeface="Tahoma" panose="020B0604030504040204" pitchFamily="34" charset="0"/>
              </a:defRPr>
            </a:lvl1pPr>
            <a:lvl2pPr marL="558800" indent="-76200" algn="l">
              <a:spcBef>
                <a:spcPct val="20000"/>
              </a:spcBef>
              <a:buClr>
                <a:schemeClr val="folHlink"/>
              </a:buClr>
              <a:buChar char="–"/>
              <a:tabLst>
                <a:tab pos="92075" algn="l"/>
              </a:tabLst>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tabLst>
                <a:tab pos="92075" algn="l"/>
              </a:tabLst>
              <a:defRPr kumimoji="1" sz="2400">
                <a:solidFill>
                  <a:schemeClr val="tx1"/>
                </a:solidFill>
                <a:latin typeface="Tahoma" panose="020B0604030504040204" pitchFamily="34" charset="0"/>
              </a:defRPr>
            </a:lvl3pPr>
            <a:lvl4pPr marL="1600200" indent="-228600" algn="l">
              <a:spcBef>
                <a:spcPct val="20000"/>
              </a:spcBef>
              <a:buChar char="–"/>
              <a:tabLst>
                <a:tab pos="92075" algn="l"/>
              </a:tabLst>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Vi además a un ángel que bajaba del cielo con la llave del abismo y una gran cadena en la mano. </a:t>
            </a:r>
          </a:p>
          <a:p>
            <a:pPr algn="just">
              <a:lnSpc>
                <a:spcPct val="87000"/>
              </a:lnSpc>
              <a:spcBef>
                <a:spcPts val="0"/>
              </a:spcBef>
              <a:spcAft>
                <a:spcPts val="3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Sujetó al dragón, a aquella serpiente antigua que es el Diablo y Satanás, y lo encadenó por mil años. </a:t>
            </a:r>
          </a:p>
          <a:p>
            <a:pPr algn="just">
              <a:lnSpc>
                <a:spcPct val="87000"/>
              </a:lnSpc>
              <a:spcBef>
                <a:spcPts val="0"/>
              </a:spcBef>
              <a:spcAft>
                <a:spcPts val="300"/>
              </a:spcAft>
              <a:buClr>
                <a:srgbClr val="5FF0FF"/>
              </a:buClr>
              <a:buFont typeface="Symbol" panose="05050102010706020507" pitchFamily="18" charset="2"/>
              <a:buNone/>
              <a:defRPr/>
            </a:pPr>
            <a:r>
              <a:rPr lang="es-ES" altLang="en-US" sz="2900" i="1" u="sng" dirty="0">
                <a:solidFill>
                  <a:srgbClr val="32FE22"/>
                </a:solidFill>
                <a:effectLst>
                  <a:outerShdw blurRad="38100" dist="38100" dir="2700000" algn="tl">
                    <a:srgbClr val="000000"/>
                  </a:outerShdw>
                </a:effectLst>
                <a:latin typeface="Arial" panose="020B0604020202020204" pitchFamily="34" charset="0"/>
                <a:cs typeface="Times New Roman" panose="02020603050405020304" pitchFamily="18" charset="0"/>
              </a:rPr>
              <a:t>Lo arrojó al abismo</a:t>
            </a: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lo encerró y tapó la salida para que no engañara más a las naciones, hasta que se cumplieran los mil años. Después habrá de ser soltado por corto tiempo.</a:t>
            </a:r>
            <a:endParaRPr lang="es-ES_tradnl" altLang="en-US" sz="29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5" name="Rectangle 8">
            <a:extLst>
              <a:ext uri="{FF2B5EF4-FFF2-40B4-BE49-F238E27FC236}">
                <a16:creationId xmlns:a16="http://schemas.microsoft.com/office/drawing/2014/main" id="{F90BBF01-EC30-7B80-BB14-A4E69A63E6FF}"/>
              </a:ext>
            </a:extLst>
          </p:cNvPr>
          <p:cNvSpPr>
            <a:spLocks noChangeArrowheads="1"/>
          </p:cNvSpPr>
          <p:nvPr/>
        </p:nvSpPr>
        <p:spPr bwMode="auto">
          <a:xfrm>
            <a:off x="1300162" y="914400"/>
            <a:ext cx="9596438" cy="990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Después: le toca a Satanás ser “arrojado” por tercera vez… pero tampoco es al infierno! </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8" name="Rectangle 8">
            <a:extLst>
              <a:ext uri="{FF2B5EF4-FFF2-40B4-BE49-F238E27FC236}">
                <a16:creationId xmlns:a16="http://schemas.microsoft.com/office/drawing/2014/main" id="{E6DF0192-D57E-3B9A-7122-51E928F92567}"/>
              </a:ext>
            </a:extLst>
          </p:cNvPr>
          <p:cNvSpPr>
            <a:spLocks noChangeArrowheads="1"/>
          </p:cNvSpPr>
          <p:nvPr/>
        </p:nvSpPr>
        <p:spPr bwMode="auto">
          <a:xfrm>
            <a:off x="1295400" y="5522612"/>
            <a:ext cx="9596438" cy="838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¡Otra vez al abismo! Pero ahora </a:t>
            </a:r>
            <a:r>
              <a:rPr lang="es-419" altLang="en-US" sz="3000" i="1" u="sng"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sin</a:t>
            </a: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salida: en cadenas, y con la puerta cerrada. Por mil años.</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DB88F582-538E-1A04-8CA3-771818F0EB8C}"/>
              </a:ext>
            </a:extLst>
          </p:cNvPr>
          <p:cNvSpPr>
            <a:spLocks noChangeArrowheads="1"/>
          </p:cNvSpPr>
          <p:nvPr/>
        </p:nvSpPr>
        <p:spPr bwMode="auto">
          <a:xfrm>
            <a:off x="1295400" y="1828800"/>
            <a:ext cx="3554526" cy="483664"/>
          </a:xfrm>
          <a:prstGeom prst="rect">
            <a:avLst/>
          </a:prstGeom>
          <a:noFill/>
          <a:ln>
            <a:noFill/>
          </a:ln>
        </p:spPr>
        <p:txBody>
          <a:bodyPr wrap="none" lIns="144000" tIns="57600" rIns="144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spcAft>
                <a:spcPts val="300"/>
              </a:spcAft>
              <a:buClr>
                <a:srgbClr val="5FF0FF"/>
              </a:buClr>
              <a:buFont typeface="Symbol" panose="05050102010706020507" pitchFamily="18" charset="2"/>
              <a:buNone/>
              <a:defRPr/>
            </a:pPr>
            <a:r>
              <a:rPr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20:1-3</a:t>
            </a:r>
            <a:endParaRPr lang="es-ES_tradnl" altLang="en-US" sz="2900"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941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p:tgtEl>
                                          <p:spTgt spid="13"/>
                                        </p:tgtEl>
                                        <p:attrNameLst>
                                          <p:attrName>ppt_y</p:attrName>
                                        </p:attrNameLst>
                                      </p:cBhvr>
                                      <p:tavLst>
                                        <p:tav tm="0">
                                          <p:val>
                                            <p:strVal val="#ppt_y+#ppt_h*1.125000"/>
                                          </p:val>
                                        </p:tav>
                                        <p:tav tm="100000">
                                          <p:val>
                                            <p:strVal val="#ppt_y"/>
                                          </p:val>
                                        </p:tav>
                                      </p:tavLst>
                                    </p:anim>
                                    <p:animEffect transition="in" filter="wipe(up)">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up)">
                                      <p:cBhvr>
                                        <p:cTn id="18" dur="5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up)">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up)">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left)">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utoUpdateAnimBg="0"/>
      <p:bldP spid="5" grpId="0"/>
      <p:bldP spid="8" grpId="0" build="p"/>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83FA-AA98-B9F6-4438-035C6C034E7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C474F7-448C-DEEE-1BB2-C12CD251B34B}"/>
              </a:ext>
            </a:extLst>
          </p:cNvPr>
          <p:cNvSpPr>
            <a:spLocks noChangeArrowheads="1"/>
          </p:cNvSpPr>
          <p:nvPr/>
        </p:nvSpPr>
        <p:spPr bwMode="auto">
          <a:xfrm>
            <a:off x="1295400" y="1600200"/>
            <a:ext cx="9601200" cy="3657600"/>
          </a:xfrm>
          <a:prstGeom prst="rect">
            <a:avLst/>
          </a:prstGeom>
          <a:solidFill>
            <a:srgbClr val="333333"/>
          </a:solidFill>
          <a:ln w="38100">
            <a:solidFill>
              <a:srgbClr val="FFCC00"/>
            </a:solidFill>
            <a:miter lim="800000"/>
            <a:headEnd/>
            <a:tailEnd/>
          </a:ln>
        </p:spPr>
        <p:txBody>
          <a:bodyPr lIns="144000" tIns="72000" rIns="144000" bIns="82800"/>
          <a:lstStyle>
            <a:lvl1pPr algn="l">
              <a:spcBef>
                <a:spcPct val="20000"/>
              </a:spcBef>
              <a:buClr>
                <a:schemeClr val="folHlink"/>
              </a:buClr>
              <a:buSzPct val="75000"/>
              <a:buFont typeface="Monotype Sorts" pitchFamily="2" charset="2"/>
              <a:buChar char="n"/>
              <a:tabLst>
                <a:tab pos="92075" algn="l"/>
              </a:tabLst>
              <a:defRPr kumimoji="1" sz="3200">
                <a:solidFill>
                  <a:schemeClr val="tx1"/>
                </a:solidFill>
                <a:latin typeface="Tahoma" panose="020B0604030504040204" pitchFamily="34" charset="0"/>
              </a:defRPr>
            </a:lvl1pPr>
            <a:lvl2pPr marL="558800" indent="-76200" algn="l">
              <a:spcBef>
                <a:spcPct val="20000"/>
              </a:spcBef>
              <a:buClr>
                <a:schemeClr val="folHlink"/>
              </a:buClr>
              <a:buChar char="–"/>
              <a:tabLst>
                <a:tab pos="92075" algn="l"/>
              </a:tabLst>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tabLst>
                <a:tab pos="92075" algn="l"/>
              </a:tabLst>
              <a:defRPr kumimoji="1" sz="2400">
                <a:solidFill>
                  <a:schemeClr val="tx1"/>
                </a:solidFill>
                <a:latin typeface="Tahoma" panose="020B0604030504040204" pitchFamily="34" charset="0"/>
              </a:defRPr>
            </a:lvl3pPr>
            <a:lvl4pPr marL="1600200" indent="-228600" algn="l">
              <a:spcBef>
                <a:spcPct val="20000"/>
              </a:spcBef>
              <a:buChar char="–"/>
              <a:tabLst>
                <a:tab pos="92075" algn="l"/>
              </a:tabLst>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Cuando se cumplan los mil años, Satanás será liberado de su prisión y saldrá para engañar a las naciones que están en los cuatro ángulos de la tierra —a Gog y a Magog—, a fin de reunirlas para la batalla. </a:t>
            </a:r>
          </a:p>
          <a:p>
            <a:pPr algn="just">
              <a:lnSpc>
                <a:spcPct val="88000"/>
              </a:lnSpc>
              <a:spcBef>
                <a:spcPts val="0"/>
              </a:spcBef>
              <a:spcAft>
                <a:spcPts val="4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Su número será como el de las arenas del mar.</a:t>
            </a:r>
          </a:p>
          <a:p>
            <a:pPr algn="just">
              <a:lnSpc>
                <a:spcPct val="88000"/>
              </a:lnSpc>
              <a:spcBef>
                <a:spcPts val="0"/>
              </a:spcBef>
              <a:spcAft>
                <a:spcPts val="400"/>
              </a:spcAft>
              <a:buClr>
                <a:srgbClr val="5FF0FF"/>
              </a:buClr>
              <a:buFont typeface="Symbol" panose="05050102010706020507" pitchFamily="18" charset="2"/>
              <a:buNone/>
              <a:defRPr/>
            </a:pPr>
            <a:r>
              <a:rPr lang="es-ES_tradnl"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Marcharán a lo largo y a lo ancho de la tierra, y rodearán el campamento del pueblo de Dios, la ciudad que él ama. </a:t>
            </a:r>
          </a:p>
        </p:txBody>
      </p:sp>
      <p:sp>
        <p:nvSpPr>
          <p:cNvPr id="4" name="Rectangle 3">
            <a:extLst>
              <a:ext uri="{FF2B5EF4-FFF2-40B4-BE49-F238E27FC236}">
                <a16:creationId xmlns:a16="http://schemas.microsoft.com/office/drawing/2014/main" id="{2A109294-1BAA-9D9F-358E-02CC407F8B66}"/>
              </a:ext>
            </a:extLst>
          </p:cNvPr>
          <p:cNvSpPr>
            <a:spLocks noChangeArrowheads="1"/>
          </p:cNvSpPr>
          <p:nvPr/>
        </p:nvSpPr>
        <p:spPr bwMode="auto">
          <a:xfrm>
            <a:off x="1295400" y="1600200"/>
            <a:ext cx="3733743" cy="497065"/>
          </a:xfrm>
          <a:prstGeom prst="rect">
            <a:avLst/>
          </a:prstGeom>
          <a:noFill/>
          <a:ln>
            <a:noFill/>
          </a:ln>
        </p:spPr>
        <p:txBody>
          <a:bodyPr wrap="none" lIns="144000" tIns="57600" rIns="144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8000"/>
              </a:lnSpc>
              <a:spcBef>
                <a:spcPts val="0"/>
              </a:spcBef>
              <a:spcAft>
                <a:spcPts val="400"/>
              </a:spcAft>
              <a:buClr>
                <a:srgbClr val="5FF0FF"/>
              </a:buClr>
              <a:buFont typeface="Symbol" panose="05050102010706020507" pitchFamily="18" charset="2"/>
              <a:buNone/>
              <a:defRPr/>
            </a:pPr>
            <a:r>
              <a:rPr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20:4-11</a:t>
            </a:r>
            <a:endParaRPr lang="es-ES_tradnl" altLang="en-US" sz="2900"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97B1BE2A-A719-8FEE-F5A6-A74ED494EC9F}"/>
              </a:ext>
            </a:extLst>
          </p:cNvPr>
          <p:cNvSpPr>
            <a:spLocks noChangeArrowheads="1"/>
          </p:cNvSpPr>
          <p:nvPr/>
        </p:nvSpPr>
        <p:spPr bwMode="auto">
          <a:xfrm>
            <a:off x="1300162" y="914400"/>
            <a:ext cx="9596438" cy="990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Y después de los mil años en el abismo en cadenas…</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9642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p:tgtEl>
                                          <p:spTgt spid="4"/>
                                        </p:tgtEl>
                                        <p:attrNameLst>
                                          <p:attrName>ppt_y</p:attrName>
                                        </p:attrNameLst>
                                      </p:cBhvr>
                                      <p:tavLst>
                                        <p:tav tm="0">
                                          <p:val>
                                            <p:strVal val="#ppt_y+#ppt_h*1.125000"/>
                                          </p:val>
                                        </p:tav>
                                        <p:tav tm="100000">
                                          <p:val>
                                            <p:strVal val="#ppt_y"/>
                                          </p:val>
                                        </p:tav>
                                      </p:tavLst>
                                    </p:anim>
                                    <p:animEffect transition="in" filter="wipe(up)">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up)">
                                      <p:cBhvr>
                                        <p:cTn id="18" dur="5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up)">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up)">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utoUpdateAnimBg="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BE73-EE4A-0918-B2BC-F1C5B75094D1}"/>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9759C9D1-1458-60DB-EDDC-7D0A76BB5EF7}"/>
              </a:ext>
            </a:extLst>
          </p:cNvPr>
          <p:cNvSpPr>
            <a:spLocks noChangeArrowheads="1"/>
          </p:cNvSpPr>
          <p:nvPr/>
        </p:nvSpPr>
        <p:spPr bwMode="auto">
          <a:xfrm>
            <a:off x="1828800" y="914400"/>
            <a:ext cx="8529638" cy="5334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defRPr/>
            </a:pPr>
            <a:r>
              <a:rPr lang="es-ES_tradnl" altLang="en-US" sz="3000" u="none">
                <a:solidFill>
                  <a:schemeClr val="bg1"/>
                </a:solidFill>
                <a:effectLst>
                  <a:outerShdw blurRad="38100" dist="38100" dir="2700000" algn="tl">
                    <a:srgbClr val="000000"/>
                  </a:outerShdw>
                </a:effectLst>
                <a:latin typeface="Arial" panose="020B0604020202020204" pitchFamily="34" charset="0"/>
                <a:cs typeface="Times New Roman" panose="02020603050405020304" pitchFamily="18" charset="0"/>
              </a:rPr>
              <a:t>Sesiones anteriores</a:t>
            </a:r>
            <a:r>
              <a:rPr lang="es-419" altLang="en-US" sz="3000" u="none">
                <a:solidFill>
                  <a:schemeClr val="bg1"/>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3100" u="none">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PowerPoint </a:t>
            </a:r>
            <a:r>
              <a:rPr lang="es-419" altLang="en-US" sz="3100" u="none">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y </a:t>
            </a:r>
            <a:r>
              <a:rPr lang="es-ES_tradnl" altLang="en-US" sz="3100" u="none">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video</a:t>
            </a:r>
            <a:r>
              <a:rPr lang="es-419" altLang="en-US" sz="3100" u="none">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
            </a:r>
            <a:r>
              <a:rPr lang="en-US" altLang="en-US" sz="3000" u="none">
                <a:solidFill>
                  <a:schemeClr val="bg1"/>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3000" u="none">
                <a:solidFill>
                  <a:schemeClr val="bg1"/>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sp>
        <p:nvSpPr>
          <p:cNvPr id="4" name="Rectangle 21">
            <a:extLst>
              <a:ext uri="{FF2B5EF4-FFF2-40B4-BE49-F238E27FC236}">
                <a16:creationId xmlns:a16="http://schemas.microsoft.com/office/drawing/2014/main" id="{89DDC547-3CB3-5977-95B8-CCD5AAB8B263}"/>
              </a:ext>
            </a:extLst>
          </p:cNvPr>
          <p:cNvSpPr>
            <a:spLocks noChangeArrowheads="1"/>
          </p:cNvSpPr>
          <p:nvPr/>
        </p:nvSpPr>
        <p:spPr bwMode="auto">
          <a:xfrm>
            <a:off x="1828800" y="1981200"/>
            <a:ext cx="8529638" cy="60960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0000"/>
              </a:lnSpc>
              <a:spcBef>
                <a:spcPct val="5000"/>
              </a:spcBef>
              <a:buClrTx/>
              <a:buSzTx/>
              <a:buFontTx/>
              <a:buNone/>
              <a:defRPr/>
            </a:pPr>
            <a:r>
              <a:rPr lang="es-ES_tradnl" altLang="en-US" sz="4400" i="1" u="none">
                <a:solidFill>
                  <a:schemeClr val="bg1"/>
                </a:solidFill>
                <a:effectLst>
                  <a:outerShdw blurRad="38100" dist="38100" dir="2700000" algn="tl">
                    <a:srgbClr val="000000"/>
                  </a:outerShdw>
                </a:effectLst>
                <a:latin typeface="Arial" panose="020B0604020202020204" pitchFamily="34" charset="0"/>
              </a:rPr>
              <a:t>www.i-ccc.cl/Sabes</a:t>
            </a:r>
          </a:p>
        </p:txBody>
      </p:sp>
      <p:graphicFrame>
        <p:nvGraphicFramePr>
          <p:cNvPr id="5" name="Object 22">
            <a:extLst>
              <a:ext uri="{FF2B5EF4-FFF2-40B4-BE49-F238E27FC236}">
                <a16:creationId xmlns:a16="http://schemas.microsoft.com/office/drawing/2014/main" id="{ADA8ABF2-084A-417A-CDA7-3B4686AE210B}"/>
              </a:ext>
            </a:extLst>
          </p:cNvPr>
          <p:cNvGraphicFramePr>
            <a:graphicFrameLocks noChangeAspect="1"/>
          </p:cNvGraphicFramePr>
          <p:nvPr>
            <p:extLst>
              <p:ext uri="{D42A27DB-BD31-4B8C-83A1-F6EECF244321}">
                <p14:modId xmlns:p14="http://schemas.microsoft.com/office/powerpoint/2010/main" val="1607576161"/>
              </p:ext>
            </p:extLst>
          </p:nvPr>
        </p:nvGraphicFramePr>
        <p:xfrm>
          <a:off x="7086600" y="3048000"/>
          <a:ext cx="3124200" cy="2971800"/>
        </p:xfrm>
        <a:graphic>
          <a:graphicData uri="http://schemas.openxmlformats.org/presentationml/2006/ole">
            <mc:AlternateContent xmlns:mc="http://schemas.openxmlformats.org/markup-compatibility/2006">
              <mc:Choice xmlns:v="urn:schemas-microsoft-com:vml" Requires="v">
                <p:oleObj name="Photo Editor Photo" r:id="rId3" imgW="5638095" imgH="5638095" progId="MSPhotoEd.3">
                  <p:embed/>
                </p:oleObj>
              </mc:Choice>
              <mc:Fallback>
                <p:oleObj name="Photo Editor Photo" r:id="rId3" imgW="5638095" imgH="5638095" progId="MSPhotoEd.3">
                  <p:embed/>
                  <p:pic>
                    <p:nvPicPr>
                      <p:cNvPr id="9" name="Object 22">
                        <a:extLst>
                          <a:ext uri="{FF2B5EF4-FFF2-40B4-BE49-F238E27FC236}">
                            <a16:creationId xmlns:a16="http://schemas.microsoft.com/office/drawing/2014/main" id="{440144EF-D7D6-D429-31A5-CB6E8FEFB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2" t="2702" r="2702" b="2702"/>
                      <a:stretch>
                        <a:fillRect/>
                      </a:stretch>
                    </p:blipFill>
                    <p:spPr bwMode="auto">
                      <a:xfrm>
                        <a:off x="7086600" y="3048000"/>
                        <a:ext cx="3124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9">
            <a:extLst>
              <a:ext uri="{FF2B5EF4-FFF2-40B4-BE49-F238E27FC236}">
                <a16:creationId xmlns:a16="http://schemas.microsoft.com/office/drawing/2014/main" id="{173F5C25-EF6E-2980-9440-D106D617EA66}"/>
              </a:ext>
            </a:extLst>
          </p:cNvPr>
          <p:cNvSpPr>
            <a:spLocks noChangeArrowheads="1"/>
          </p:cNvSpPr>
          <p:nvPr/>
        </p:nvSpPr>
        <p:spPr bwMode="auto">
          <a:xfrm>
            <a:off x="1828800" y="3505200"/>
            <a:ext cx="4953000" cy="14478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25000"/>
              </a:spcBef>
              <a:buClr>
                <a:srgbClr val="5FF0FF"/>
              </a:buClr>
              <a:buFont typeface="Symbol" panose="05050102010706020507" pitchFamily="18" charset="2"/>
              <a:buNone/>
              <a:defRPr/>
            </a:pPr>
            <a:r>
              <a:rPr lang="es-ES_tradnl" altLang="en-US" sz="3100" u="none"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L</a:t>
            </a:r>
            <a:r>
              <a:rPr lang="es-419" altLang="en-US" sz="3100" u="none"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o</a:t>
            </a:r>
            <a:r>
              <a:rPr lang="es-ES_tradnl" altLang="en-US" sz="3100" u="none"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 videos también están en el canal YouTube:</a:t>
            </a:r>
          </a:p>
          <a:p>
            <a:pPr algn="just">
              <a:lnSpc>
                <a:spcPct val="90000"/>
              </a:lnSpc>
              <a:spcBef>
                <a:spcPct val="25000"/>
              </a:spcBef>
              <a:buClr>
                <a:srgbClr val="5FF0FF"/>
              </a:buClr>
              <a:buFont typeface="Symbol" panose="05050102010706020507" pitchFamily="18" charset="2"/>
              <a:buNone/>
              <a:defRPr/>
            </a:pPr>
            <a:r>
              <a:rPr lang="es-ES_tradnl" altLang="en-US" sz="3100" u="none"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“I-CCC Español”</a:t>
            </a:r>
          </a:p>
        </p:txBody>
      </p:sp>
    </p:spTree>
    <p:extLst>
      <p:ext uri="{BB962C8B-B14F-4D97-AF65-F5344CB8AC3E}">
        <p14:creationId xmlns:p14="http://schemas.microsoft.com/office/powerpoint/2010/main" val="2967549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500"/>
                            </p:stCondLst>
                            <p:childTnLst>
                              <p:par>
                                <p:cTn id="20" presetID="1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ppt_w*1.125000"/>
                                          </p:val>
                                        </p:tav>
                                        <p:tav tm="100000">
                                          <p:val>
                                            <p:strVal val="#ppt_x"/>
                                          </p:val>
                                        </p:tav>
                                      </p:tavLst>
                                    </p:anim>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advAuto="1000"/>
      <p:bldP spid="4" grpId="0" autoUpdateAnimBg="0"/>
      <p:bldP spid="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CFA89-381E-363B-D3DA-3B451E74D0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B5E2B4A-4D42-981C-70A3-E9B8071E54D8}"/>
              </a:ext>
            </a:extLst>
          </p:cNvPr>
          <p:cNvSpPr>
            <a:spLocks noChangeArrowheads="1"/>
          </p:cNvSpPr>
          <p:nvPr/>
        </p:nvSpPr>
        <p:spPr bwMode="auto">
          <a:xfrm>
            <a:off x="1295400" y="1600200"/>
            <a:ext cx="9601200" cy="2971800"/>
          </a:xfrm>
          <a:prstGeom prst="rect">
            <a:avLst/>
          </a:prstGeom>
          <a:solidFill>
            <a:srgbClr val="333333"/>
          </a:solidFill>
          <a:ln w="38100">
            <a:solidFill>
              <a:srgbClr val="FFCC00"/>
            </a:solidFill>
            <a:miter lim="800000"/>
            <a:headEnd/>
            <a:tailEnd/>
          </a:ln>
        </p:spPr>
        <p:txBody>
          <a:bodyPr lIns="144000" tIns="72000" rIns="144000" bIns="82800"/>
          <a:lstStyle>
            <a:lvl1pPr algn="l">
              <a:spcBef>
                <a:spcPct val="20000"/>
              </a:spcBef>
              <a:buClr>
                <a:schemeClr val="folHlink"/>
              </a:buClr>
              <a:buSzPct val="75000"/>
              <a:buFont typeface="Monotype Sorts" pitchFamily="2" charset="2"/>
              <a:buChar char="n"/>
              <a:tabLst>
                <a:tab pos="92075" algn="l"/>
              </a:tabLst>
              <a:defRPr kumimoji="1" sz="3200">
                <a:solidFill>
                  <a:schemeClr val="tx1"/>
                </a:solidFill>
                <a:latin typeface="Tahoma" panose="020B0604030504040204" pitchFamily="34" charset="0"/>
              </a:defRPr>
            </a:lvl1pPr>
            <a:lvl2pPr marL="558800" indent="-76200" algn="l">
              <a:spcBef>
                <a:spcPct val="20000"/>
              </a:spcBef>
              <a:buClr>
                <a:schemeClr val="folHlink"/>
              </a:buClr>
              <a:buChar char="–"/>
              <a:tabLst>
                <a:tab pos="92075" algn="l"/>
              </a:tabLst>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tabLst>
                <a:tab pos="92075" algn="l"/>
              </a:tabLst>
              <a:defRPr kumimoji="1" sz="2400">
                <a:solidFill>
                  <a:schemeClr val="tx1"/>
                </a:solidFill>
                <a:latin typeface="Tahoma" panose="020B0604030504040204" pitchFamily="34" charset="0"/>
              </a:defRPr>
            </a:lvl3pPr>
            <a:lvl4pPr marL="1600200" indent="-228600" algn="l">
              <a:spcBef>
                <a:spcPct val="20000"/>
              </a:spcBef>
              <a:buChar char="–"/>
              <a:tabLst>
                <a:tab pos="92075" algn="l"/>
              </a:tabLst>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tabLst>
                <a:tab pos="92075" algn="l"/>
              </a:tabLst>
              <a:defRPr kumimoji="1" sz="2000">
                <a:solidFill>
                  <a:schemeClr val="tx1"/>
                </a:solidFill>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defRPr/>
            </a:pPr>
            <a:r>
              <a:rPr lang="es-ES"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caerá fuego del cielo y los consumirá por completo. </a:t>
            </a:r>
          </a:p>
          <a:p>
            <a:pPr algn="just">
              <a:lnSpc>
                <a:spcPct val="88000"/>
              </a:lnSpc>
              <a:spcBef>
                <a:spcPts val="0"/>
              </a:spcBef>
              <a:spcAft>
                <a:spcPts val="400"/>
              </a:spcAft>
              <a:buClr>
                <a:srgbClr val="5FF0FF"/>
              </a:buClr>
              <a:buFont typeface="Symbol" panose="05050102010706020507" pitchFamily="18" charset="2"/>
              <a:buNone/>
              <a:defRPr/>
            </a:pPr>
            <a:r>
              <a:rPr lang="es-ES_tradnl"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El diablo, que los había engañado, será </a:t>
            </a:r>
            <a:r>
              <a:rPr lang="es-ES_tradnl" altLang="en-US" sz="2900" i="1" u="sng" dirty="0">
                <a:solidFill>
                  <a:srgbClr val="32FE22"/>
                </a:solidFill>
                <a:effectLst>
                  <a:outerShdw blurRad="38100" dist="38100" dir="2700000" algn="tl">
                    <a:srgbClr val="000000"/>
                  </a:outerShdw>
                </a:effectLst>
                <a:latin typeface="Arial" panose="020B0604020202020204" pitchFamily="34" charset="0"/>
                <a:cs typeface="Times New Roman" panose="02020603050405020304" pitchFamily="18" charset="0"/>
              </a:rPr>
              <a:t>arrojado al lago de fuego y azufre</a:t>
            </a:r>
            <a:r>
              <a:rPr lang="es-ES_tradnl"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donde también habrán sido arrojados la bestia y el falso profeta. </a:t>
            </a:r>
          </a:p>
          <a:p>
            <a:pPr algn="just">
              <a:lnSpc>
                <a:spcPct val="88000"/>
              </a:lnSpc>
              <a:spcBef>
                <a:spcPts val="0"/>
              </a:spcBef>
              <a:spcAft>
                <a:spcPts val="400"/>
              </a:spcAft>
              <a:buClr>
                <a:srgbClr val="5FF0FF"/>
              </a:buClr>
              <a:buFont typeface="Symbol" panose="05050102010706020507" pitchFamily="18" charset="2"/>
              <a:buNone/>
              <a:defRPr/>
            </a:pPr>
            <a:r>
              <a:rPr lang="es-ES_tradnl" altLang="en-US" sz="29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Allí serán atormentados día y noche por los siglos de los siglos.</a:t>
            </a:r>
          </a:p>
        </p:txBody>
      </p:sp>
      <p:sp>
        <p:nvSpPr>
          <p:cNvPr id="4" name="Rectangle 3">
            <a:extLst>
              <a:ext uri="{FF2B5EF4-FFF2-40B4-BE49-F238E27FC236}">
                <a16:creationId xmlns:a16="http://schemas.microsoft.com/office/drawing/2014/main" id="{509E792C-C60C-D881-F225-32D7E8A0463E}"/>
              </a:ext>
            </a:extLst>
          </p:cNvPr>
          <p:cNvSpPr>
            <a:spLocks noChangeArrowheads="1"/>
          </p:cNvSpPr>
          <p:nvPr/>
        </p:nvSpPr>
        <p:spPr bwMode="auto">
          <a:xfrm>
            <a:off x="1295400" y="1600200"/>
            <a:ext cx="3733743" cy="497065"/>
          </a:xfrm>
          <a:prstGeom prst="rect">
            <a:avLst/>
          </a:prstGeom>
          <a:noFill/>
          <a:ln>
            <a:noFill/>
          </a:ln>
        </p:spPr>
        <p:txBody>
          <a:bodyPr wrap="none" lIns="144000" tIns="57600" rIns="144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8000"/>
              </a:lnSpc>
              <a:spcBef>
                <a:spcPts val="0"/>
              </a:spcBef>
              <a:spcAft>
                <a:spcPts val="400"/>
              </a:spcAft>
              <a:buClr>
                <a:srgbClr val="5FF0FF"/>
              </a:buClr>
              <a:buFont typeface="Symbol" panose="05050102010706020507" pitchFamily="18" charset="2"/>
              <a:buNone/>
              <a:defRPr/>
            </a:pPr>
            <a:r>
              <a:rPr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Times New Roman" panose="02020603050405020304" pitchFamily="18" charset="0"/>
              </a:rPr>
              <a:t>Apocalipsis 20:4-11</a:t>
            </a:r>
            <a:endParaRPr lang="es-ES_tradnl" altLang="en-US" sz="2900"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E0160CEE-A915-2B9A-7243-0A58E6BFC4D5}"/>
              </a:ext>
            </a:extLst>
          </p:cNvPr>
          <p:cNvSpPr>
            <a:spLocks noChangeArrowheads="1"/>
          </p:cNvSpPr>
          <p:nvPr/>
        </p:nvSpPr>
        <p:spPr bwMode="auto">
          <a:xfrm>
            <a:off x="1300162" y="914400"/>
            <a:ext cx="9596438" cy="990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419"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Y después de los mil años en el abismo en cadenas…</a:t>
            </a:r>
            <a:endPar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 name="Rectangle 8">
            <a:extLst>
              <a:ext uri="{FF2B5EF4-FFF2-40B4-BE49-F238E27FC236}">
                <a16:creationId xmlns:a16="http://schemas.microsoft.com/office/drawing/2014/main" id="{A1BABFDA-15B6-B25D-1BD7-155462363FE7}"/>
              </a:ext>
            </a:extLst>
          </p:cNvPr>
          <p:cNvSpPr>
            <a:spLocks noChangeArrowheads="1"/>
          </p:cNvSpPr>
          <p:nvPr/>
        </p:nvSpPr>
        <p:spPr bwMode="auto">
          <a:xfrm>
            <a:off x="1295400" y="4800600"/>
            <a:ext cx="9596438" cy="990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¡Por fin! Satanás es arrojado al lugar que corresponde: el infierno definitivo y final… y para toda la eternidad.</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22387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dissolv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2802-C49D-EDCE-C57D-978ABB35BF9D}"/>
            </a:ext>
          </a:extLst>
        </p:cNvPr>
        <p:cNvGrpSpPr/>
        <p:nvPr/>
      </p:nvGrpSpPr>
      <p:grpSpPr>
        <a:xfrm>
          <a:off x="0" y="0"/>
          <a:ext cx="0" cy="0"/>
          <a:chOff x="0" y="0"/>
          <a:chExt cx="0" cy="0"/>
        </a:xfrm>
      </p:grpSpPr>
      <p:sp>
        <p:nvSpPr>
          <p:cNvPr id="2" name="Rectangle 8">
            <a:extLst>
              <a:ext uri="{FF2B5EF4-FFF2-40B4-BE49-F238E27FC236}">
                <a16:creationId xmlns:a16="http://schemas.microsoft.com/office/drawing/2014/main" id="{4283746F-97C0-1487-AAE4-31EB81676921}"/>
              </a:ext>
            </a:extLst>
          </p:cNvPr>
          <p:cNvSpPr>
            <a:spLocks noChangeArrowheads="1"/>
          </p:cNvSpPr>
          <p:nvPr/>
        </p:nvSpPr>
        <p:spPr bwMode="auto">
          <a:xfrm>
            <a:off x="1300162" y="990600"/>
            <a:ext cx="9596438" cy="5257800"/>
          </a:xfrm>
          <a:prstGeom prst="rect">
            <a:avLst/>
          </a:prstGeom>
          <a:noFill/>
          <a:ln>
            <a:noFill/>
          </a:ln>
        </p:spPr>
        <p:txBody>
          <a:bodyPr/>
          <a:lstStyle>
            <a:lvl1pPr marL="287338" indent="-287338" algn="l">
              <a:spcBef>
                <a:spcPct val="20000"/>
              </a:spcBef>
              <a:buClr>
                <a:schemeClr val="folHlink"/>
              </a:buClr>
              <a:buSzPct val="75000"/>
              <a:buFont typeface="Monotype Sorts" pitchFamily="2" charset="2"/>
              <a:buChar char="n"/>
              <a:tabLst>
                <a:tab pos="188913" algn="l"/>
              </a:tabLst>
              <a:defRPr kumimoji="1" sz="3200">
                <a:solidFill>
                  <a:schemeClr val="tx1"/>
                </a:solidFill>
                <a:latin typeface="Tahoma" panose="020B0604030504040204" pitchFamily="34" charset="0"/>
              </a:defRPr>
            </a:lvl1pPr>
            <a:lvl2pPr marL="763588" indent="-285750" algn="l">
              <a:spcBef>
                <a:spcPct val="20000"/>
              </a:spcBef>
              <a:buClr>
                <a:schemeClr val="folHlink"/>
              </a:buClr>
              <a:buChar char="–"/>
              <a:tabLst>
                <a:tab pos="188913" algn="l"/>
              </a:tabLst>
              <a:defRPr kumimoji="1" sz="2800">
                <a:solidFill>
                  <a:schemeClr val="tx1"/>
                </a:solidFill>
                <a:latin typeface="Tahoma" panose="020B0604030504040204" pitchFamily="34" charset="0"/>
              </a:defRPr>
            </a:lvl2pPr>
            <a:lvl3pPr marL="1182688" indent="-228600" algn="l">
              <a:spcBef>
                <a:spcPct val="20000"/>
              </a:spcBef>
              <a:buClr>
                <a:schemeClr val="folHlink"/>
              </a:buClr>
              <a:buSzPct val="60000"/>
              <a:buFont typeface="Monotype Sorts" pitchFamily="2" charset="2"/>
              <a:buChar char="n"/>
              <a:tabLst>
                <a:tab pos="188913" algn="l"/>
              </a:tabLst>
              <a:defRPr kumimoji="1" sz="2400">
                <a:solidFill>
                  <a:schemeClr val="tx1"/>
                </a:solidFill>
                <a:latin typeface="Tahoma" panose="020B0604030504040204" pitchFamily="34" charset="0"/>
              </a:defRPr>
            </a:lvl3pPr>
            <a:lvl4pPr marL="1601788" indent="-228600" algn="l">
              <a:spcBef>
                <a:spcPct val="20000"/>
              </a:spcBef>
              <a:buChar char="–"/>
              <a:tabLst>
                <a:tab pos="188913" algn="l"/>
              </a:tabLst>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tabLst>
                <a:tab pos="188913" algn="l"/>
              </a:tabLst>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tabLst>
                <a:tab pos="188913" algn="l"/>
              </a:tabLst>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tabLst>
                <a:tab pos="188913" algn="l"/>
              </a:tabLst>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tabLst>
                <a:tab pos="188913" algn="l"/>
              </a:tabLst>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tabLst>
                <a:tab pos="188913" algn="l"/>
              </a:tabLst>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Entonces, para resumir:  </a:t>
            </a:r>
          </a:p>
          <a:p>
            <a:pPr algn="just">
              <a:lnSpc>
                <a:spcPct val="90000"/>
              </a:lnSpc>
              <a:spcBef>
                <a:spcPts val="0"/>
              </a:spcBef>
              <a:spcAft>
                <a:spcPts val="400"/>
              </a:spcAft>
              <a:buClr>
                <a:srgbClr val="5FF0FF"/>
              </a:buClr>
              <a:buFontTx/>
              <a:buChar char="•"/>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Hoy en día el infierno final no existe aún, o s</a:t>
            </a:r>
            <a:r>
              <a:rPr lang="en-US"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í</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existe (en proceso de ser formado por Dios), no tiene habitantes</a:t>
            </a:r>
            <a:r>
              <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todavía.</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a:p>
            <a:pPr algn="just">
              <a:lnSpc>
                <a:spcPct val="90000"/>
              </a:lnSpc>
              <a:spcBef>
                <a:spcPts val="0"/>
              </a:spcBef>
              <a:spcAft>
                <a:spcPts val="400"/>
              </a:spcAft>
              <a:buClr>
                <a:srgbClr val="5FF0FF"/>
              </a:buClr>
              <a:buFontTx/>
              <a:buChar char="•"/>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Todas las personas que mueren van o a Hades (“Seol”), o al Paraíso, pero nadie va al infierno.</a:t>
            </a:r>
          </a:p>
          <a:p>
            <a:pPr algn="just">
              <a:lnSpc>
                <a:spcPct val="90000"/>
              </a:lnSpc>
              <a:spcBef>
                <a:spcPts val="0"/>
              </a:spcBef>
              <a:spcAft>
                <a:spcPts val="400"/>
              </a:spcAft>
              <a:buClr>
                <a:srgbClr val="5FF0FF"/>
              </a:buClr>
              <a:buFontTx/>
              <a:buChar char="•"/>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Las primeras dos personas que van al infierno, son el gobernante humano llamado “la bestia” en la Biblia, con su amigo humano el “falso profeta”.</a:t>
            </a:r>
          </a:p>
          <a:p>
            <a:pPr algn="just">
              <a:lnSpc>
                <a:spcPct val="90000"/>
              </a:lnSpc>
              <a:spcBef>
                <a:spcPts val="0"/>
              </a:spcBef>
              <a:spcAft>
                <a:spcPts val="400"/>
              </a:spcAft>
              <a:buClr>
                <a:srgbClr val="5FF0FF"/>
              </a:buClr>
              <a:buFontTx/>
              <a:buChar char="•"/>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Satanás es arrojado primero del cielo (anterior a Edén), después a la tierra, posteriormente al abismo por mil años, y finalmente al infierno..</a:t>
            </a:r>
          </a:p>
        </p:txBody>
      </p:sp>
    </p:spTree>
    <p:extLst>
      <p:ext uri="{BB962C8B-B14F-4D97-AF65-F5344CB8AC3E}">
        <p14:creationId xmlns:p14="http://schemas.microsoft.com/office/powerpoint/2010/main" val="2394235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3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3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3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3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3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C4A8-167B-812F-BBA4-A0277610B5F1}"/>
            </a:ext>
          </a:extLst>
        </p:cNvPr>
        <p:cNvGrpSpPr/>
        <p:nvPr/>
      </p:nvGrpSpPr>
      <p:grpSpPr>
        <a:xfrm>
          <a:off x="0" y="0"/>
          <a:ext cx="0" cy="0"/>
          <a:chOff x="0" y="0"/>
          <a:chExt cx="0" cy="0"/>
        </a:xfrm>
      </p:grpSpPr>
      <p:sp>
        <p:nvSpPr>
          <p:cNvPr id="5" name="Rectangle 10">
            <a:extLst>
              <a:ext uri="{FF2B5EF4-FFF2-40B4-BE49-F238E27FC236}">
                <a16:creationId xmlns:a16="http://schemas.microsoft.com/office/drawing/2014/main" id="{46F30945-DC4E-412B-3ADA-1B50AE08322C}"/>
              </a:ext>
            </a:extLst>
          </p:cNvPr>
          <p:cNvSpPr>
            <a:spLocks noChangeArrowheads="1"/>
          </p:cNvSpPr>
          <p:nvPr/>
        </p:nvSpPr>
        <p:spPr bwMode="auto">
          <a:xfrm>
            <a:off x="1295400" y="2307084"/>
            <a:ext cx="9601200" cy="2952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kumimoji="0"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ángel] sujetó</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al dragón, a aquella serpiente antigua que es el Diablo y Satanás, y lo encadenó por mil años. </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arrojó al abismo, lo encerró y tapó la salida para que no engañara más a las naciones, hasta que se cumplieran los mil años. </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Después habrá de ser soltado por corto tiempo.</a:t>
            </a:r>
          </a:p>
        </p:txBody>
      </p:sp>
      <p:sp>
        <p:nvSpPr>
          <p:cNvPr id="8" name="Text Box 4">
            <a:extLst>
              <a:ext uri="{FF2B5EF4-FFF2-40B4-BE49-F238E27FC236}">
                <a16:creationId xmlns:a16="http://schemas.microsoft.com/office/drawing/2014/main" id="{F4B3D371-BE43-CEDB-F384-9B7DCA880E14}"/>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9" name="Rectangle 9">
            <a:extLst>
              <a:ext uri="{FF2B5EF4-FFF2-40B4-BE49-F238E27FC236}">
                <a16:creationId xmlns:a16="http://schemas.microsoft.com/office/drawing/2014/main" id="{C0878E5A-4DB4-FF7F-80AC-C841AA043DE2}"/>
              </a:ext>
            </a:extLst>
          </p:cNvPr>
          <p:cNvSpPr>
            <a:spLocks noChangeArrowheads="1"/>
          </p:cNvSpPr>
          <p:nvPr/>
        </p:nvSpPr>
        <p:spPr bwMode="auto">
          <a:xfrm>
            <a:off x="1295400" y="12192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algo extraño ocurrió en medio de todo este "arrojar" de Satanás.</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083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50"/>
                                        <p:tgtEl>
                                          <p:spTgt spid="8"/>
                                        </p:tgtEl>
                                        <p:attrNameLst>
                                          <p:attrName>ppt_y</p:attrName>
                                        </p:attrNameLst>
                                      </p:cBhvr>
                                      <p:tavLst>
                                        <p:tav tm="0">
                                          <p:val>
                                            <p:strVal val="#ppt_y+#ppt_h*1.125000"/>
                                          </p:val>
                                        </p:tav>
                                        <p:tav tm="100000">
                                          <p:val>
                                            <p:strVal val="#ppt_y"/>
                                          </p:val>
                                        </p:tav>
                                      </p:tavLst>
                                    </p:anim>
                                    <p:animEffect transition="in" filter="wipe(up)">
                                      <p:cBhvr>
                                        <p:cTn id="13" dur="25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wipe(up)">
                                      <p:cBhvr>
                                        <p:cTn id="18" dur="250"/>
                                        <p:tgtEl>
                                          <p:spTgt spid="5">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up)">
                                      <p:cBhvr>
                                        <p:cTn id="23" dur="25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up)">
                                      <p:cBhvr>
                                        <p:cTn id="28" dur="25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up)">
                                      <p:cBhvr>
                                        <p:cTn id="33" dur="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p:bldP spid="8" grpId="0"/>
      <p:bldP spid="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88509-1574-D61C-C2B5-1C4538DCFD61}"/>
            </a:ext>
          </a:extLst>
        </p:cNvPr>
        <p:cNvGrpSpPr/>
        <p:nvPr/>
      </p:nvGrpSpPr>
      <p:grpSpPr>
        <a:xfrm>
          <a:off x="0" y="0"/>
          <a:ext cx="0" cy="0"/>
          <a:chOff x="0" y="0"/>
          <a:chExt cx="0" cy="0"/>
        </a:xfrm>
      </p:grpSpPr>
      <p:sp>
        <p:nvSpPr>
          <p:cNvPr id="5" name="Rectangle 10">
            <a:extLst>
              <a:ext uri="{FF2B5EF4-FFF2-40B4-BE49-F238E27FC236}">
                <a16:creationId xmlns:a16="http://schemas.microsoft.com/office/drawing/2014/main" id="{BBDC7A8F-85B7-92A8-CF44-CF25D3DBF6F2}"/>
              </a:ext>
            </a:extLst>
          </p:cNvPr>
          <p:cNvSpPr>
            <a:spLocks noChangeArrowheads="1"/>
          </p:cNvSpPr>
          <p:nvPr/>
        </p:nvSpPr>
        <p:spPr bwMode="auto">
          <a:xfrm>
            <a:off x="1295400" y="2307084"/>
            <a:ext cx="9601200" cy="29507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los que recibieron autoridad para juzgar. </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tampoco se habían dejado poner su marca en la frente ni en la mano. </a:t>
            </a:r>
          </a:p>
        </p:txBody>
      </p:sp>
      <p:sp>
        <p:nvSpPr>
          <p:cNvPr id="4" name="Rectangle 9">
            <a:extLst>
              <a:ext uri="{FF2B5EF4-FFF2-40B4-BE49-F238E27FC236}">
                <a16:creationId xmlns:a16="http://schemas.microsoft.com/office/drawing/2014/main" id="{D79FC391-8E70-4D2F-F5E2-900A8B0516EF}"/>
              </a:ext>
            </a:extLst>
          </p:cNvPr>
          <p:cNvSpPr>
            <a:spLocks noChangeArrowheads="1"/>
          </p:cNvSpPr>
          <p:nvPr/>
        </p:nvSpPr>
        <p:spPr bwMode="auto">
          <a:xfrm>
            <a:off x="1295400" y="1219200"/>
            <a:ext cx="9601200" cy="4572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Juan ve algo muy interesante…</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10">
            <a:extLst>
              <a:ext uri="{FF2B5EF4-FFF2-40B4-BE49-F238E27FC236}">
                <a16:creationId xmlns:a16="http://schemas.microsoft.com/office/drawing/2014/main" id="{FEFE03F6-CD56-4799-4C49-2E5C87C046BF}"/>
              </a:ext>
            </a:extLst>
          </p:cNvPr>
          <p:cNvSpPr>
            <a:spLocks noChangeArrowheads="1"/>
          </p:cNvSpPr>
          <p:nvPr/>
        </p:nvSpPr>
        <p:spPr bwMode="auto">
          <a:xfrm>
            <a:off x="1295400" y="2307084"/>
            <a:ext cx="9601200" cy="29507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a:t>
            </a:r>
            <a:r>
              <a:rPr kumimoji="0" lang="es-419" sz="2900" noProof="0"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los que recibieron </a:t>
            </a:r>
            <a:r>
              <a:rPr kumimoji="0" lang="es-419" sz="2900" u="sng" noProof="0"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autoridad para juzga</a:t>
            </a:r>
            <a:r>
              <a:rPr kumimoji="0" lang="es-419" sz="2900" noProof="0"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r</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tampoco se habían dejado poner su marca en la frente ni en la mano. </a:t>
            </a:r>
          </a:p>
        </p:txBody>
      </p:sp>
      <p:sp>
        <p:nvSpPr>
          <p:cNvPr id="8" name="Text Box 4">
            <a:extLst>
              <a:ext uri="{FF2B5EF4-FFF2-40B4-BE49-F238E27FC236}">
                <a16:creationId xmlns:a16="http://schemas.microsoft.com/office/drawing/2014/main" id="{E1B20CD5-FAA2-7157-16A6-7DA930F9C3A8}"/>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7" name="Rectangle 9">
            <a:extLst>
              <a:ext uri="{FF2B5EF4-FFF2-40B4-BE49-F238E27FC236}">
                <a16:creationId xmlns:a16="http://schemas.microsoft.com/office/drawing/2014/main" id="{C31F0B44-7C4E-8200-79A4-329DE3D43712}"/>
              </a:ext>
            </a:extLst>
          </p:cNvPr>
          <p:cNvSpPr>
            <a:spLocks noChangeArrowheads="1"/>
          </p:cNvSpPr>
          <p:nvPr/>
        </p:nvSpPr>
        <p:spPr bwMode="auto">
          <a:xfrm>
            <a:off x="1295400" y="1676400"/>
            <a:ext cx="9753600" cy="4572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¡Viene un juicio! Hay personas autorizadas para juzgar…</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32E2684-CCBA-B19D-FF7A-6E9F68E5E0EC}"/>
              </a:ext>
            </a:extLst>
          </p:cNvPr>
          <p:cNvSpPr>
            <a:spLocks noChangeArrowheads="1"/>
          </p:cNvSpPr>
          <p:nvPr/>
        </p:nvSpPr>
        <p:spPr bwMode="auto">
          <a:xfrm>
            <a:off x="1295400" y="5410200"/>
            <a:ext cx="9601200" cy="4572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quiénes son? ¿Y a quiénes van a juzgar?</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722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2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25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up)">
                                      <p:cBhvr>
                                        <p:cTn id="32"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4" grpId="0" build="p" autoUpdateAnimBg="0"/>
      <p:bldP spid="6" grpId="0" animBg="1"/>
      <p:bldP spid="7" grpId="0" build="p" autoUpdateAnimBg="0"/>
      <p:bldP spid="1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E74AE-7373-AD63-6A37-36E1EA2EE20A}"/>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AE7B299C-C7C5-9CB7-A36D-2343D5A5259F}"/>
              </a:ext>
            </a:extLst>
          </p:cNvPr>
          <p:cNvSpPr>
            <a:spLocks noChangeArrowheads="1"/>
          </p:cNvSpPr>
          <p:nvPr/>
        </p:nvSpPr>
        <p:spPr bwMode="auto">
          <a:xfrm>
            <a:off x="1295400" y="2308800"/>
            <a:ext cx="9601200" cy="2952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los que recibieron autoridad para juzgar. </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tampoco se habían dejado poner su marca en la frente ni en la mano. </a:t>
            </a:r>
          </a:p>
        </p:txBody>
      </p:sp>
      <p:sp>
        <p:nvSpPr>
          <p:cNvPr id="5" name="Rectangle 10">
            <a:extLst>
              <a:ext uri="{FF2B5EF4-FFF2-40B4-BE49-F238E27FC236}">
                <a16:creationId xmlns:a16="http://schemas.microsoft.com/office/drawing/2014/main" id="{CDF832CF-EE8B-F5AB-7E4E-C9620CE9EC37}"/>
              </a:ext>
            </a:extLst>
          </p:cNvPr>
          <p:cNvSpPr>
            <a:spLocks noChangeArrowheads="1"/>
          </p:cNvSpPr>
          <p:nvPr/>
        </p:nvSpPr>
        <p:spPr bwMode="auto">
          <a:xfrm>
            <a:off x="1295400" y="2308800"/>
            <a:ext cx="9601200" cy="2952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a:t>
            </a:r>
            <a:r>
              <a:rPr kumimoji="0" lang="es-419" sz="2900" u="sng"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vi</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tronos donde se sentaron los que recibieron autoridad para juzgar. </a:t>
            </a:r>
          </a:p>
          <a:p>
            <a:pPr algn="just">
              <a:lnSpc>
                <a:spcPct val="87000"/>
              </a:lnSpc>
              <a:spcBef>
                <a:spcPts val="0"/>
              </a:spcBef>
              <a:spcAft>
                <a:spcPts val="300"/>
              </a:spcAft>
              <a:buClrTx/>
              <a:buSzTx/>
              <a:buFontTx/>
              <a:buNone/>
            </a:pPr>
            <a:r>
              <a:rPr kumimoji="0" lang="es-419" sz="2900" u="sng"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Vi también</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las almas de los que habían sido decapitados por causa del testimonio de Jesús y por la palabra de Dios. No habían adorado a la bestia ni a su imagen; tampoco se habían dejado poner su marca en la frente ni en la mano. </a:t>
            </a:r>
          </a:p>
        </p:txBody>
      </p:sp>
      <p:sp>
        <p:nvSpPr>
          <p:cNvPr id="4" name="Text Box 4">
            <a:extLst>
              <a:ext uri="{FF2B5EF4-FFF2-40B4-BE49-F238E27FC236}">
                <a16:creationId xmlns:a16="http://schemas.microsoft.com/office/drawing/2014/main" id="{42E70841-AF03-CE89-4635-5B43D8F216A6}"/>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7" name="TextBox 6">
            <a:extLst>
              <a:ext uri="{FF2B5EF4-FFF2-40B4-BE49-F238E27FC236}">
                <a16:creationId xmlns:a16="http://schemas.microsoft.com/office/drawing/2014/main" id="{955A8E18-916B-12DC-BA5C-5F505F634DAC}"/>
              </a:ext>
            </a:extLst>
          </p:cNvPr>
          <p:cNvSpPr txBox="1"/>
          <p:nvPr/>
        </p:nvSpPr>
        <p:spPr>
          <a:xfrm>
            <a:off x="6741316" y="2379302"/>
            <a:ext cx="533400" cy="480581"/>
          </a:xfrm>
          <a:prstGeom prst="rect">
            <a:avLst/>
          </a:prstGeom>
          <a:noFill/>
        </p:spPr>
        <p:txBody>
          <a:bodyPr wrap="square">
            <a:spAutoFit/>
          </a:bodyPr>
          <a:lstStyle/>
          <a:p>
            <a:pPr>
              <a:lnSpc>
                <a:spcPct val="87000"/>
              </a:lnSpc>
              <a:spcAft>
                <a:spcPts val="300"/>
              </a:spcAft>
            </a:pPr>
            <a:r>
              <a:rPr kumimoji="0" lang="es-419" sz="2900" u="sng"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vi</a:t>
            </a:r>
            <a:endParaRPr lang="es-419" sz="2900" noProof="0" dirty="0"/>
          </a:p>
        </p:txBody>
      </p:sp>
      <p:sp>
        <p:nvSpPr>
          <p:cNvPr id="13" name="TextBox 12">
            <a:extLst>
              <a:ext uri="{FF2B5EF4-FFF2-40B4-BE49-F238E27FC236}">
                <a16:creationId xmlns:a16="http://schemas.microsoft.com/office/drawing/2014/main" id="{EF3FEA06-31D1-524B-DAE8-7E14C946427D}"/>
              </a:ext>
            </a:extLst>
          </p:cNvPr>
          <p:cNvSpPr txBox="1"/>
          <p:nvPr/>
        </p:nvSpPr>
        <p:spPr>
          <a:xfrm>
            <a:off x="1352549" y="3188926"/>
            <a:ext cx="2590800" cy="480581"/>
          </a:xfrm>
          <a:prstGeom prst="rect">
            <a:avLst/>
          </a:prstGeom>
          <a:noFill/>
        </p:spPr>
        <p:txBody>
          <a:bodyPr wrap="square">
            <a:spAutoFit/>
          </a:bodyPr>
          <a:lstStyle/>
          <a:p>
            <a:pPr>
              <a:lnSpc>
                <a:spcPct val="87000"/>
              </a:lnSpc>
              <a:spcAft>
                <a:spcPts val="300"/>
              </a:spcAft>
            </a:pPr>
            <a:r>
              <a:rPr lang="es-419" sz="2900" u="sng"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Vi también</a:t>
            </a:r>
            <a:endParaRPr lang="es-419" sz="2900" noProof="0" dirty="0"/>
          </a:p>
        </p:txBody>
      </p:sp>
      <p:sp>
        <p:nvSpPr>
          <p:cNvPr id="6" name="Rectangle 9">
            <a:extLst>
              <a:ext uri="{FF2B5EF4-FFF2-40B4-BE49-F238E27FC236}">
                <a16:creationId xmlns:a16="http://schemas.microsoft.com/office/drawing/2014/main" id="{C4729A18-DE03-D054-782C-EAB5FEEA05EF}"/>
              </a:ext>
            </a:extLst>
          </p:cNvPr>
          <p:cNvSpPr>
            <a:spLocks noChangeArrowheads="1"/>
          </p:cNvSpPr>
          <p:nvPr/>
        </p:nvSpPr>
        <p:spPr bwMode="auto">
          <a:xfrm>
            <a:off x="1295400" y="12192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realidad, Juan ve DOS cosas aquí.  ¡Muy importante tomar eso en cuenta!</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El punto impor... - Rectangle 9">
            <a:extLst>
              <a:ext uri="{FF2B5EF4-FFF2-40B4-BE49-F238E27FC236}">
                <a16:creationId xmlns:a16="http://schemas.microsoft.com/office/drawing/2014/main" id="{46EB69A4-DBAB-05E3-7423-B5E0B7910540}"/>
              </a:ext>
            </a:extLst>
          </p:cNvPr>
          <p:cNvSpPr>
            <a:spLocks noChangeArrowheads="1"/>
          </p:cNvSpPr>
          <p:nvPr/>
        </p:nvSpPr>
        <p:spPr bwMode="auto">
          <a:xfrm>
            <a:off x="1295400" y="5378450"/>
            <a:ext cx="9601200" cy="1250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Juan ve dos grupos de personas en el cielo: los que</a:t>
            </a:r>
            <a:r>
              <a:rPr lang="es-419" sz="2800" noProof="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 “recibieron autoridad para juzgar</a:t>
            </a:r>
            <a:r>
              <a:rPr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los que fueron </a:t>
            </a:r>
            <a:r>
              <a:rPr lang="es-419" sz="2800" noProof="0" dirty="0">
                <a:solidFill>
                  <a:srgbClr val="8EFF80"/>
                </a:solidFill>
                <a:effectLst>
                  <a:outerShdw blurRad="38100" dist="38100" dir="2700000" algn="tl">
                    <a:srgbClr val="000000"/>
                  </a:outerShdw>
                </a:effectLst>
                <a:latin typeface="Arial" panose="020B0604020202020204" pitchFamily="34" charset="0"/>
                <a:cs typeface="Arial" panose="020B0604020202020204" pitchFamily="34" charset="0"/>
              </a:rPr>
              <a:t>martirizados por su fe</a:t>
            </a:r>
            <a:r>
              <a:rPr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5594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3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cTn>
                              </p:par>
                            </p:childTnLst>
                          </p:cTn>
                        </p:par>
                        <p:par>
                          <p:cTn id="14" fill="hold">
                            <p:stCondLst>
                              <p:cond delay="800"/>
                            </p:stCondLst>
                            <p:childTnLst>
                              <p:par>
                                <p:cTn id="15" presetID="23" presetClass="entr" presetSubtype="3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4*#ppt_w"/>
                                          </p:val>
                                        </p:tav>
                                        <p:tav tm="100000">
                                          <p:val>
                                            <p:strVal val="#ppt_w"/>
                                          </p:val>
                                        </p:tav>
                                      </p:tavLst>
                                    </p:anim>
                                    <p:anim calcmode="lin" valueType="num">
                                      <p:cBhvr>
                                        <p:cTn id="1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5"/>
                                        </p:tgtEl>
                                        <p:attrNameLst>
                                          <p:attrName>style.visibility</p:attrName>
                                        </p:attrNameLst>
                                      </p:cBhvr>
                                      <p:to>
                                        <p:strVal val="visible"/>
                                      </p:to>
                                    </p:set>
                                  </p:childTnLst>
                                </p:cTn>
                              </p:par>
                            </p:childTnLst>
                          </p:cTn>
                        </p:par>
                        <p:par>
                          <p:cTn id="23" fill="hold">
                            <p:stCondLst>
                              <p:cond delay="10"/>
                            </p:stCondLst>
                            <p:childTnLst>
                              <p:par>
                                <p:cTn id="24" presetID="1" presetClass="exit" presetSubtype="0" fill="hold" grpId="1" nodeType="afterEffect">
                                  <p:stCondLst>
                                    <p:cond delay="0"/>
                                  </p:stCondLst>
                                  <p:childTnLs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510"/>
                            </p:stCondLst>
                            <p:childTnLst>
                              <p:par>
                                <p:cTn id="27" presetID="1" presetClass="exit" presetSubtype="0" fill="hold" grpId="1" nodeType="afterEffect">
                                  <p:stCondLst>
                                    <p:cond delay="0"/>
                                  </p:stCondLst>
                                  <p:childTnLst>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left)">
                                      <p:cBhvr>
                                        <p:cTn id="3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13" grpId="0"/>
      <p:bldP spid="13" grpId="1"/>
      <p:bldP spid="6" grpId="0" build="p" autoUpdateAnimBg="0"/>
      <p:bldP spid="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4A28-EF8B-5BF7-869C-8D5F7825660A}"/>
            </a:ext>
          </a:extLst>
        </p:cNvPr>
        <p:cNvGrpSpPr/>
        <p:nvPr/>
      </p:nvGrpSpPr>
      <p:grpSpPr>
        <a:xfrm>
          <a:off x="0" y="0"/>
          <a:ext cx="0" cy="0"/>
          <a:chOff x="0" y="0"/>
          <a:chExt cx="0" cy="0"/>
        </a:xfrm>
      </p:grpSpPr>
      <p:sp>
        <p:nvSpPr>
          <p:cNvPr id="6" name="Text: El punto impor... - Rectangle 9">
            <a:extLst>
              <a:ext uri="{FF2B5EF4-FFF2-40B4-BE49-F238E27FC236}">
                <a16:creationId xmlns:a16="http://schemas.microsoft.com/office/drawing/2014/main" id="{8B518BE5-8E9E-C1D2-C1C3-4FA2F5980ED6}"/>
              </a:ext>
            </a:extLst>
          </p:cNvPr>
          <p:cNvSpPr>
            <a:spLocks noChangeArrowheads="1"/>
          </p:cNvSpPr>
          <p:nvPr/>
        </p:nvSpPr>
        <p:spPr bwMode="auto">
          <a:xfrm>
            <a:off x="1295400" y="5378450"/>
            <a:ext cx="9601200" cy="1250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Juan ve dos grupos de personas en el cielo: los que</a:t>
            </a:r>
            <a:r>
              <a:rPr lang="es-419" sz="2800" noProof="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 “recibieron autoridad para juzgar</a:t>
            </a:r>
            <a:r>
              <a:rPr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los que fueron </a:t>
            </a:r>
            <a:r>
              <a:rPr lang="es-419" sz="2800" noProof="0" dirty="0">
                <a:solidFill>
                  <a:srgbClr val="8EFF80"/>
                </a:solidFill>
                <a:effectLst>
                  <a:outerShdw blurRad="38100" dist="38100" dir="2700000" algn="tl">
                    <a:srgbClr val="000000"/>
                  </a:outerShdw>
                </a:effectLst>
                <a:latin typeface="Arial" panose="020B0604020202020204" pitchFamily="34" charset="0"/>
                <a:cs typeface="Arial" panose="020B0604020202020204" pitchFamily="34" charset="0"/>
              </a:rPr>
              <a:t>martirizados por su fe</a:t>
            </a:r>
            <a:r>
              <a:rPr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3" name="A Rectangle 10">
            <a:extLst>
              <a:ext uri="{FF2B5EF4-FFF2-40B4-BE49-F238E27FC236}">
                <a16:creationId xmlns:a16="http://schemas.microsoft.com/office/drawing/2014/main" id="{8531C905-E5EC-2001-9C2F-A9B073D5C458}"/>
              </a:ext>
            </a:extLst>
          </p:cNvPr>
          <p:cNvSpPr>
            <a:spLocks noChangeArrowheads="1"/>
          </p:cNvSpPr>
          <p:nvPr/>
        </p:nvSpPr>
        <p:spPr bwMode="auto">
          <a:xfrm>
            <a:off x="1295400" y="2308800"/>
            <a:ext cx="9601200" cy="2952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los que recibieron autoridad para juzgar. </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tampoco se habían dejado poner su marca en la frente ni en la mano. </a:t>
            </a:r>
          </a:p>
        </p:txBody>
      </p:sp>
      <p:sp>
        <p:nvSpPr>
          <p:cNvPr id="8" name="Yellow reinaron - Rectangle 10">
            <a:extLst>
              <a:ext uri="{FF2B5EF4-FFF2-40B4-BE49-F238E27FC236}">
                <a16:creationId xmlns:a16="http://schemas.microsoft.com/office/drawing/2014/main" id="{6737F2FD-67A3-93FA-30D2-838BED2C0DB6}"/>
              </a:ext>
            </a:extLst>
          </p:cNvPr>
          <p:cNvSpPr>
            <a:spLocks noChangeArrowheads="1"/>
          </p:cNvSpPr>
          <p:nvPr/>
        </p:nvSpPr>
        <p:spPr bwMode="auto">
          <a:xfrm>
            <a:off x="1295400" y="2308799"/>
            <a:ext cx="9601200" cy="2088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vi tronos donde</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u="sng" noProof="0" dirty="0">
                <a:solidFill>
                  <a:srgbClr val="4FFF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se sentaron los que recibieron autoridad para juzgar</a:t>
            </a:r>
            <a:r>
              <a:rPr kumimoji="0" lang="es-419" sz="2900" noProof="0" dirty="0">
                <a:solidFill>
                  <a:srgbClr val="EFF9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Vi también </a:t>
            </a:r>
            <a:r>
              <a:rPr kumimoji="0" lang="es-419" sz="2900" u="sng" noProof="0" dirty="0">
                <a:solidFill>
                  <a:srgbClr val="8EFF8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las almas de los que habían sido decapitados por causa del testimonio de Jesús</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y por la palabra de Dios.  </a:t>
            </a:r>
            <a:endParaRPr kumimoji="0" lang="es-419" sz="2900" u="sng"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4E43A0FB-BD10-51FF-67C0-F04A5B4A0FAA}"/>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2" name="Rectangle 9">
            <a:extLst>
              <a:ext uri="{FF2B5EF4-FFF2-40B4-BE49-F238E27FC236}">
                <a16:creationId xmlns:a16="http://schemas.microsoft.com/office/drawing/2014/main" id="{B02BCB78-6325-3FE6-4680-4F63F915DDF7}"/>
              </a:ext>
            </a:extLst>
          </p:cNvPr>
          <p:cNvSpPr>
            <a:spLocks noChangeArrowheads="1"/>
          </p:cNvSpPr>
          <p:nvPr/>
        </p:nvSpPr>
        <p:spPr bwMode="auto">
          <a:xfrm>
            <a:off x="1295400" y="12192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realidad, Juan ve DOS cosas aquí.  ¡Muy importante tomar eso en cuenta!</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15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EF7A-027B-4C0D-511A-543C7AB9002D}"/>
            </a:ext>
          </a:extLst>
        </p:cNvPr>
        <p:cNvGrpSpPr/>
        <p:nvPr/>
      </p:nvGrpSpPr>
      <p:grpSpPr>
        <a:xfrm>
          <a:off x="0" y="0"/>
          <a:ext cx="0" cy="0"/>
          <a:chOff x="0" y="0"/>
          <a:chExt cx="0" cy="0"/>
        </a:xfrm>
      </p:grpSpPr>
      <p:sp>
        <p:nvSpPr>
          <p:cNvPr id="9" name="Rectangle 9">
            <a:extLst>
              <a:ext uri="{FF2B5EF4-FFF2-40B4-BE49-F238E27FC236}">
                <a16:creationId xmlns:a16="http://schemas.microsoft.com/office/drawing/2014/main" id="{F38A3D6D-DD89-A879-1286-BE13598A48A9}"/>
              </a:ext>
            </a:extLst>
          </p:cNvPr>
          <p:cNvSpPr>
            <a:spLocks noChangeArrowheads="1"/>
          </p:cNvSpPr>
          <p:nvPr/>
        </p:nvSpPr>
        <p:spPr bwMode="auto">
          <a:xfrm>
            <a:off x="1295400" y="12192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Está claro quién es el segundo grupo (mártires), pero… ¿quién es este primer grupo?</a:t>
            </a:r>
          </a:p>
        </p:txBody>
      </p:sp>
      <p:sp>
        <p:nvSpPr>
          <p:cNvPr id="8" name="Yellow reinaron - Rectangle 10">
            <a:extLst>
              <a:ext uri="{FF2B5EF4-FFF2-40B4-BE49-F238E27FC236}">
                <a16:creationId xmlns:a16="http://schemas.microsoft.com/office/drawing/2014/main" id="{8D845E60-20D5-8919-C96A-911BC62B185B}"/>
              </a:ext>
            </a:extLst>
          </p:cNvPr>
          <p:cNvSpPr>
            <a:spLocks noChangeArrowheads="1"/>
          </p:cNvSpPr>
          <p:nvPr/>
        </p:nvSpPr>
        <p:spPr bwMode="auto">
          <a:xfrm>
            <a:off x="1295400" y="2308799"/>
            <a:ext cx="9601200" cy="2088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vi tronos donde</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u="sng" noProof="0" dirty="0">
                <a:solidFill>
                  <a:srgbClr val="4FFF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se sentaron los que recibieron autoridad para juzgar</a:t>
            </a:r>
            <a:r>
              <a:rPr kumimoji="0" lang="es-419" sz="2900" noProof="0" dirty="0">
                <a:solidFill>
                  <a:srgbClr val="EFF9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Vi también </a:t>
            </a:r>
            <a:r>
              <a:rPr kumimoji="0" lang="es-419" sz="2900" u="sng" noProof="0" dirty="0">
                <a:solidFill>
                  <a:srgbClr val="8EFF8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las almas de los que habían sido decapitados por causa del testimonio de Jesús</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y por la palabra de Dios.  </a:t>
            </a:r>
            <a:endParaRPr kumimoji="0" lang="es-419" sz="2900" u="sng"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2C0039D6-5671-45E3-048D-D5F1A49756CE}"/>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2" name="Rectangle 1">
            <a:extLst>
              <a:ext uri="{FF2B5EF4-FFF2-40B4-BE49-F238E27FC236}">
                <a16:creationId xmlns:a16="http://schemas.microsoft.com/office/drawing/2014/main" id="{8479BCD3-0462-1A0D-E9C7-157FFC945188}"/>
              </a:ext>
            </a:extLst>
          </p:cNvPr>
          <p:cNvSpPr>
            <a:spLocks noChangeArrowheads="1"/>
          </p:cNvSpPr>
          <p:nvPr/>
        </p:nvSpPr>
        <p:spPr bwMode="auto">
          <a:xfrm>
            <a:off x="1295400" y="4495800"/>
            <a:ext cx="9601200" cy="2057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Hay varias teorías al respecto. La más frecuente es que quienes están sentados en los tronos </a:t>
            </a:r>
            <a:r>
              <a:rPr lang="es-419" sz="30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son</a:t>
            </a: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los mártires...</a:t>
            </a:r>
          </a:p>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eso obviamente no tiene sentido, ya que Juan dice claramente que vio DOS grupos distintos: uno sentado en los tronos y el otro es el grupo de los mártires.</a:t>
            </a:r>
          </a:p>
        </p:txBody>
      </p:sp>
    </p:spTree>
    <p:extLst>
      <p:ext uri="{BB962C8B-B14F-4D97-AF65-F5344CB8AC3E}">
        <p14:creationId xmlns:p14="http://schemas.microsoft.com/office/powerpoint/2010/main" val="1717211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25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2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B2FD5-7915-F9F8-654F-4E1F74FAC6DC}"/>
            </a:ext>
          </a:extLst>
        </p:cNvPr>
        <p:cNvGrpSpPr/>
        <p:nvPr/>
      </p:nvGrpSpPr>
      <p:grpSpPr>
        <a:xfrm>
          <a:off x="0" y="0"/>
          <a:ext cx="0" cy="0"/>
          <a:chOff x="0" y="0"/>
          <a:chExt cx="0" cy="0"/>
        </a:xfrm>
      </p:grpSpPr>
      <p:sp>
        <p:nvSpPr>
          <p:cNvPr id="9" name="Rectangle 9">
            <a:extLst>
              <a:ext uri="{FF2B5EF4-FFF2-40B4-BE49-F238E27FC236}">
                <a16:creationId xmlns:a16="http://schemas.microsoft.com/office/drawing/2014/main" id="{CC43F567-5C52-B747-9350-15BC1F6F8F1D}"/>
              </a:ext>
            </a:extLst>
          </p:cNvPr>
          <p:cNvSpPr>
            <a:spLocks noChangeArrowheads="1"/>
          </p:cNvSpPr>
          <p:nvPr/>
        </p:nvSpPr>
        <p:spPr bwMode="auto">
          <a:xfrm>
            <a:off x="1295400" y="13081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lang="es-419" sz="3000" dirty="0">
                <a:solidFill>
                  <a:srgbClr val="EFF9FF"/>
                </a:solidFill>
                <a:effectLst>
                  <a:outerShdw blurRad="38100" dist="38100" dir="2700000" algn="tl">
                    <a:srgbClr val="000000"/>
                  </a:outerShdw>
                </a:effectLst>
                <a:latin typeface="Arial" panose="020B0604020202020204" pitchFamily="34" charset="0"/>
              </a:rPr>
              <a:t>Otra teoría: el primer grupo, sentado en tronos, son los ángeles.</a:t>
            </a:r>
          </a:p>
        </p:txBody>
      </p:sp>
      <p:sp>
        <p:nvSpPr>
          <p:cNvPr id="8" name="Yellow reinaron - Rectangle 10">
            <a:extLst>
              <a:ext uri="{FF2B5EF4-FFF2-40B4-BE49-F238E27FC236}">
                <a16:creationId xmlns:a16="http://schemas.microsoft.com/office/drawing/2014/main" id="{CEE90050-FFE0-8AF0-7F94-6368ADA0C570}"/>
              </a:ext>
            </a:extLst>
          </p:cNvPr>
          <p:cNvSpPr>
            <a:spLocks noChangeArrowheads="1"/>
          </p:cNvSpPr>
          <p:nvPr/>
        </p:nvSpPr>
        <p:spPr bwMode="auto">
          <a:xfrm>
            <a:off x="1295400" y="2308799"/>
            <a:ext cx="9601200" cy="2088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vi tronos donde</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u="sng" noProof="0" dirty="0">
                <a:solidFill>
                  <a:srgbClr val="4FFF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se sentaron los que recibieron autoridad para juzgar</a:t>
            </a:r>
            <a:r>
              <a:rPr kumimoji="0" lang="es-419" sz="2900" noProof="0" dirty="0">
                <a:solidFill>
                  <a:srgbClr val="EFF9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Vi también </a:t>
            </a:r>
            <a:r>
              <a:rPr kumimoji="0" lang="es-419" sz="2900" u="sng" noProof="0" dirty="0">
                <a:solidFill>
                  <a:srgbClr val="8EFF8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las almas de los que habían sido decapitados por causa del testimonio de Jesús</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y por la palabra de Dios.  </a:t>
            </a:r>
            <a:endParaRPr kumimoji="0" lang="es-419" sz="2900" u="sng"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08ED7608-F3C3-4FEA-5254-945DA9506EEF}"/>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3" name="Rectangle 9">
            <a:extLst>
              <a:ext uri="{FF2B5EF4-FFF2-40B4-BE49-F238E27FC236}">
                <a16:creationId xmlns:a16="http://schemas.microsoft.com/office/drawing/2014/main" id="{AD04F52E-14BD-3750-8DBC-24651FCC4D3C}"/>
              </a:ext>
            </a:extLst>
          </p:cNvPr>
          <p:cNvSpPr>
            <a:spLocks noChangeArrowheads="1"/>
          </p:cNvSpPr>
          <p:nvPr/>
        </p:nvSpPr>
        <p:spPr bwMode="auto">
          <a:xfrm>
            <a:off x="1295400" y="446405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None/>
            </a:pPr>
            <a:r>
              <a:rPr lang="es-419" sz="3000" dirty="0">
                <a:solidFill>
                  <a:srgbClr val="EFF9FF"/>
                </a:solidFill>
                <a:effectLst>
                  <a:outerShdw blurRad="38100" dist="38100" dir="2700000" algn="tl">
                    <a:srgbClr val="000000"/>
                  </a:outerShdw>
                </a:effectLst>
                <a:latin typeface="Arial" panose="020B0604020202020204" pitchFamily="34" charset="0"/>
              </a:rPr>
              <a:t>Pero los ángeles no tienen autoridad para juzgar a las personas, y tampoco es su función:</a:t>
            </a:r>
          </a:p>
        </p:txBody>
      </p:sp>
    </p:spTree>
    <p:extLst>
      <p:ext uri="{BB962C8B-B14F-4D97-AF65-F5344CB8AC3E}">
        <p14:creationId xmlns:p14="http://schemas.microsoft.com/office/powerpoint/2010/main" val="4096734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5D4CB-BC83-76A8-5ECD-8D6A590AA67C}"/>
            </a:ext>
          </a:extLst>
        </p:cNvPr>
        <p:cNvGrpSpPr/>
        <p:nvPr/>
      </p:nvGrpSpPr>
      <p:grpSpPr>
        <a:xfrm>
          <a:off x="0" y="0"/>
          <a:ext cx="0" cy="0"/>
          <a:chOff x="0" y="0"/>
          <a:chExt cx="0" cy="0"/>
        </a:xfrm>
      </p:grpSpPr>
      <p:sp>
        <p:nvSpPr>
          <p:cNvPr id="8" name="Yellow reinaron - Rectangle 10">
            <a:extLst>
              <a:ext uri="{FF2B5EF4-FFF2-40B4-BE49-F238E27FC236}">
                <a16:creationId xmlns:a16="http://schemas.microsoft.com/office/drawing/2014/main" id="{B60909EF-BC2B-6A7A-1E1B-43CDEBD44C15}"/>
              </a:ext>
            </a:extLst>
          </p:cNvPr>
          <p:cNvSpPr>
            <a:spLocks noChangeArrowheads="1"/>
          </p:cNvSpPr>
          <p:nvPr/>
        </p:nvSpPr>
        <p:spPr bwMode="auto">
          <a:xfrm>
            <a:off x="1295400" y="2308799"/>
            <a:ext cx="9601200" cy="2088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vi tronos donde</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u="sng" noProof="0" dirty="0">
                <a:solidFill>
                  <a:srgbClr val="4FFF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se sentaron los que recibieron autoridad para juzgar</a:t>
            </a:r>
            <a:r>
              <a:rPr kumimoji="0" lang="es-419" sz="2900" noProof="0" dirty="0">
                <a:solidFill>
                  <a:srgbClr val="EFF9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Vi también </a:t>
            </a:r>
            <a:r>
              <a:rPr kumimoji="0" lang="es-419" sz="2900" u="sng" noProof="0" dirty="0">
                <a:solidFill>
                  <a:srgbClr val="8EFF8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las almas de los que habían sido decapitados por causa del testimonio de Jesús</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y por la palabra de Dios.  </a:t>
            </a:r>
            <a:endParaRPr kumimoji="0" lang="es-419" sz="2900" u="sng"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Rectangle 9">
            <a:extLst>
              <a:ext uri="{FF2B5EF4-FFF2-40B4-BE49-F238E27FC236}">
                <a16:creationId xmlns:a16="http://schemas.microsoft.com/office/drawing/2014/main" id="{6F8EF929-0291-A8EA-7615-BC1A65701E7D}"/>
              </a:ext>
            </a:extLst>
          </p:cNvPr>
          <p:cNvSpPr>
            <a:spLocks noChangeArrowheads="1"/>
          </p:cNvSpPr>
          <p:nvPr/>
        </p:nvSpPr>
        <p:spPr bwMode="auto">
          <a:xfrm>
            <a:off x="1295400" y="446405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None/>
            </a:pPr>
            <a:r>
              <a:rPr lang="es-419" sz="3000" dirty="0">
                <a:solidFill>
                  <a:srgbClr val="EFF9FF"/>
                </a:solidFill>
                <a:effectLst>
                  <a:outerShdw blurRad="38100" dist="38100" dir="2700000" algn="tl">
                    <a:srgbClr val="000000"/>
                  </a:outerShdw>
                </a:effectLst>
                <a:latin typeface="Arial" panose="020B0604020202020204" pitchFamily="34" charset="0"/>
              </a:rPr>
              <a:t>Pero los ángeles no tienen autoridad para juzgar a las personas, y tampoco es su función:</a:t>
            </a:r>
          </a:p>
        </p:txBody>
      </p:sp>
      <p:sp>
        <p:nvSpPr>
          <p:cNvPr id="4" name="Text Box 4">
            <a:extLst>
              <a:ext uri="{FF2B5EF4-FFF2-40B4-BE49-F238E27FC236}">
                <a16:creationId xmlns:a16="http://schemas.microsoft.com/office/drawing/2014/main" id="{91576C18-803E-8880-E8A0-E7C954F33127}"/>
              </a:ext>
            </a:extLst>
          </p:cNvPr>
          <p:cNvSpPr txBox="1">
            <a:spLocks noChangeArrowheads="1"/>
          </p:cNvSpPr>
          <p:nvPr/>
        </p:nvSpPr>
        <p:spPr bwMode="auto">
          <a:xfrm>
            <a:off x="1295400" y="22860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10" name="Background Hebrews - Rectangle 10">
            <a:extLst>
              <a:ext uri="{FF2B5EF4-FFF2-40B4-BE49-F238E27FC236}">
                <a16:creationId xmlns:a16="http://schemas.microsoft.com/office/drawing/2014/main" id="{E80965AE-1CC1-28AA-2350-7F429816A877}"/>
              </a:ext>
            </a:extLst>
          </p:cNvPr>
          <p:cNvSpPr>
            <a:spLocks noChangeArrowheads="1"/>
          </p:cNvSpPr>
          <p:nvPr/>
        </p:nvSpPr>
        <p:spPr bwMode="auto">
          <a:xfrm>
            <a:off x="1295400" y="2259459"/>
            <a:ext cx="9601200" cy="3024000"/>
          </a:xfrm>
          <a:prstGeom prst="rect">
            <a:avLst/>
          </a:prstGeom>
          <a:solidFill>
            <a:srgbClr val="333333"/>
          </a:solidFill>
          <a:ln w="38100">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1" name="Verse Text Hebrees - Rectangle 10">
            <a:extLst>
              <a:ext uri="{FF2B5EF4-FFF2-40B4-BE49-F238E27FC236}">
                <a16:creationId xmlns:a16="http://schemas.microsoft.com/office/drawing/2014/main" id="{660A3E53-A0F2-9CEB-2582-B1EFC47C0A67}"/>
              </a:ext>
            </a:extLst>
          </p:cNvPr>
          <p:cNvSpPr>
            <a:spLocks noChangeArrowheads="1"/>
          </p:cNvSpPr>
          <p:nvPr/>
        </p:nvSpPr>
        <p:spPr bwMode="auto">
          <a:xfrm>
            <a:off x="1295400" y="2259459"/>
            <a:ext cx="9601200" cy="3024000"/>
          </a:xfrm>
          <a:prstGeom prst="rect">
            <a:avLst/>
          </a:prstGeom>
          <a:solidFill>
            <a:srgbClr val="333333"/>
          </a:solidFill>
          <a:ln w="38100">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Dios nunca dijo a ninguno de los ángeles:</a:t>
            </a:r>
          </a:p>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"Siéntate a mi derecha, hasta que yo haga de tus enemigos el estrado de tus pies."</a:t>
            </a:r>
          </a:p>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todos los ángeles son espíritus al servicio de Dios, enviados en ayuda de quienes han de recibir en herencia la salvación.</a:t>
            </a:r>
          </a:p>
        </p:txBody>
      </p:sp>
      <p:sp>
        <p:nvSpPr>
          <p:cNvPr id="9" name="Rectangle 9">
            <a:extLst>
              <a:ext uri="{FF2B5EF4-FFF2-40B4-BE49-F238E27FC236}">
                <a16:creationId xmlns:a16="http://schemas.microsoft.com/office/drawing/2014/main" id="{5E9A9720-D63F-9E99-0A3D-33D965FD6907}"/>
              </a:ext>
            </a:extLst>
          </p:cNvPr>
          <p:cNvSpPr>
            <a:spLocks noChangeArrowheads="1"/>
          </p:cNvSpPr>
          <p:nvPr/>
        </p:nvSpPr>
        <p:spPr bwMode="auto">
          <a:xfrm>
            <a:off x="1295400" y="13081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lang="es-419" sz="3000" dirty="0">
                <a:solidFill>
                  <a:srgbClr val="EFF9FF"/>
                </a:solidFill>
                <a:effectLst>
                  <a:outerShdw blurRad="38100" dist="38100" dir="2700000" algn="tl">
                    <a:srgbClr val="000000"/>
                  </a:outerShdw>
                </a:effectLst>
                <a:latin typeface="Arial" panose="020B0604020202020204" pitchFamily="34" charset="0"/>
              </a:rPr>
              <a:t>Otra teoría: el primer grupo, sentado en tronos, son los ángeles.</a:t>
            </a:r>
          </a:p>
        </p:txBody>
      </p:sp>
      <p:sp>
        <p:nvSpPr>
          <p:cNvPr id="12" name="Verse: ID Hebrews - Text Box 4">
            <a:extLst>
              <a:ext uri="{FF2B5EF4-FFF2-40B4-BE49-F238E27FC236}">
                <a16:creationId xmlns:a16="http://schemas.microsoft.com/office/drawing/2014/main" id="{CD7620C5-4410-BA59-2967-941630254FA3}"/>
              </a:ext>
            </a:extLst>
          </p:cNvPr>
          <p:cNvSpPr txBox="1">
            <a:spLocks noChangeArrowheads="1"/>
          </p:cNvSpPr>
          <p:nvPr/>
        </p:nvSpPr>
        <p:spPr bwMode="auto">
          <a:xfrm>
            <a:off x="1295400" y="2209800"/>
            <a:ext cx="3984131"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Hebreos 1:13-14        </a:t>
            </a:r>
          </a:p>
        </p:txBody>
      </p:sp>
      <p:sp>
        <p:nvSpPr>
          <p:cNvPr id="13" name="Verse: DHH - Text Box 4">
            <a:extLst>
              <a:ext uri="{FF2B5EF4-FFF2-40B4-BE49-F238E27FC236}">
                <a16:creationId xmlns:a16="http://schemas.microsoft.com/office/drawing/2014/main" id="{7DEE36EE-DB62-EFE6-00D7-9E048B4C55E5}"/>
              </a:ext>
            </a:extLst>
          </p:cNvPr>
          <p:cNvSpPr txBox="1">
            <a:spLocks noChangeArrowheads="1"/>
          </p:cNvSpPr>
          <p:nvPr/>
        </p:nvSpPr>
        <p:spPr bwMode="auto">
          <a:xfrm>
            <a:off x="4205922" y="2262412"/>
            <a:ext cx="1018576" cy="4224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sz="2000"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(DHH)</a:t>
            </a:r>
          </a:p>
        </p:txBody>
      </p:sp>
    </p:spTree>
    <p:extLst>
      <p:ext uri="{BB962C8B-B14F-4D97-AF65-F5344CB8AC3E}">
        <p14:creationId xmlns:p14="http://schemas.microsoft.com/office/powerpoint/2010/main" val="44004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50"/>
                                        <p:tgtEl>
                                          <p:spTgt spid="12"/>
                                        </p:tgtEl>
                                        <p:attrNameLst>
                                          <p:attrName>ppt_y</p:attrName>
                                        </p:attrNameLst>
                                      </p:cBhvr>
                                      <p:tavLst>
                                        <p:tav tm="0">
                                          <p:val>
                                            <p:strVal val="#ppt_y+#ppt_h*1.125000"/>
                                          </p:val>
                                        </p:tav>
                                        <p:tav tm="100000">
                                          <p:val>
                                            <p:strVal val="#ppt_y"/>
                                          </p:val>
                                        </p:tav>
                                      </p:tavLst>
                                    </p:anim>
                                    <p:animEffect transition="in" filter="wipe(up)">
                                      <p:cBhvr>
                                        <p:cTn id="13" dur="250"/>
                                        <p:tgtEl>
                                          <p:spTgt spid="12"/>
                                        </p:tgtEl>
                                      </p:cBhvr>
                                    </p:animEffect>
                                  </p:childTnLst>
                                </p:cTn>
                              </p:par>
                            </p:childTnLst>
                          </p:cTn>
                        </p:par>
                        <p:par>
                          <p:cTn id="14" fill="hold">
                            <p:stCondLst>
                              <p:cond delay="250"/>
                            </p:stCondLst>
                            <p:childTnLst>
                              <p:par>
                                <p:cTn id="15" presetID="1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ppt_x</p:attrName>
                                        </p:attrNameLst>
                                      </p:cBhvr>
                                      <p:tavLst>
                                        <p:tav tm="0">
                                          <p:val>
                                            <p:strVal val="#ppt_x+#ppt_w*1.125000"/>
                                          </p:val>
                                        </p:tav>
                                        <p:tav tm="100000">
                                          <p:val>
                                            <p:strVal val="#ppt_x"/>
                                          </p:val>
                                        </p:tav>
                                      </p:tavLst>
                                    </p:anim>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up)">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wipe(up)">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wipe(up)">
                                      <p:cBhvr>
                                        <p:cTn id="3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1" grpId="0" build="p" animBg="1" autoUpdateAnimBg="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448C-3035-8063-BB33-F2B1F600448C}"/>
            </a:ext>
          </a:extLst>
        </p:cNvPr>
        <p:cNvGrpSpPr/>
        <p:nvPr/>
      </p:nvGrpSpPr>
      <p:grpSpPr>
        <a:xfrm>
          <a:off x="0" y="0"/>
          <a:ext cx="0" cy="0"/>
          <a:chOff x="0" y="0"/>
          <a:chExt cx="0" cy="0"/>
        </a:xfrm>
      </p:grpSpPr>
      <p:sp>
        <p:nvSpPr>
          <p:cNvPr id="12" name="Background Hebrews - Rectangle 10">
            <a:extLst>
              <a:ext uri="{FF2B5EF4-FFF2-40B4-BE49-F238E27FC236}">
                <a16:creationId xmlns:a16="http://schemas.microsoft.com/office/drawing/2014/main" id="{3737F9E3-BC90-519A-1011-3B905D5B3C48}"/>
              </a:ext>
            </a:extLst>
          </p:cNvPr>
          <p:cNvSpPr>
            <a:spLocks noChangeArrowheads="1"/>
          </p:cNvSpPr>
          <p:nvPr/>
        </p:nvSpPr>
        <p:spPr bwMode="auto">
          <a:xfrm>
            <a:off x="1295400" y="2259459"/>
            <a:ext cx="9601200" cy="2952000"/>
          </a:xfrm>
          <a:prstGeom prst="rect">
            <a:avLst/>
          </a:prstGeom>
          <a:solidFill>
            <a:srgbClr val="333333"/>
          </a:solidFill>
          <a:ln w="38100">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6" name="Verse Text Hebrees - Rectangle 10">
            <a:extLst>
              <a:ext uri="{FF2B5EF4-FFF2-40B4-BE49-F238E27FC236}">
                <a16:creationId xmlns:a16="http://schemas.microsoft.com/office/drawing/2014/main" id="{65C70152-82E3-236D-C22D-2BE67D8A6537}"/>
              </a:ext>
            </a:extLst>
          </p:cNvPr>
          <p:cNvSpPr>
            <a:spLocks noChangeArrowheads="1"/>
          </p:cNvSpPr>
          <p:nvPr/>
        </p:nvSpPr>
        <p:spPr bwMode="auto">
          <a:xfrm>
            <a:off x="1295400" y="2259459"/>
            <a:ext cx="9601200" cy="2952000"/>
          </a:xfrm>
          <a:prstGeom prst="rect">
            <a:avLst/>
          </a:prstGeom>
          <a:solidFill>
            <a:srgbClr val="333333"/>
          </a:solidFill>
          <a:ln w="38100">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Dios nunca dijo a ninguno de los ángeles:</a:t>
            </a:r>
          </a:p>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"Siéntate a mi derecha, hasta que yo haga de tus enemigos el estrado de tus pies."</a:t>
            </a:r>
          </a:p>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todos los ángeles son espíritus al servicio de Dios, enviados en ayuda de quienes han de recibir en herencia la salvación.</a:t>
            </a:r>
          </a:p>
        </p:txBody>
      </p:sp>
      <p:sp>
        <p:nvSpPr>
          <p:cNvPr id="5" name="Para 2 - Rectangle 9">
            <a:extLst>
              <a:ext uri="{FF2B5EF4-FFF2-40B4-BE49-F238E27FC236}">
                <a16:creationId xmlns:a16="http://schemas.microsoft.com/office/drawing/2014/main" id="{8DECD34B-6B4D-AE1F-6094-79E2C172F414}"/>
              </a:ext>
            </a:extLst>
          </p:cNvPr>
          <p:cNvSpPr>
            <a:spLocks noChangeArrowheads="1"/>
          </p:cNvSpPr>
          <p:nvPr/>
        </p:nvSpPr>
        <p:spPr bwMode="auto">
          <a:xfrm>
            <a:off x="1295400" y="5257800"/>
            <a:ext cx="9601200" cy="12192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rPr>
              <a:t>Casi todo el primer capítulo de Hebreos aclara quiénes son los ángeles (en relación a Cristo), y cuál es su  posición y función.  Aquí la sección clave:</a:t>
            </a:r>
          </a:p>
        </p:txBody>
      </p:sp>
      <p:sp>
        <p:nvSpPr>
          <p:cNvPr id="2" name="Rectangle 9">
            <a:extLst>
              <a:ext uri="{FF2B5EF4-FFF2-40B4-BE49-F238E27FC236}">
                <a16:creationId xmlns:a16="http://schemas.microsoft.com/office/drawing/2014/main" id="{4C806479-B5B0-E0C3-10B9-ADF47F3514F5}"/>
              </a:ext>
            </a:extLst>
          </p:cNvPr>
          <p:cNvSpPr>
            <a:spLocks noChangeArrowheads="1"/>
          </p:cNvSpPr>
          <p:nvPr/>
        </p:nvSpPr>
        <p:spPr bwMode="auto">
          <a:xfrm>
            <a:off x="1295400" y="13081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lang="es-419" sz="3000" dirty="0">
                <a:solidFill>
                  <a:srgbClr val="EFF9FF"/>
                </a:solidFill>
                <a:effectLst>
                  <a:outerShdw blurRad="38100" dist="38100" dir="2700000" algn="tl">
                    <a:srgbClr val="000000"/>
                  </a:outerShdw>
                </a:effectLst>
                <a:latin typeface="Arial" panose="020B0604020202020204" pitchFamily="34" charset="0"/>
              </a:rPr>
              <a:t>Otra teoría: el primer grupo, sentado en tronos, son los ángeles.</a:t>
            </a:r>
          </a:p>
        </p:txBody>
      </p:sp>
      <p:sp>
        <p:nvSpPr>
          <p:cNvPr id="9" name="Verse Text Hebrees - Rectangle 10">
            <a:extLst>
              <a:ext uri="{FF2B5EF4-FFF2-40B4-BE49-F238E27FC236}">
                <a16:creationId xmlns:a16="http://schemas.microsoft.com/office/drawing/2014/main" id="{8CA37AA9-CBE3-5ABD-7D1B-F7EE7BD87F06}"/>
              </a:ext>
            </a:extLst>
          </p:cNvPr>
          <p:cNvSpPr>
            <a:spLocks noChangeArrowheads="1"/>
          </p:cNvSpPr>
          <p:nvPr/>
        </p:nvSpPr>
        <p:spPr bwMode="auto">
          <a:xfrm>
            <a:off x="1295400" y="2260800"/>
            <a:ext cx="9601200" cy="2952000"/>
          </a:xfrm>
          <a:prstGeom prst="rect">
            <a:avLst/>
          </a:prstGeom>
          <a:noFill/>
          <a:ln w="38100">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Dios nunca dijo a ninguno de los ángeles:</a:t>
            </a:r>
          </a:p>
          <a:p>
            <a:pPr algn="just">
              <a:lnSpc>
                <a:spcPct val="85000"/>
              </a:lnSpc>
              <a:spcBef>
                <a:spcPts val="0"/>
              </a:spcBef>
              <a:spcAft>
                <a:spcPts val="2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"Siéntate a mi derecha, hasta que yo haga de tus enemigos el estrado de tus pies."</a:t>
            </a:r>
          </a:p>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a:t>
            </a:r>
            <a:r>
              <a:rPr kumimoji="0" lang="es-419" sz="2900" u="sng" noProof="0" dirty="0">
                <a:solidFill>
                  <a:srgbClr val="FFFF14"/>
                </a:solidFill>
                <a:effectLst>
                  <a:outerShdw blurRad="38100" dist="38100" dir="2700000" algn="tl">
                    <a:srgbClr val="000000"/>
                  </a:outerShdw>
                </a:effectLst>
                <a:latin typeface="Arial" panose="020B0604020202020204" pitchFamily="34" charset="0"/>
                <a:cs typeface="Arial" panose="020B0604020202020204" pitchFamily="34" charset="0"/>
              </a:rPr>
              <a:t>todos los ángeles son espíritus al servicio de Dios, enviados en ayuda de quienes han de recibir en herencia la salvación</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7" name="Verse: ID Hebrews - Text Box 4">
            <a:extLst>
              <a:ext uri="{FF2B5EF4-FFF2-40B4-BE49-F238E27FC236}">
                <a16:creationId xmlns:a16="http://schemas.microsoft.com/office/drawing/2014/main" id="{C042FB1E-5747-AF0D-EB97-A79E9A31D981}"/>
              </a:ext>
            </a:extLst>
          </p:cNvPr>
          <p:cNvSpPr txBox="1">
            <a:spLocks noChangeArrowheads="1"/>
          </p:cNvSpPr>
          <p:nvPr/>
        </p:nvSpPr>
        <p:spPr bwMode="auto">
          <a:xfrm>
            <a:off x="1295400" y="2209800"/>
            <a:ext cx="3984131"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Hebreos 1:13-14        </a:t>
            </a:r>
          </a:p>
        </p:txBody>
      </p:sp>
      <p:sp>
        <p:nvSpPr>
          <p:cNvPr id="10" name="Verse: DHH - Text Box 4">
            <a:extLst>
              <a:ext uri="{FF2B5EF4-FFF2-40B4-BE49-F238E27FC236}">
                <a16:creationId xmlns:a16="http://schemas.microsoft.com/office/drawing/2014/main" id="{7BCB883B-03C6-2D35-257D-6DAC7A1AB0A0}"/>
              </a:ext>
            </a:extLst>
          </p:cNvPr>
          <p:cNvSpPr txBox="1">
            <a:spLocks noChangeArrowheads="1"/>
          </p:cNvSpPr>
          <p:nvPr/>
        </p:nvSpPr>
        <p:spPr bwMode="auto">
          <a:xfrm>
            <a:off x="4205922" y="2262412"/>
            <a:ext cx="1018576" cy="4224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sz="2000"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(DHH)</a:t>
            </a:r>
          </a:p>
        </p:txBody>
      </p:sp>
    </p:spTree>
    <p:extLst>
      <p:ext uri="{BB962C8B-B14F-4D97-AF65-F5344CB8AC3E}">
        <p14:creationId xmlns:p14="http://schemas.microsoft.com/office/powerpoint/2010/main" val="278016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bg/>
                                          </p:spTgt>
                                        </p:tgtEl>
                                        <p:attrNameLst>
                                          <p:attrName>style.visibility</p:attrName>
                                        </p:attrNameLst>
                                      </p:cBhvr>
                                      <p:to>
                                        <p:strVal val="visible"/>
                                      </p:to>
                                    </p:set>
                                    <p:animEffect transition="in" filter="wipe(left)">
                                      <p:cBhvr>
                                        <p:cTn id="17" dur="500"/>
                                        <p:tgtEl>
                                          <p:spTgt spid="9">
                                            <p:bg/>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ipe(left)">
                                      <p:cBhvr>
                                        <p:cTn id="2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5" grpId="0" build="p" autoUpdateAnimBg="0"/>
      <p:bldP spid="9"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5D27C-04CF-4EAB-9ADA-ACFEA26113F0}"/>
            </a:ext>
          </a:extLst>
        </p:cNvPr>
        <p:cNvGrpSpPr/>
        <p:nvPr/>
      </p:nvGrpSpPr>
      <p:grpSpPr>
        <a:xfrm>
          <a:off x="0" y="0"/>
          <a:ext cx="0" cy="0"/>
          <a:chOff x="0" y="0"/>
          <a:chExt cx="0" cy="0"/>
        </a:xfrm>
      </p:grpSpPr>
      <p:sp>
        <p:nvSpPr>
          <p:cNvPr id="7" name="Rectangle 10">
            <a:extLst>
              <a:ext uri="{FF2B5EF4-FFF2-40B4-BE49-F238E27FC236}">
                <a16:creationId xmlns:a16="http://schemas.microsoft.com/office/drawing/2014/main" id="{62AA40C7-99DB-4578-D128-C44465F488BB}"/>
              </a:ext>
            </a:extLst>
          </p:cNvPr>
          <p:cNvSpPr>
            <a:spLocks noChangeArrowheads="1"/>
          </p:cNvSpPr>
          <p:nvPr/>
        </p:nvSpPr>
        <p:spPr bwMode="auto">
          <a:xfrm>
            <a:off x="1828800" y="152400"/>
            <a:ext cx="8529638" cy="641350"/>
          </a:xfrm>
          <a:prstGeom prst="rect">
            <a:avLst/>
          </a:prstGeom>
          <a:noFill/>
          <a:ln>
            <a:noFill/>
          </a:ln>
        </p:spPr>
        <p:txBody>
          <a:bodyPr wrap="none"/>
          <a:lstStyle>
            <a:lvl1pPr>
              <a:defRPr sz="3100">
                <a:solidFill>
                  <a:schemeClr val="tx1"/>
                </a:solidFill>
                <a:latin typeface="Times New Roman" panose="02020603050405020304" pitchFamily="18" charset="0"/>
              </a:defRPr>
            </a:lvl1pPr>
            <a:lvl2pPr marL="742950" indent="-285750">
              <a:defRPr sz="3100">
                <a:solidFill>
                  <a:schemeClr val="tx1"/>
                </a:solidFill>
                <a:latin typeface="Times New Roman" panose="02020603050405020304" pitchFamily="18" charset="0"/>
              </a:defRPr>
            </a:lvl2pPr>
            <a:lvl3pPr marL="1143000" indent="-228600">
              <a:defRPr sz="3100">
                <a:solidFill>
                  <a:schemeClr val="tx1"/>
                </a:solidFill>
                <a:latin typeface="Times New Roman" panose="02020603050405020304" pitchFamily="18" charset="0"/>
              </a:defRPr>
            </a:lvl3pPr>
            <a:lvl4pPr marL="1600200" indent="-228600">
              <a:defRPr sz="3100">
                <a:solidFill>
                  <a:schemeClr val="tx1"/>
                </a:solidFill>
                <a:latin typeface="Times New Roman" panose="02020603050405020304" pitchFamily="18" charset="0"/>
              </a:defRPr>
            </a:lvl4pPr>
            <a:lvl5pPr marL="2057400" indent="-228600">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lgn="ctr">
              <a:defRPr/>
            </a:pPr>
            <a:r>
              <a:rPr kumimoji="1" lang="es-ES_tradnl" altLang="en-US" sz="3600" b="1" u="none">
                <a:solidFill>
                  <a:srgbClr val="EFF9FF"/>
                </a:solidFill>
                <a:effectLst>
                  <a:outerShdw blurRad="38100" dist="38100" dir="2700000" algn="tl">
                    <a:srgbClr val="000000"/>
                  </a:outerShdw>
                </a:effectLst>
                <a:latin typeface="Arial" panose="020B0604020202020204" pitchFamily="34" charset="0"/>
              </a:rPr>
              <a:t>Resumen de las sesiones anteriores...</a:t>
            </a:r>
          </a:p>
        </p:txBody>
      </p:sp>
      <p:sp>
        <p:nvSpPr>
          <p:cNvPr id="8" name="Rectangle 8">
            <a:extLst>
              <a:ext uri="{FF2B5EF4-FFF2-40B4-BE49-F238E27FC236}">
                <a16:creationId xmlns:a16="http://schemas.microsoft.com/office/drawing/2014/main" id="{BFF5796A-4813-1853-BA61-9F4A8DCC794D}"/>
              </a:ext>
            </a:extLst>
          </p:cNvPr>
          <p:cNvSpPr>
            <a:spLocks noChangeArrowheads="1"/>
          </p:cNvSpPr>
          <p:nvPr/>
        </p:nvSpPr>
        <p:spPr bwMode="auto">
          <a:xfrm>
            <a:off x="1295400" y="914400"/>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1,2,3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“¿Dios existe? De ser así: ¿Cuál?”</a:t>
            </a:r>
          </a:p>
        </p:txBody>
      </p:sp>
      <p:sp>
        <p:nvSpPr>
          <p:cNvPr id="9" name="Rectangle 8">
            <a:extLst>
              <a:ext uri="{FF2B5EF4-FFF2-40B4-BE49-F238E27FC236}">
                <a16:creationId xmlns:a16="http://schemas.microsoft.com/office/drawing/2014/main" id="{5076CC29-1115-A9B3-0235-130256F1E415}"/>
              </a:ext>
            </a:extLst>
          </p:cNvPr>
          <p:cNvSpPr>
            <a:spLocks noChangeArrowheads="1"/>
          </p:cNvSpPr>
          <p:nvPr/>
        </p:nvSpPr>
        <p:spPr bwMode="auto">
          <a:xfrm>
            <a:off x="1295400" y="1295400"/>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4 &amp; 5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“¿Jesús es real? ¿Murió y Resucitó?”</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p:txBody>
      </p:sp>
      <p:sp>
        <p:nvSpPr>
          <p:cNvPr id="10" name="Rectangle 8">
            <a:extLst>
              <a:ext uri="{FF2B5EF4-FFF2-40B4-BE49-F238E27FC236}">
                <a16:creationId xmlns:a16="http://schemas.microsoft.com/office/drawing/2014/main" id="{3165C157-E666-C4A7-1E59-8778CFE87FF5}"/>
              </a:ext>
            </a:extLst>
          </p:cNvPr>
          <p:cNvSpPr>
            <a:spLocks noChangeArrowheads="1"/>
          </p:cNvSpPr>
          <p:nvPr/>
        </p:nvSpPr>
        <p:spPr bwMode="auto">
          <a:xfrm>
            <a:off x="1295400" y="1709738"/>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6 &amp; 8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“¿Vida?</a:t>
            </a:r>
            <a:r>
              <a:rPr lang="es-ES_tradnl" altLang="en-US" sz="21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¿Origen?</a:t>
            </a:r>
            <a:r>
              <a:rPr lang="es-ES_tradnl" altLang="en-US" sz="21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(Ciencia</a:t>
            </a:r>
            <a:r>
              <a:rPr lang="es-ES_tradnl" altLang="en-US" sz="21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vs.</a:t>
            </a:r>
            <a:r>
              <a:rPr lang="es-ES_tradnl" altLang="en-US" sz="21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religión)</a:t>
            </a:r>
          </a:p>
        </p:txBody>
      </p:sp>
      <p:sp>
        <p:nvSpPr>
          <p:cNvPr id="11" name="Rectangle 8">
            <a:extLst>
              <a:ext uri="{FF2B5EF4-FFF2-40B4-BE49-F238E27FC236}">
                <a16:creationId xmlns:a16="http://schemas.microsoft.com/office/drawing/2014/main" id="{2AAFB336-A3B1-40FB-3F73-9FCE1AF5324B}"/>
              </a:ext>
            </a:extLst>
          </p:cNvPr>
          <p:cNvSpPr>
            <a:spLocks noChangeArrowheads="1"/>
          </p:cNvSpPr>
          <p:nvPr/>
        </p:nvSpPr>
        <p:spPr bwMode="auto">
          <a:xfrm>
            <a:off x="1295400" y="2166938"/>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7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“La verdadera última cena: El Séder”</a:t>
            </a:r>
          </a:p>
        </p:txBody>
      </p:sp>
      <p:sp>
        <p:nvSpPr>
          <p:cNvPr id="12" name="Rectangle 8">
            <a:extLst>
              <a:ext uri="{FF2B5EF4-FFF2-40B4-BE49-F238E27FC236}">
                <a16:creationId xmlns:a16="http://schemas.microsoft.com/office/drawing/2014/main" id="{F311665F-C06B-BB34-4C86-BD1C31C0A129}"/>
              </a:ext>
            </a:extLst>
          </p:cNvPr>
          <p:cNvSpPr>
            <a:spLocks noChangeArrowheads="1"/>
          </p:cNvSpPr>
          <p:nvPr/>
        </p:nvSpPr>
        <p:spPr bwMode="auto">
          <a:xfrm>
            <a:off x="1295400" y="2590800"/>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9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¿Tu verdad o mi verdad?” (Relativismo)</a:t>
            </a:r>
          </a:p>
        </p:txBody>
      </p:sp>
      <p:sp>
        <p:nvSpPr>
          <p:cNvPr id="13" name="Rectangle 8">
            <a:extLst>
              <a:ext uri="{FF2B5EF4-FFF2-40B4-BE49-F238E27FC236}">
                <a16:creationId xmlns:a16="http://schemas.microsoft.com/office/drawing/2014/main" id="{24BB7EB8-F722-0188-65C9-5A085FECE808}"/>
              </a:ext>
            </a:extLst>
          </p:cNvPr>
          <p:cNvSpPr>
            <a:spLocks noChangeArrowheads="1"/>
          </p:cNvSpPr>
          <p:nvPr/>
        </p:nvSpPr>
        <p:spPr bwMode="auto">
          <a:xfrm>
            <a:off x="1295400" y="3048000"/>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10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¿Dios</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es</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Malvado?”</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(El</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problema</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del</a:t>
            </a:r>
            <a:r>
              <a:rPr lang="es-ES_tradnl" altLang="en-US" sz="16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mal)</a:t>
            </a:r>
          </a:p>
        </p:txBody>
      </p:sp>
      <p:sp>
        <p:nvSpPr>
          <p:cNvPr id="14" name="Rectangle 13">
            <a:extLst>
              <a:ext uri="{FF2B5EF4-FFF2-40B4-BE49-F238E27FC236}">
                <a16:creationId xmlns:a16="http://schemas.microsoft.com/office/drawing/2014/main" id="{BE30B73B-A432-B648-928E-C865555E2E9F}"/>
              </a:ext>
            </a:extLst>
          </p:cNvPr>
          <p:cNvSpPr>
            <a:spLocks noChangeArrowheads="1"/>
          </p:cNvSpPr>
          <p:nvPr/>
        </p:nvSpPr>
        <p:spPr bwMode="auto">
          <a:xfrm>
            <a:off x="1219200" y="4876800"/>
            <a:ext cx="9683064" cy="838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respuestas a las preguntas frecuentes referente a los ángeles y los demonios.</a:t>
            </a:r>
          </a:p>
        </p:txBody>
      </p:sp>
      <p:sp>
        <p:nvSpPr>
          <p:cNvPr id="15" name="Rectangle 8">
            <a:extLst>
              <a:ext uri="{FF2B5EF4-FFF2-40B4-BE49-F238E27FC236}">
                <a16:creationId xmlns:a16="http://schemas.microsoft.com/office/drawing/2014/main" id="{074F313A-AA43-AD8F-D832-BBB134F6F716}"/>
              </a:ext>
            </a:extLst>
          </p:cNvPr>
          <p:cNvSpPr>
            <a:spLocks noChangeArrowheads="1"/>
          </p:cNvSpPr>
          <p:nvPr/>
        </p:nvSpPr>
        <p:spPr bwMode="auto">
          <a:xfrm>
            <a:off x="1295400" y="3505200"/>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11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“Predestinación/Calvinismo</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(mal,</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parte</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a:t>
            </a:r>
          </a:p>
        </p:txBody>
      </p:sp>
      <p:sp>
        <p:nvSpPr>
          <p:cNvPr id="16" name="Rectangle 15">
            <a:extLst>
              <a:ext uri="{FF2B5EF4-FFF2-40B4-BE49-F238E27FC236}">
                <a16:creationId xmlns:a16="http://schemas.microsoft.com/office/drawing/2014/main" id="{05931702-B006-6D5C-7536-4A0D1AEBBEDF}"/>
              </a:ext>
            </a:extLst>
          </p:cNvPr>
          <p:cNvSpPr>
            <a:spLocks noChangeArrowheads="1"/>
          </p:cNvSpPr>
          <p:nvPr/>
        </p:nvSpPr>
        <p:spPr bwMode="auto">
          <a:xfrm>
            <a:off x="1295400" y="3908425"/>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12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“Ángeles y Demonios -</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parte</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a:t>
            </a:r>
          </a:p>
        </p:txBody>
      </p:sp>
      <p:sp>
        <p:nvSpPr>
          <p:cNvPr id="17" name="Rectangle 8">
            <a:extLst>
              <a:ext uri="{FF2B5EF4-FFF2-40B4-BE49-F238E27FC236}">
                <a16:creationId xmlns:a16="http://schemas.microsoft.com/office/drawing/2014/main" id="{FE2F8B2B-0E50-F262-F7A3-D2577F3CAAF4}"/>
              </a:ext>
            </a:extLst>
          </p:cNvPr>
          <p:cNvSpPr>
            <a:spLocks noChangeArrowheads="1"/>
          </p:cNvSpPr>
          <p:nvPr/>
        </p:nvSpPr>
        <p:spPr bwMode="auto">
          <a:xfrm>
            <a:off x="1295400" y="4343400"/>
            <a:ext cx="9601200"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defRPr/>
            </a:pPr>
            <a:r>
              <a:rPr lang="es-ES_tradnl" altLang="en-US" sz="2900" dirty="0">
                <a:solidFill>
                  <a:srgbClr val="00FF00"/>
                </a:solidFill>
                <a:effectLst>
                  <a:outerShdw blurRad="38100" dist="38100" dir="2700000" algn="tl">
                    <a:srgbClr val="000000"/>
                  </a:outerShdw>
                </a:effectLst>
                <a:latin typeface="Arial" panose="020B0604020202020204" pitchFamily="34" charset="0"/>
                <a:cs typeface="Times New Roman" panose="02020603050405020304" pitchFamily="18" charset="0"/>
              </a:rPr>
              <a:t>Sesión 13		</a:t>
            </a:r>
            <a:r>
              <a:rPr lang="es-ES_tradnl" altLang="en-US" sz="29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“Ángeles y Demonios -</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parte</a:t>
            </a:r>
            <a:r>
              <a:rPr lang="es-ES_tradnl" altLang="en-US" sz="1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ES_tradnl" altLang="en-US" sz="2800" u="none"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 . .</a:t>
            </a:r>
          </a:p>
        </p:txBody>
      </p:sp>
    </p:spTree>
    <p:extLst>
      <p:ext uri="{BB962C8B-B14F-4D97-AF65-F5344CB8AC3E}">
        <p14:creationId xmlns:p14="http://schemas.microsoft.com/office/powerpoint/2010/main" val="213072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2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2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2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0"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25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6" dur="25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2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2"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25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25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4" dur="25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 calcmode="lin" valueType="num">
                                      <p:cBhvr additive="base">
                                        <p:cTn id="49" dur="25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0" dur="25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 calcmode="lin" valueType="num">
                                      <p:cBhvr additive="base">
                                        <p:cTn id="55" dur="25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56" dur="25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
                                            <p:txEl>
                                              <p:pRg st="0" end="0"/>
                                            </p:txEl>
                                          </p:spTgt>
                                        </p:tgtEl>
                                        <p:attrNameLst>
                                          <p:attrName>style.visibility</p:attrName>
                                        </p:attrNameLst>
                                      </p:cBhvr>
                                      <p:to>
                                        <p:strVal val="visible"/>
                                      </p:to>
                                    </p:set>
                                    <p:anim calcmode="lin" valueType="num">
                                      <p:cBhvr additive="base">
                                        <p:cTn id="6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 calcmode="lin" valueType="num">
                                      <p:cBhvr additive="base">
                                        <p:cTn id="6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5" grpId="0" build="p" autoUpdateAnimBg="0"/>
      <p:bldP spid="16" grpId="0" build="p" autoUpdateAnimBg="0"/>
      <p:bldP spid="1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CE2D4-AF43-0CEA-6BF5-B06C3FF4BDD9}"/>
            </a:ext>
          </a:extLst>
        </p:cNvPr>
        <p:cNvGrpSpPr/>
        <p:nvPr/>
      </p:nvGrpSpPr>
      <p:grpSpPr>
        <a:xfrm>
          <a:off x="0" y="0"/>
          <a:ext cx="0" cy="0"/>
          <a:chOff x="0" y="0"/>
          <a:chExt cx="0" cy="0"/>
        </a:xfrm>
      </p:grpSpPr>
      <p:sp>
        <p:nvSpPr>
          <p:cNvPr id="3" name="Para 1 - Rectangle 9">
            <a:extLst>
              <a:ext uri="{FF2B5EF4-FFF2-40B4-BE49-F238E27FC236}">
                <a16:creationId xmlns:a16="http://schemas.microsoft.com/office/drawing/2014/main" id="{F61102F9-9AB4-4D8A-F5DF-6E86D2EE40B6}"/>
              </a:ext>
            </a:extLst>
          </p:cNvPr>
          <p:cNvSpPr>
            <a:spLocks noChangeArrowheads="1"/>
          </p:cNvSpPr>
          <p:nvPr/>
        </p:nvSpPr>
        <p:spPr bwMode="auto">
          <a:xfrm>
            <a:off x="1300162" y="914400"/>
            <a:ext cx="9596438" cy="1083825"/>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rPr>
              <a:t>¡Lo que hacen los ángeles es </a:t>
            </a:r>
            <a:r>
              <a:rPr lang="es-419" sz="3000" i="1" noProof="0" dirty="0">
                <a:solidFill>
                  <a:srgbClr val="EFF9FF"/>
                </a:solidFill>
                <a:effectLst>
                  <a:outerShdw blurRad="38100" dist="38100" dir="2700000" algn="tl">
                    <a:srgbClr val="000000"/>
                  </a:outerShdw>
                </a:effectLst>
                <a:latin typeface="Arial" panose="020B0604020202020204" pitchFamily="34" charset="0"/>
              </a:rPr>
              <a:t>ayudarnos</a:t>
            </a:r>
            <a:r>
              <a:rPr lang="es-419" sz="3000" noProof="0" dirty="0">
                <a:solidFill>
                  <a:srgbClr val="EFF9FF"/>
                </a:solidFill>
                <a:effectLst>
                  <a:outerShdw blurRad="38100" dist="38100" dir="2700000" algn="tl">
                    <a:srgbClr val="000000"/>
                  </a:outerShdw>
                </a:effectLst>
                <a:latin typeface="Arial" panose="020B0604020202020204" pitchFamily="34" charset="0"/>
              </a:rPr>
              <a:t>, no juzgarnos!</a:t>
            </a:r>
          </a:p>
          <a:p>
            <a:pPr algn="just">
              <a:lnSpc>
                <a:spcPct val="85000"/>
              </a:lnSpc>
              <a:spcBef>
                <a:spcPts val="0"/>
              </a:spcBef>
              <a:spcAft>
                <a:spcPts val="4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rPr>
              <a:t>De hecho, la palabra en sí, "ángel", simplemente significa "mensajero".</a:t>
            </a:r>
          </a:p>
          <a:p>
            <a:pPr algn="just">
              <a:lnSpc>
                <a:spcPct val="85000"/>
              </a:lnSpc>
              <a:spcBef>
                <a:spcPts val="0"/>
              </a:spcBef>
              <a:spcAft>
                <a:spcPts val="400"/>
              </a:spcAft>
              <a:buClrTx/>
              <a:buSzTx/>
              <a:buFontTx/>
              <a:buNone/>
            </a:pPr>
            <a:endParaRPr lang="es-419" sz="3000" noProof="0" dirty="0">
              <a:solidFill>
                <a:srgbClr val="EFF9FF"/>
              </a:solidFill>
              <a:effectLst>
                <a:outerShdw blurRad="38100" dist="38100" dir="2700000" algn="tl">
                  <a:srgbClr val="000000"/>
                </a:outerShdw>
              </a:effectLst>
              <a:latin typeface="Arial" panose="020B0604020202020204" pitchFamily="34" charset="0"/>
            </a:endParaRPr>
          </a:p>
        </p:txBody>
      </p:sp>
      <p:sp>
        <p:nvSpPr>
          <p:cNvPr id="2" name="Para 1 - Rectangle 9">
            <a:extLst>
              <a:ext uri="{FF2B5EF4-FFF2-40B4-BE49-F238E27FC236}">
                <a16:creationId xmlns:a16="http://schemas.microsoft.com/office/drawing/2014/main" id="{59E87FD0-1B4F-D432-34D8-8CB40058C6BF}"/>
              </a:ext>
            </a:extLst>
          </p:cNvPr>
          <p:cNvSpPr>
            <a:spLocks noChangeArrowheads="1"/>
          </p:cNvSpPr>
          <p:nvPr/>
        </p:nvSpPr>
        <p:spPr bwMode="auto">
          <a:xfrm>
            <a:off x="1295400" y="5257800"/>
            <a:ext cx="9596438" cy="931425"/>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rPr>
              <a:t>Son muy poderosos, sí, y dedicados </a:t>
            </a:r>
            <a:r>
              <a:rPr lang="es-419" sz="3000" dirty="0">
                <a:solidFill>
                  <a:srgbClr val="EFF9FF"/>
                </a:solidFill>
                <a:effectLst>
                  <a:outerShdw blurRad="38100" dist="38100" dir="2700000" algn="tl">
                    <a:srgbClr val="000000"/>
                  </a:outerShdw>
                </a:effectLst>
                <a:latin typeface="Arial" panose="020B0604020202020204" pitchFamily="34" charset="0"/>
              </a:rPr>
              <a:t>fielmente </a:t>
            </a:r>
            <a:r>
              <a:rPr lang="es-419" sz="3000" noProof="0" dirty="0">
                <a:solidFill>
                  <a:srgbClr val="EFF9FF"/>
                </a:solidFill>
                <a:effectLst>
                  <a:outerShdw blurRad="38100" dist="38100" dir="2700000" algn="tl">
                    <a:srgbClr val="000000"/>
                  </a:outerShdw>
                </a:effectLst>
                <a:latin typeface="Arial" panose="020B0604020202020204" pitchFamily="34" charset="0"/>
              </a:rPr>
              <a:t>a servir a Dios… pero no juzgan a las personas.</a:t>
            </a:r>
          </a:p>
        </p:txBody>
      </p:sp>
      <p:sp>
        <p:nvSpPr>
          <p:cNvPr id="5" name="Verse Text Hebrees - Rectangle 10">
            <a:extLst>
              <a:ext uri="{FF2B5EF4-FFF2-40B4-BE49-F238E27FC236}">
                <a16:creationId xmlns:a16="http://schemas.microsoft.com/office/drawing/2014/main" id="{365626A5-5B33-749E-1E7E-991B848D9AA3}"/>
              </a:ext>
            </a:extLst>
          </p:cNvPr>
          <p:cNvSpPr>
            <a:spLocks noChangeArrowheads="1"/>
          </p:cNvSpPr>
          <p:nvPr/>
        </p:nvSpPr>
        <p:spPr bwMode="auto">
          <a:xfrm>
            <a:off x="1295400" y="2259459"/>
            <a:ext cx="9601200" cy="2952000"/>
          </a:xfrm>
          <a:prstGeom prst="rect">
            <a:avLst/>
          </a:prstGeom>
          <a:solidFill>
            <a:srgbClr val="333333"/>
          </a:solidFill>
          <a:ln w="38100">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Dios nunca dijo a ninguno de los ángeles:</a:t>
            </a:r>
          </a:p>
          <a:p>
            <a:pPr algn="just">
              <a:lnSpc>
                <a:spcPct val="85000"/>
              </a:lnSpc>
              <a:spcBef>
                <a:spcPts val="0"/>
              </a:spcBef>
              <a:spcAft>
                <a:spcPts val="2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"Siéntate a mi derecha, hasta que yo haga de tus enemigos el estrado de tus pies."</a:t>
            </a:r>
          </a:p>
          <a:p>
            <a:pPr algn="just">
              <a:lnSpc>
                <a:spcPct val="85000"/>
              </a:lnSpc>
              <a:spcBef>
                <a:spcPts val="0"/>
              </a:spcBef>
              <a:spcAft>
                <a:spcPts val="200"/>
              </a:spcAft>
              <a:buClrTx/>
              <a:buSzTx/>
              <a:buFontTx/>
              <a:buNone/>
            </a:pPr>
            <a:r>
              <a:rPr kumimoji="0"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a:t>
            </a:r>
            <a:r>
              <a:rPr kumimoji="0" lang="es-419" sz="2900" u="sng" dirty="0">
                <a:solidFill>
                  <a:srgbClr val="FFFF14"/>
                </a:solidFill>
                <a:effectLst>
                  <a:outerShdw blurRad="38100" dist="38100" dir="2700000" algn="tl">
                    <a:srgbClr val="000000"/>
                  </a:outerShdw>
                </a:effectLst>
                <a:latin typeface="Arial" panose="020B0604020202020204" pitchFamily="34" charset="0"/>
                <a:cs typeface="Arial" panose="020B0604020202020204" pitchFamily="34" charset="0"/>
              </a:rPr>
              <a:t>todos los ángeles son espíritus al servicio de Dios, enviados en ayuda de quienes han de recibir en herencia la salvación</a:t>
            </a:r>
            <a:r>
              <a:rPr kumimoji="0"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6" name="Verse: ID Hebrews - Text Box 4">
            <a:extLst>
              <a:ext uri="{FF2B5EF4-FFF2-40B4-BE49-F238E27FC236}">
                <a16:creationId xmlns:a16="http://schemas.microsoft.com/office/drawing/2014/main" id="{ED59321C-C68F-632C-D65A-E7DCB3B3C464}"/>
              </a:ext>
            </a:extLst>
          </p:cNvPr>
          <p:cNvSpPr txBox="1">
            <a:spLocks noChangeArrowheads="1"/>
          </p:cNvSpPr>
          <p:nvPr/>
        </p:nvSpPr>
        <p:spPr bwMode="auto">
          <a:xfrm>
            <a:off x="1295400" y="2209800"/>
            <a:ext cx="3984131"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Hebreos 1:13-14        </a:t>
            </a:r>
          </a:p>
        </p:txBody>
      </p:sp>
      <p:sp>
        <p:nvSpPr>
          <p:cNvPr id="7" name="Verse: DHH - Text Box 4">
            <a:extLst>
              <a:ext uri="{FF2B5EF4-FFF2-40B4-BE49-F238E27FC236}">
                <a16:creationId xmlns:a16="http://schemas.microsoft.com/office/drawing/2014/main" id="{8D1BC132-7A9A-D266-64A8-6570FEBA02F1}"/>
              </a:ext>
            </a:extLst>
          </p:cNvPr>
          <p:cNvSpPr txBox="1">
            <a:spLocks noChangeArrowheads="1"/>
          </p:cNvSpPr>
          <p:nvPr/>
        </p:nvSpPr>
        <p:spPr bwMode="auto">
          <a:xfrm>
            <a:off x="4205922" y="2262412"/>
            <a:ext cx="1018576" cy="4224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sz="2000"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(DHH)</a:t>
            </a:r>
          </a:p>
        </p:txBody>
      </p:sp>
    </p:spTree>
    <p:extLst>
      <p:ext uri="{BB962C8B-B14F-4D97-AF65-F5344CB8AC3E}">
        <p14:creationId xmlns:p14="http://schemas.microsoft.com/office/powerpoint/2010/main" val="1955348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up)">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2"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E87FF-B215-52C3-097E-A79389405344}"/>
            </a:ext>
          </a:extLst>
        </p:cNvPr>
        <p:cNvGrpSpPr/>
        <p:nvPr/>
      </p:nvGrpSpPr>
      <p:grpSpPr>
        <a:xfrm>
          <a:off x="0" y="0"/>
          <a:ext cx="0" cy="0"/>
          <a:chOff x="0" y="0"/>
          <a:chExt cx="0" cy="0"/>
        </a:xfrm>
      </p:grpSpPr>
      <p:sp>
        <p:nvSpPr>
          <p:cNvPr id="3" name="Yellow reinaron - Rectangle 10">
            <a:extLst>
              <a:ext uri="{FF2B5EF4-FFF2-40B4-BE49-F238E27FC236}">
                <a16:creationId xmlns:a16="http://schemas.microsoft.com/office/drawing/2014/main" id="{B95FEECE-3CC4-4B11-AA53-2B259BBFBE05}"/>
              </a:ext>
            </a:extLst>
          </p:cNvPr>
          <p:cNvSpPr>
            <a:spLocks noChangeArrowheads="1"/>
          </p:cNvSpPr>
          <p:nvPr/>
        </p:nvSpPr>
        <p:spPr bwMode="auto">
          <a:xfrm>
            <a:off x="1295400" y="2270700"/>
            <a:ext cx="9601200" cy="21489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vi tronos donde</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u="sng" noProof="0" dirty="0">
                <a:solidFill>
                  <a:srgbClr val="4FFF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se sentaron los que recibieron autoridad para juzgar</a:t>
            </a:r>
            <a:r>
              <a:rPr kumimoji="0" lang="es-419" sz="2900" noProof="0" dirty="0">
                <a:solidFill>
                  <a:srgbClr val="EFF9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Vi también </a:t>
            </a:r>
            <a:r>
              <a:rPr kumimoji="0" lang="es-419" sz="2900" u="sng" noProof="0" dirty="0">
                <a:solidFill>
                  <a:srgbClr val="8EFF8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las almas de los que habían sido decapitados por causa del testimonio de Jesús</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y por la palabra de Dios.  </a:t>
            </a:r>
            <a:endParaRPr kumimoji="0" lang="es-419" sz="2900" u="sng"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50BB8ED6-045A-7CCB-B8D4-30AA4C04949D}"/>
              </a:ext>
            </a:extLst>
          </p:cNvPr>
          <p:cNvSpPr>
            <a:spLocks noChangeArrowheads="1"/>
          </p:cNvSpPr>
          <p:nvPr/>
        </p:nvSpPr>
        <p:spPr bwMode="auto">
          <a:xfrm>
            <a:off x="1295400" y="1308100"/>
            <a:ext cx="9601200" cy="583406"/>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¿quiénes son los de este primer grupo?</a:t>
            </a:r>
          </a:p>
        </p:txBody>
      </p:sp>
      <p:sp>
        <p:nvSpPr>
          <p:cNvPr id="8" name="Yellow reinaron - Rectangle 10">
            <a:extLst>
              <a:ext uri="{FF2B5EF4-FFF2-40B4-BE49-F238E27FC236}">
                <a16:creationId xmlns:a16="http://schemas.microsoft.com/office/drawing/2014/main" id="{530BDAA7-0738-F1D6-3A8C-FBBAAC76BDE7}"/>
              </a:ext>
            </a:extLst>
          </p:cNvPr>
          <p:cNvSpPr>
            <a:spLocks noChangeArrowheads="1"/>
          </p:cNvSpPr>
          <p:nvPr/>
        </p:nvSpPr>
        <p:spPr bwMode="auto">
          <a:xfrm>
            <a:off x="1295400" y="2270700"/>
            <a:ext cx="9601200" cy="936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a:t>
            </a:r>
            <a:r>
              <a:rPr kumimoji="0" lang="es-419" sz="2900" u="sng" noProof="0" dirty="0">
                <a:solidFill>
                  <a:srgbClr val="FF3737"/>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vi tronos donde se sentaron </a:t>
            </a:r>
            <a:r>
              <a:rPr kumimoji="0" lang="es-419" sz="2900" u="sng" noProof="0" dirty="0">
                <a:solidFill>
                  <a:srgbClr val="4FFFFF"/>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los que recibieron autoridad para juzgar</a:t>
            </a:r>
            <a:r>
              <a:rPr kumimoji="0" lang="es-419" sz="2900" noProof="0" dirty="0">
                <a:solidFill>
                  <a:srgbClr val="EFF9FF"/>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a:t>
            </a:r>
          </a:p>
        </p:txBody>
      </p:sp>
      <p:sp>
        <p:nvSpPr>
          <p:cNvPr id="4" name="Text Box 4">
            <a:extLst>
              <a:ext uri="{FF2B5EF4-FFF2-40B4-BE49-F238E27FC236}">
                <a16:creationId xmlns:a16="http://schemas.microsoft.com/office/drawing/2014/main" id="{1008B6E6-2863-BB44-0706-7C4290598905}"/>
              </a:ext>
            </a:extLst>
          </p:cNvPr>
          <p:cNvSpPr txBox="1">
            <a:spLocks noChangeArrowheads="1"/>
          </p:cNvSpPr>
          <p:nvPr/>
        </p:nvSpPr>
        <p:spPr bwMode="auto">
          <a:xfrm>
            <a:off x="1295400" y="22098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2" name="Rectangle 1">
            <a:extLst>
              <a:ext uri="{FF2B5EF4-FFF2-40B4-BE49-F238E27FC236}">
                <a16:creationId xmlns:a16="http://schemas.microsoft.com/office/drawing/2014/main" id="{79AFA867-D807-C1E8-1A92-0C00E9978784}"/>
              </a:ext>
            </a:extLst>
          </p:cNvPr>
          <p:cNvSpPr>
            <a:spLocks noChangeArrowheads="1"/>
          </p:cNvSpPr>
          <p:nvPr/>
        </p:nvSpPr>
        <p:spPr bwMode="auto">
          <a:xfrm>
            <a:off x="1295400" y="4648200"/>
            <a:ext cx="9601200" cy="10668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clave para identificar a este grupo es el hecho de que ¡están sentados en tronos!</a:t>
            </a:r>
          </a:p>
        </p:txBody>
      </p:sp>
    </p:spTree>
    <p:extLst>
      <p:ext uri="{BB962C8B-B14F-4D97-AF65-F5344CB8AC3E}">
        <p14:creationId xmlns:p14="http://schemas.microsoft.com/office/powerpoint/2010/main" val="2524153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10" presetClass="exit" presetSubtype="0" fill="hold" grpId="0" nodeType="after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8" grpId="0" animBg="1"/>
      <p:bldP spid="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A247E-44E2-108D-F0A4-DBDF905777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00D9E5-9A07-6CD0-AF12-486EFE321726}"/>
              </a:ext>
            </a:extLst>
          </p:cNvPr>
          <p:cNvSpPr>
            <a:spLocks noChangeArrowheads="1"/>
          </p:cNvSpPr>
          <p:nvPr/>
        </p:nvSpPr>
        <p:spPr bwMode="auto">
          <a:xfrm>
            <a:off x="1295400" y="3276600"/>
            <a:ext cx="9677400" cy="1970035"/>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300"/>
              </a:spcAft>
              <a:buClrTx/>
              <a:buSzTx/>
              <a:buFontTx/>
              <a:buNone/>
            </a:pPr>
            <a:r>
              <a:rPr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¿Cuál es el simbolismo de “tronos” en la Biblia?</a:t>
            </a:r>
          </a:p>
          <a:p>
            <a:pPr algn="just">
              <a:lnSpc>
                <a:spcPct val="85000"/>
              </a:lnSpc>
              <a:spcBef>
                <a:spcPts val="0"/>
              </a:spcBef>
              <a:spcAft>
                <a:spcPts val="300"/>
              </a:spcAft>
              <a:buClrTx/>
              <a:buSzTx/>
              <a:buFontTx/>
              <a:buNone/>
            </a:pPr>
            <a:r>
              <a:rPr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¿Quiénes se “sientan en tronos” normalmente? </a:t>
            </a:r>
          </a:p>
          <a:p>
            <a:pPr algn="just">
              <a:lnSpc>
                <a:spcPct val="85000"/>
              </a:lnSpc>
              <a:spcBef>
                <a:spcPts val="0"/>
              </a:spcBef>
              <a:spcAft>
                <a:spcPts val="300"/>
              </a:spcAft>
              <a:buClrTx/>
              <a:buSzTx/>
              <a:buFontTx/>
              <a:buNone/>
            </a:pPr>
            <a:r>
              <a:rPr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solo reyes, y príncipes, sino en general: los que </a:t>
            </a:r>
            <a:r>
              <a:rPr lang="es-419" sz="2900" i="1" u="sng"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reinan</a:t>
            </a:r>
            <a:r>
              <a:rPr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85000"/>
              </a:lnSpc>
              <a:spcBef>
                <a:spcPts val="0"/>
              </a:spcBef>
              <a:spcAft>
                <a:spcPts val="300"/>
              </a:spcAft>
              <a:buClrTx/>
              <a:buSzTx/>
              <a:buFontTx/>
              <a:buNone/>
            </a:pPr>
            <a:r>
              <a:rPr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cómo termina esta sección, justo antes de que Satanás sea liberado nuevamente?</a:t>
            </a:r>
          </a:p>
        </p:txBody>
      </p:sp>
      <p:sp>
        <p:nvSpPr>
          <p:cNvPr id="5" name="Yellow reinaron - Rectangle 10">
            <a:extLst>
              <a:ext uri="{FF2B5EF4-FFF2-40B4-BE49-F238E27FC236}">
                <a16:creationId xmlns:a16="http://schemas.microsoft.com/office/drawing/2014/main" id="{037391DC-5931-7CB9-591B-F58BF46C5AD6}"/>
              </a:ext>
            </a:extLst>
          </p:cNvPr>
          <p:cNvSpPr>
            <a:spLocks noChangeArrowheads="1"/>
          </p:cNvSpPr>
          <p:nvPr/>
        </p:nvSpPr>
        <p:spPr bwMode="auto">
          <a:xfrm>
            <a:off x="1295400" y="5737799"/>
            <a:ext cx="9601200" cy="586801"/>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 y reinaron con Cristo mil años.</a:t>
            </a:r>
          </a:p>
        </p:txBody>
      </p:sp>
      <p:sp>
        <p:nvSpPr>
          <p:cNvPr id="6" name="Text Box 4">
            <a:extLst>
              <a:ext uri="{FF2B5EF4-FFF2-40B4-BE49-F238E27FC236}">
                <a16:creationId xmlns:a16="http://schemas.microsoft.com/office/drawing/2014/main" id="{1E15EAD5-FEC8-A4B7-E5AD-EAB22E2CF5DD}"/>
              </a:ext>
            </a:extLst>
          </p:cNvPr>
          <p:cNvSpPr txBox="1">
            <a:spLocks noChangeArrowheads="1"/>
          </p:cNvSpPr>
          <p:nvPr/>
        </p:nvSpPr>
        <p:spPr bwMode="auto">
          <a:xfrm>
            <a:off x="1295400" y="5714998"/>
            <a:ext cx="3451934"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a:t>
            </a:r>
          </a:p>
        </p:txBody>
      </p:sp>
      <p:sp>
        <p:nvSpPr>
          <p:cNvPr id="7" name="Yellow reinaron - Rectangle 10">
            <a:extLst>
              <a:ext uri="{FF2B5EF4-FFF2-40B4-BE49-F238E27FC236}">
                <a16:creationId xmlns:a16="http://schemas.microsoft.com/office/drawing/2014/main" id="{C93C2634-AEC0-33A2-9D19-89F2079D19D6}"/>
              </a:ext>
            </a:extLst>
          </p:cNvPr>
          <p:cNvSpPr>
            <a:spLocks noChangeArrowheads="1"/>
          </p:cNvSpPr>
          <p:nvPr/>
        </p:nvSpPr>
        <p:spPr bwMode="auto">
          <a:xfrm>
            <a:off x="1295400" y="2270700"/>
            <a:ext cx="9601200" cy="936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Entonces </a:t>
            </a:r>
            <a:r>
              <a:rPr kumimoji="0" lang="es-419" sz="2900" u="sng" noProof="0" dirty="0">
                <a:solidFill>
                  <a:srgbClr val="FF3737"/>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vi tronos donde se sentaron </a:t>
            </a:r>
            <a:r>
              <a:rPr kumimoji="0" lang="es-419" sz="2900" u="sng" noProof="0" dirty="0">
                <a:solidFill>
                  <a:srgbClr val="4FFFFF"/>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los que recibieron autoridad para juzgar</a:t>
            </a:r>
            <a:r>
              <a:rPr kumimoji="0" lang="es-419" sz="2900" noProof="0" dirty="0">
                <a:solidFill>
                  <a:srgbClr val="EFF9FF"/>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a:t>
            </a:r>
          </a:p>
        </p:txBody>
      </p:sp>
      <p:sp>
        <p:nvSpPr>
          <p:cNvPr id="10" name="Text Box 4">
            <a:extLst>
              <a:ext uri="{FF2B5EF4-FFF2-40B4-BE49-F238E27FC236}">
                <a16:creationId xmlns:a16="http://schemas.microsoft.com/office/drawing/2014/main" id="{28943ACB-96D6-84C7-3A36-E7D2E2070341}"/>
              </a:ext>
            </a:extLst>
          </p:cNvPr>
          <p:cNvSpPr txBox="1">
            <a:spLocks noChangeArrowheads="1"/>
          </p:cNvSpPr>
          <p:nvPr/>
        </p:nvSpPr>
        <p:spPr bwMode="auto">
          <a:xfrm>
            <a:off x="1295400" y="22098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12" name="Rectangle 9">
            <a:extLst>
              <a:ext uri="{FF2B5EF4-FFF2-40B4-BE49-F238E27FC236}">
                <a16:creationId xmlns:a16="http://schemas.microsoft.com/office/drawing/2014/main" id="{A7AB4C21-54F4-B741-BE7D-F8D10B97476D}"/>
              </a:ext>
            </a:extLst>
          </p:cNvPr>
          <p:cNvSpPr>
            <a:spLocks noChangeArrowheads="1"/>
          </p:cNvSpPr>
          <p:nvPr/>
        </p:nvSpPr>
        <p:spPr bwMode="auto">
          <a:xfrm>
            <a:off x="1295400" y="1308100"/>
            <a:ext cx="9601200" cy="583406"/>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¿quiénes son los de este primer grupo?</a:t>
            </a:r>
          </a:p>
        </p:txBody>
      </p:sp>
    </p:spTree>
    <p:extLst>
      <p:ext uri="{BB962C8B-B14F-4D97-AF65-F5344CB8AC3E}">
        <p14:creationId xmlns:p14="http://schemas.microsoft.com/office/powerpoint/2010/main" val="3430407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2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2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DBE6-3065-3BF4-6540-491316F92516}"/>
            </a:ext>
          </a:extLst>
        </p:cNvPr>
        <p:cNvGrpSpPr/>
        <p:nvPr/>
      </p:nvGrpSpPr>
      <p:grpSpPr>
        <a:xfrm>
          <a:off x="0" y="0"/>
          <a:ext cx="0" cy="0"/>
          <a:chOff x="0" y="0"/>
          <a:chExt cx="0" cy="0"/>
        </a:xfrm>
      </p:grpSpPr>
      <p:sp>
        <p:nvSpPr>
          <p:cNvPr id="12" name="Rectangle 10">
            <a:extLst>
              <a:ext uri="{FF2B5EF4-FFF2-40B4-BE49-F238E27FC236}">
                <a16:creationId xmlns:a16="http://schemas.microsoft.com/office/drawing/2014/main" id="{1E0BFA19-4B0F-C62A-43D2-59A8C7FE20EC}"/>
              </a:ext>
            </a:extLst>
          </p:cNvPr>
          <p:cNvSpPr>
            <a:spLocks noChangeArrowheads="1"/>
          </p:cNvSpPr>
          <p:nvPr/>
        </p:nvSpPr>
        <p:spPr bwMode="auto">
          <a:xfrm>
            <a:off x="1295400" y="2590800"/>
            <a:ext cx="9601200" cy="25686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Palabra fiel es esta:</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Que si morimos con Él, también viviremos con Él;</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 perseveramos, también reinaremos con Él;</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 lo negamos, Él también nos negará;</a:t>
            </a:r>
          </a:p>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 somos infieles, Él permanece fiel, pues no puede negarse Él mismo.</a:t>
            </a:r>
          </a:p>
        </p:txBody>
      </p:sp>
      <p:sp>
        <p:nvSpPr>
          <p:cNvPr id="9" name="Rectangle 9">
            <a:extLst>
              <a:ext uri="{FF2B5EF4-FFF2-40B4-BE49-F238E27FC236}">
                <a16:creationId xmlns:a16="http://schemas.microsoft.com/office/drawing/2014/main" id="{0A1DDDE8-4EAE-254A-C8F7-DA5592573C6E}"/>
              </a:ext>
            </a:extLst>
          </p:cNvPr>
          <p:cNvSpPr>
            <a:spLocks noChangeArrowheads="1"/>
          </p:cNvSpPr>
          <p:nvPr/>
        </p:nvSpPr>
        <p:spPr bwMode="auto">
          <a:xfrm>
            <a:off x="1219200" y="1143000"/>
            <a:ext cx="9753600" cy="13589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6000"/>
              </a:lnSpc>
              <a:spcBef>
                <a:spcPts val="0"/>
              </a:spcBef>
              <a:spcAft>
                <a:spcPts val="4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¿ya has descubierto quiénes son las personas que se sientan en los tronos y que reinarán con Cristo?</a:t>
            </a:r>
          </a:p>
          <a:p>
            <a:pPr algn="just">
              <a:lnSpc>
                <a:spcPct val="86000"/>
              </a:lnSpc>
              <a:spcBef>
                <a:spcPts val="0"/>
              </a:spcBef>
              <a:spcAft>
                <a:spcPts val="4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Déjame darte una pista más:</a:t>
            </a:r>
          </a:p>
        </p:txBody>
      </p:sp>
      <p:sp>
        <p:nvSpPr>
          <p:cNvPr id="3" name="Rectangle 10">
            <a:extLst>
              <a:ext uri="{FF2B5EF4-FFF2-40B4-BE49-F238E27FC236}">
                <a16:creationId xmlns:a16="http://schemas.microsoft.com/office/drawing/2014/main" id="{AD566E93-0ADC-B8C9-BDF7-DE1C7EC4A8E7}"/>
              </a:ext>
            </a:extLst>
          </p:cNvPr>
          <p:cNvSpPr>
            <a:spLocks noChangeArrowheads="1"/>
          </p:cNvSpPr>
          <p:nvPr/>
        </p:nvSpPr>
        <p:spPr bwMode="auto">
          <a:xfrm>
            <a:off x="1295400" y="2590800"/>
            <a:ext cx="9601200" cy="25686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chemeClr val="bg2">
                    <a:lumMod val="50000"/>
                  </a:schemeClr>
                </a:solidFill>
                <a:latin typeface="Arial" panose="020B0604020202020204" pitchFamily="34" charset="0"/>
                <a:cs typeface="Arial" panose="020B0604020202020204" pitchFamily="34" charset="0"/>
              </a:rPr>
              <a:t>Palabra fiel es esta:</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Que si morimos con Él, también viviremos con Él;</a:t>
            </a:r>
          </a:p>
          <a:p>
            <a:pPr algn="just">
              <a:lnSpc>
                <a:spcPct val="87000"/>
              </a:lnSpc>
              <a:spcBef>
                <a:spcPts val="0"/>
              </a:spcBef>
              <a:spcAft>
                <a:spcPts val="300"/>
              </a:spcAft>
              <a:buClrTx/>
              <a:buSzTx/>
              <a:buFontTx/>
              <a:buNone/>
            </a:pPr>
            <a:r>
              <a:rPr kumimoji="0" lang="es-419" sz="2900" noProof="0" dirty="0">
                <a:solidFill>
                  <a:srgbClr val="86FF69"/>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Si perseveramos, </a:t>
            </a:r>
            <a:r>
              <a:rPr kumimoji="0" lang="es-419" sz="2900" u="sng" noProof="0" dirty="0">
                <a:solidFill>
                  <a:srgbClr val="00FFFF"/>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también </a:t>
            </a:r>
            <a:r>
              <a:rPr kumimoji="0" lang="es-419" sz="2900" b="1" u="sng" noProof="0" dirty="0">
                <a:solidFill>
                  <a:srgbClr val="00FFFF"/>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reinaremos</a:t>
            </a:r>
            <a:r>
              <a:rPr kumimoji="0" lang="es-419" sz="2900" noProof="0" dirty="0">
                <a:solidFill>
                  <a:srgbClr val="86FF69"/>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 con Él;</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Si lo negamos, Él también nos negará;</a:t>
            </a:r>
          </a:p>
          <a:p>
            <a:pPr algn="just">
              <a:lnSpc>
                <a:spcPct val="87000"/>
              </a:lnSpc>
              <a:spcBef>
                <a:spcPts val="0"/>
              </a:spcBef>
              <a:spcAft>
                <a:spcPts val="300"/>
              </a:spcAft>
              <a:buClrTx/>
              <a:buSzTx/>
              <a:buFontTx/>
              <a:buNone/>
            </a:pPr>
            <a:r>
              <a:rPr kumimoji="0" lang="es-419" sz="2900" noProof="0" dirty="0">
                <a:solidFill>
                  <a:schemeClr val="bg2">
                    <a:lumMod val="50000"/>
                  </a:schemeClr>
                </a:solidFill>
                <a:latin typeface="Arial" panose="020B0604020202020204" pitchFamily="34" charset="0"/>
                <a:cs typeface="Arial" panose="020B0604020202020204" pitchFamily="34" charset="0"/>
              </a:rPr>
              <a:t>Si somos infieles, Él permanece fiel, pues no puede negarse Él mismo.</a:t>
            </a:r>
          </a:p>
        </p:txBody>
      </p:sp>
      <p:sp>
        <p:nvSpPr>
          <p:cNvPr id="7" name="Text Box 4">
            <a:extLst>
              <a:ext uri="{FF2B5EF4-FFF2-40B4-BE49-F238E27FC236}">
                <a16:creationId xmlns:a16="http://schemas.microsoft.com/office/drawing/2014/main" id="{6422F6B3-515D-6EA9-904F-9AA7C09F5C0A}"/>
              </a:ext>
            </a:extLst>
          </p:cNvPr>
          <p:cNvSpPr txBox="1">
            <a:spLocks noChangeArrowheads="1"/>
          </p:cNvSpPr>
          <p:nvPr/>
        </p:nvSpPr>
        <p:spPr bwMode="auto">
          <a:xfrm>
            <a:off x="1295400" y="2590800"/>
            <a:ext cx="3395188" cy="5700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Bef>
                <a:spcPct val="20000"/>
              </a:spcBef>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2 Timoteo 2:11-13</a:t>
            </a:r>
          </a:p>
        </p:txBody>
      </p:sp>
      <p:sp>
        <p:nvSpPr>
          <p:cNvPr id="10" name="Rectangle 9">
            <a:extLst>
              <a:ext uri="{FF2B5EF4-FFF2-40B4-BE49-F238E27FC236}">
                <a16:creationId xmlns:a16="http://schemas.microsoft.com/office/drawing/2014/main" id="{AD8E352E-4EC4-E257-FB5D-57A2BF6A3C8C}"/>
              </a:ext>
            </a:extLst>
          </p:cNvPr>
          <p:cNvSpPr>
            <a:spLocks noChangeArrowheads="1"/>
          </p:cNvSpPr>
          <p:nvPr/>
        </p:nvSpPr>
        <p:spPr bwMode="auto">
          <a:xfrm>
            <a:off x="1219200" y="5261688"/>
            <a:ext cx="2438400" cy="493356"/>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viste?</a:t>
            </a:r>
          </a:p>
        </p:txBody>
      </p:sp>
      <p:sp>
        <p:nvSpPr>
          <p:cNvPr id="13" name="Rectangle 12">
            <a:extLst>
              <a:ext uri="{FF2B5EF4-FFF2-40B4-BE49-F238E27FC236}">
                <a16:creationId xmlns:a16="http://schemas.microsoft.com/office/drawing/2014/main" id="{B86C7184-F137-9DBF-1218-55DE132B60B8}"/>
              </a:ext>
            </a:extLst>
          </p:cNvPr>
          <p:cNvSpPr>
            <a:spLocks noChangeArrowheads="1"/>
          </p:cNvSpPr>
          <p:nvPr/>
        </p:nvSpPr>
        <p:spPr bwMode="auto">
          <a:xfrm>
            <a:off x="1219200" y="5718964"/>
            <a:ext cx="9677400" cy="493356"/>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¿Aún no estás convencido?</a:t>
            </a:r>
          </a:p>
        </p:txBody>
      </p:sp>
      <p:sp>
        <p:nvSpPr>
          <p:cNvPr id="2" name="Rectangle 1">
            <a:extLst>
              <a:ext uri="{FF2B5EF4-FFF2-40B4-BE49-F238E27FC236}">
                <a16:creationId xmlns:a16="http://schemas.microsoft.com/office/drawing/2014/main" id="{F11B778B-A236-81D1-ADD9-011BDC9515B5}"/>
              </a:ext>
            </a:extLst>
          </p:cNvPr>
          <p:cNvSpPr>
            <a:spLocks noChangeArrowheads="1"/>
          </p:cNvSpPr>
          <p:nvPr/>
        </p:nvSpPr>
        <p:spPr bwMode="auto">
          <a:xfrm>
            <a:off x="3124200" y="5257800"/>
            <a:ext cx="7772400" cy="493356"/>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¿Quiénes son los que reinan?</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029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p:tgtEl>
                                          <p:spTgt spid="7"/>
                                        </p:tgtEl>
                                        <p:attrNameLst>
                                          <p:attrName>ppt_y</p:attrName>
                                        </p:attrNameLst>
                                      </p:cBhvr>
                                      <p:tavLst>
                                        <p:tav tm="0">
                                          <p:val>
                                            <p:strVal val="#ppt_y+#ppt_h*1.125000"/>
                                          </p:val>
                                        </p:tav>
                                        <p:tav tm="100000">
                                          <p:val>
                                            <p:strVal val="#ppt_y"/>
                                          </p:val>
                                        </p:tav>
                                      </p:tavLst>
                                    </p:anim>
                                    <p:animEffect transition="in" filter="wipe(up)">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bg/>
                                          </p:spTgt>
                                        </p:tgtEl>
                                        <p:attrNameLst>
                                          <p:attrName>style.visibility</p:attrName>
                                        </p:attrNameLst>
                                      </p:cBhvr>
                                      <p:to>
                                        <p:strVal val="visible"/>
                                      </p:to>
                                    </p:set>
                                    <p:animEffect transition="in" filter="wipe(left)">
                                      <p:cBhvr>
                                        <p:cTn id="23" dur="500"/>
                                        <p:tgtEl>
                                          <p:spTgt spid="12">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wipe(left)">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wipe(left)">
                                      <p:cBhvr>
                                        <p:cTn id="33" dur="500"/>
                                        <p:tgtEl>
                                          <p:spTgt spid="1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Effect transition="in" filter="wipe(left)">
                                      <p:cBhvr>
                                        <p:cTn id="38" dur="500"/>
                                        <p:tgtEl>
                                          <p:spTgt spid="1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wipe(left)">
                                      <p:cBhvr>
                                        <p:cTn id="43" dur="500"/>
                                        <p:tgtEl>
                                          <p:spTgt spid="1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xEl>
                                              <p:pRg st="4" end="4"/>
                                            </p:txEl>
                                          </p:spTgt>
                                        </p:tgtEl>
                                        <p:attrNameLst>
                                          <p:attrName>style.visibility</p:attrName>
                                        </p:attrNameLst>
                                      </p:cBhvr>
                                      <p:to>
                                        <p:strVal val="visible"/>
                                      </p:to>
                                    </p:set>
                                    <p:animEffect transition="in" filter="wipe(left)">
                                      <p:cBhvr>
                                        <p:cTn id="48" dur="500"/>
                                        <p:tgtEl>
                                          <p:spTgt spid="1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1+#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autoUpdateAnimBg="0"/>
      <p:bldP spid="9" grpId="0" build="p"/>
      <p:bldP spid="3" grpId="0" animBg="1" autoUpdateAnimBg="0"/>
      <p:bldP spid="7" grpId="0"/>
      <p:bldP spid="10" grpId="0"/>
      <p:bldP spid="13"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FE619-9861-E8EB-A37C-E9637B7C08F5}"/>
            </a:ext>
          </a:extLst>
        </p:cNvPr>
        <p:cNvGrpSpPr/>
        <p:nvPr/>
      </p:nvGrpSpPr>
      <p:grpSpPr>
        <a:xfrm>
          <a:off x="0" y="0"/>
          <a:ext cx="0" cy="0"/>
          <a:chOff x="0" y="0"/>
          <a:chExt cx="0" cy="0"/>
        </a:xfrm>
      </p:grpSpPr>
      <p:sp>
        <p:nvSpPr>
          <p:cNvPr id="12" name="Rectangle 10">
            <a:extLst>
              <a:ext uri="{FF2B5EF4-FFF2-40B4-BE49-F238E27FC236}">
                <a16:creationId xmlns:a16="http://schemas.microsoft.com/office/drawing/2014/main" id="{47F91892-88C0-14F8-681E-D09E643B25D6}"/>
              </a:ext>
            </a:extLst>
          </p:cNvPr>
          <p:cNvSpPr>
            <a:spLocks noChangeArrowheads="1"/>
          </p:cNvSpPr>
          <p:nvPr/>
        </p:nvSpPr>
        <p:spPr bwMode="auto">
          <a:xfrm>
            <a:off x="1295400" y="2259806"/>
            <a:ext cx="9601200" cy="17526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300"/>
              </a:spcAft>
              <a:buClrTx/>
              <a:buSzTx/>
              <a:buFontTx/>
              <a:buNone/>
            </a:pPr>
            <a:r>
              <a:rPr kumimoji="0"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“Al que salga vencedor </a:t>
            </a:r>
            <a:r>
              <a:rPr kumimoji="0" lang="es-419" sz="3000"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le daré el derecho de </a:t>
            </a:r>
            <a:r>
              <a:rPr kumimoji="0" lang="es-419" sz="3000" u="sng"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sentarse conmigo en mi trono</a:t>
            </a:r>
            <a:r>
              <a:rPr kumimoji="0"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como también yo vencí y me senté con mi Padre en su trono.”</a:t>
            </a:r>
          </a:p>
        </p:txBody>
      </p:sp>
      <p:sp>
        <p:nvSpPr>
          <p:cNvPr id="9" name="Rectangle 9">
            <a:extLst>
              <a:ext uri="{FF2B5EF4-FFF2-40B4-BE49-F238E27FC236}">
                <a16:creationId xmlns:a16="http://schemas.microsoft.com/office/drawing/2014/main" id="{0ADD9101-E803-E905-3DF0-4F10A33627A6}"/>
              </a:ext>
            </a:extLst>
          </p:cNvPr>
          <p:cNvSpPr>
            <a:spLocks noChangeArrowheads="1"/>
          </p:cNvSpPr>
          <p:nvPr/>
        </p:nvSpPr>
        <p:spPr bwMode="auto">
          <a:xfrm>
            <a:off x="1295400" y="1219200"/>
            <a:ext cx="9601200" cy="13589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OK, una última pista, para no dejar duda … y ahora en las palabras de Jesús mismo:</a:t>
            </a:r>
          </a:p>
        </p:txBody>
      </p:sp>
      <p:sp>
        <p:nvSpPr>
          <p:cNvPr id="7" name="Text Box 4">
            <a:extLst>
              <a:ext uri="{FF2B5EF4-FFF2-40B4-BE49-F238E27FC236}">
                <a16:creationId xmlns:a16="http://schemas.microsoft.com/office/drawing/2014/main" id="{A8E6C3CE-47F1-040C-E576-892DE0EC2873}"/>
              </a:ext>
            </a:extLst>
          </p:cNvPr>
          <p:cNvSpPr txBox="1">
            <a:spLocks noChangeArrowheads="1"/>
          </p:cNvSpPr>
          <p:nvPr/>
        </p:nvSpPr>
        <p:spPr bwMode="auto">
          <a:xfrm>
            <a:off x="1295400" y="2209800"/>
            <a:ext cx="3325298"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87000"/>
              </a:lnSpc>
              <a:spcBef>
                <a:spcPct val="20000"/>
              </a:spcBef>
              <a:spcAft>
                <a:spcPts val="300"/>
              </a:spcAft>
              <a:buClr>
                <a:srgbClr val="5FF0FF"/>
              </a:buClr>
              <a:buSzPct val="75000"/>
              <a:buFont typeface="Symbol" panose="05050102010706020507" pitchFamily="18" charset="2"/>
              <a:buNone/>
            </a:pPr>
            <a:r>
              <a:rPr kumimoji="1" lang="es-419" sz="30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3:21</a:t>
            </a:r>
          </a:p>
        </p:txBody>
      </p:sp>
      <p:sp>
        <p:nvSpPr>
          <p:cNvPr id="10" name="Rectangle 9">
            <a:extLst>
              <a:ext uri="{FF2B5EF4-FFF2-40B4-BE49-F238E27FC236}">
                <a16:creationId xmlns:a16="http://schemas.microsoft.com/office/drawing/2014/main" id="{4368BE9E-EDC2-9775-F06C-8FE287200C86}"/>
              </a:ext>
            </a:extLst>
          </p:cNvPr>
          <p:cNvSpPr>
            <a:spLocks noChangeArrowheads="1"/>
          </p:cNvSpPr>
          <p:nvPr/>
        </p:nvSpPr>
        <p:spPr bwMode="auto">
          <a:xfrm>
            <a:off x="1295400" y="4114800"/>
            <a:ext cx="9601200" cy="493356"/>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Creo que quedó claro: los que pueden sentarse en tronos, y reinar con Cristo…</a:t>
            </a:r>
          </a:p>
        </p:txBody>
      </p:sp>
      <p:sp>
        <p:nvSpPr>
          <p:cNvPr id="13" name="Rectangle 12">
            <a:extLst>
              <a:ext uri="{FF2B5EF4-FFF2-40B4-BE49-F238E27FC236}">
                <a16:creationId xmlns:a16="http://schemas.microsoft.com/office/drawing/2014/main" id="{049A21E3-2770-85BA-A8AD-DBCD01F01429}"/>
              </a:ext>
            </a:extLst>
          </p:cNvPr>
          <p:cNvSpPr>
            <a:spLocks noChangeArrowheads="1"/>
          </p:cNvSpPr>
          <p:nvPr/>
        </p:nvSpPr>
        <p:spPr bwMode="auto">
          <a:xfrm>
            <a:off x="1295400" y="5029200"/>
            <a:ext cx="9601200" cy="13716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6000"/>
              </a:lnSpc>
              <a:spcBef>
                <a:spcPts val="0"/>
              </a:spcBef>
              <a:spcAft>
                <a:spcPts val="5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¡Somos </a:t>
            </a:r>
            <a:r>
              <a:rPr lang="es-419" sz="3000" i="1" u="sng" noProof="0"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nosotros</a:t>
            </a: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86000"/>
              </a:lnSpc>
              <a:spcBef>
                <a:spcPts val="0"/>
              </a:spcBef>
              <a:spcAft>
                <a:spcPts val="5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Nosotros, los cristianos, ¡reinaremos con Cristo! . . .</a:t>
            </a:r>
          </a:p>
          <a:p>
            <a:pPr algn="just">
              <a:lnSpc>
                <a:spcPct val="86000"/>
              </a:lnSpc>
              <a:spcBef>
                <a:spcPts val="0"/>
              </a:spcBef>
              <a:spcAft>
                <a:spcPts val="500"/>
              </a:spcAft>
              <a:buClrTx/>
              <a:buSzTx/>
              <a:buFontTx/>
              <a:buNone/>
            </a:pPr>
            <a:r>
              <a:rPr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“sentados en tronos”</a:t>
            </a:r>
            <a:endPar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5C60C8C-2224-D3C5-57F8-3123C36B5876}"/>
              </a:ext>
            </a:extLst>
          </p:cNvPr>
          <p:cNvSpPr/>
          <p:nvPr/>
        </p:nvSpPr>
        <p:spPr>
          <a:xfrm>
            <a:off x="3657600" y="2754714"/>
            <a:ext cx="5867400" cy="432000"/>
          </a:xfrm>
          <a:prstGeom prst="rect">
            <a:avLst/>
          </a:prstGeom>
          <a:noFill/>
          <a:ln w="63500">
            <a:solidFill>
              <a:srgbClr val="00FFFF"/>
            </a:solidFill>
          </a:ln>
          <a:effectLst>
            <a:outerShdw blurRad="50800" dist="50800" dir="33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788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p:tgtEl>
                                          <p:spTgt spid="7"/>
                                        </p:tgtEl>
                                        <p:attrNameLst>
                                          <p:attrName>ppt_y</p:attrName>
                                        </p:attrNameLst>
                                      </p:cBhvr>
                                      <p:tavLst>
                                        <p:tav tm="0">
                                          <p:val>
                                            <p:strVal val="#ppt_y+#ppt_h*1.125000"/>
                                          </p:val>
                                        </p:tav>
                                        <p:tav tm="100000">
                                          <p:val>
                                            <p:strVal val="#ppt_y"/>
                                          </p:val>
                                        </p:tav>
                                      </p:tavLst>
                                    </p:anim>
                                    <p:animEffect transition="in" filter="wipe(up)">
                                      <p:cBhvr>
                                        <p:cTn id="13" dur="2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bg/>
                                          </p:spTgt>
                                        </p:tgtEl>
                                        <p:attrNameLst>
                                          <p:attrName>style.visibility</p:attrName>
                                        </p:attrNameLst>
                                      </p:cBhvr>
                                      <p:to>
                                        <p:strVal val="visible"/>
                                      </p:to>
                                    </p:set>
                                    <p:animEffect transition="in" filter="wipe(left)">
                                      <p:cBhvr>
                                        <p:cTn id="18" dur="250"/>
                                        <p:tgtEl>
                                          <p:spTgt spid="12">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250"/>
                                        <p:tgtEl>
                                          <p:spTgt spid="12">
                                            <p:txEl>
                                              <p:pRg st="0" end="0"/>
                                            </p:txEl>
                                          </p:spTgt>
                                        </p:tgtEl>
                                      </p:cBhvr>
                                    </p:animEffect>
                                  </p:childTnLst>
                                </p:cTn>
                              </p:par>
                            </p:childTnLst>
                          </p:cTn>
                        </p:par>
                        <p:par>
                          <p:cTn id="24" fill="hold">
                            <p:stCondLst>
                              <p:cond delay="250"/>
                            </p:stCondLst>
                            <p:childTnLst>
                              <p:par>
                                <p:cTn id="25" presetID="23" presetClass="entr" presetSubtype="3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strVal val="4*#ppt_w"/>
                                          </p:val>
                                        </p:tav>
                                        <p:tav tm="100000">
                                          <p:val>
                                            <p:strVal val="#ppt_w"/>
                                          </p:val>
                                        </p:tav>
                                      </p:tavLst>
                                    </p:anim>
                                    <p:anim calcmode="lin" valueType="num">
                                      <p:cBhvr>
                                        <p:cTn id="2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25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left)">
                                      <p:cBhvr>
                                        <p:cTn id="38" dur="25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left)">
                                      <p:cBhvr>
                                        <p:cTn id="43" dur="25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left)">
                                      <p:cBhvr>
                                        <p:cTn id="48" dur="25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autoUpdateAnimBg="0"/>
      <p:bldP spid="9" grpId="0"/>
      <p:bldP spid="7" grpId="0"/>
      <p:bldP spid="10" grpId="0"/>
      <p:bldP spid="13" grpId="0" build="p"/>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6ED54-731E-46DF-06EA-87B0E93B9DF3}"/>
            </a:ext>
          </a:extLst>
        </p:cNvPr>
        <p:cNvGrpSpPr/>
        <p:nvPr/>
      </p:nvGrpSpPr>
      <p:grpSpPr>
        <a:xfrm>
          <a:off x="0" y="0"/>
          <a:ext cx="0" cy="0"/>
          <a:chOff x="0" y="0"/>
          <a:chExt cx="0" cy="0"/>
        </a:xfrm>
      </p:grpSpPr>
      <p:sp>
        <p:nvSpPr>
          <p:cNvPr id="13" name="Verse text WHITE - Rectangle 10">
            <a:extLst>
              <a:ext uri="{FF2B5EF4-FFF2-40B4-BE49-F238E27FC236}">
                <a16:creationId xmlns:a16="http://schemas.microsoft.com/office/drawing/2014/main" id="{3AA48B64-6E34-F711-E44F-AABAC6C4ADE9}"/>
              </a:ext>
            </a:extLst>
          </p:cNvPr>
          <p:cNvSpPr>
            <a:spLocks noChangeArrowheads="1"/>
          </p:cNvSpPr>
          <p:nvPr/>
        </p:nvSpPr>
        <p:spPr bwMode="auto">
          <a:xfrm>
            <a:off x="1295400" y="2914800"/>
            <a:ext cx="9601200" cy="972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419" sz="3000" noProof="0" dirty="0">
                <a:solidFill>
                  <a:schemeClr val="bg1"/>
                </a:solidFill>
                <a:latin typeface="Arial" panose="020B0604020202020204" pitchFamily="34" charset="0"/>
                <a:cs typeface="Arial" panose="020B0604020202020204" pitchFamily="34" charset="0"/>
              </a:rPr>
              <a:t>                                  </a:t>
            </a:r>
            <a:r>
              <a:rPr kumimoji="0" lang="es-419" sz="30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Entonces vi tronos donde se sentaron los que recibieron autoridad para juzgar.</a:t>
            </a:r>
          </a:p>
        </p:txBody>
      </p:sp>
      <p:sp>
        <p:nvSpPr>
          <p:cNvPr id="12" name="Verse text BLUE overlay - Rectangle 10">
            <a:extLst>
              <a:ext uri="{FF2B5EF4-FFF2-40B4-BE49-F238E27FC236}">
                <a16:creationId xmlns:a16="http://schemas.microsoft.com/office/drawing/2014/main" id="{A17BD9CB-4C8E-D345-E7F8-32510AA4501B}"/>
              </a:ext>
            </a:extLst>
          </p:cNvPr>
          <p:cNvSpPr>
            <a:spLocks noChangeArrowheads="1"/>
          </p:cNvSpPr>
          <p:nvPr/>
        </p:nvSpPr>
        <p:spPr bwMode="auto">
          <a:xfrm>
            <a:off x="1295400" y="2914800"/>
            <a:ext cx="9601200" cy="972000"/>
          </a:xfrm>
          <a:prstGeom prst="rect">
            <a:avLst/>
          </a:prstGeom>
          <a:solidFill>
            <a:srgbClr val="333333"/>
          </a:solid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419" sz="3000" noProof="0" dirty="0">
                <a:solidFill>
                  <a:schemeClr val="bg1"/>
                </a:solidFill>
                <a:latin typeface="Arial" panose="020B0604020202020204" pitchFamily="34" charset="0"/>
                <a:cs typeface="Arial" panose="020B0604020202020204" pitchFamily="34" charset="0"/>
              </a:rPr>
              <a:t>                                  </a:t>
            </a:r>
            <a:r>
              <a:rPr kumimoji="0" lang="es-419" sz="30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Entonces vi tronos donde se sentaron los que </a:t>
            </a:r>
            <a:r>
              <a:rPr kumimoji="0" lang="es-419" sz="3000" u="sng" noProof="0" dirty="0">
                <a:solidFill>
                  <a:srgbClr val="4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recibieron autoridad para juzgar</a:t>
            </a:r>
            <a:r>
              <a:rPr kumimoji="0" lang="es-419" sz="3000" noProof="0" dirty="0">
                <a:solidFill>
                  <a:srgbClr val="4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9" name="Para 1 - Rectangle 9">
            <a:extLst>
              <a:ext uri="{FF2B5EF4-FFF2-40B4-BE49-F238E27FC236}">
                <a16:creationId xmlns:a16="http://schemas.microsoft.com/office/drawing/2014/main" id="{1C3A661D-3EC8-8D10-42C0-C4DCE3DF334E}"/>
              </a:ext>
            </a:extLst>
          </p:cNvPr>
          <p:cNvSpPr>
            <a:spLocks noChangeArrowheads="1"/>
          </p:cNvSpPr>
          <p:nvPr/>
        </p:nvSpPr>
        <p:spPr bwMode="auto">
          <a:xfrm>
            <a:off x="1295400" y="990600"/>
            <a:ext cx="9601200" cy="1676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Volvemos al texto: </a:t>
            </a:r>
          </a:p>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Hay dos grupos de personas que van a reinar con Cristo por mil años: nosotros, los cristianos, sentados en los tronos, y los mártires también: AMBOS reinarán.</a:t>
            </a:r>
          </a:p>
        </p:txBody>
      </p:sp>
      <p:sp>
        <p:nvSpPr>
          <p:cNvPr id="4" name="Verse ID - Text Box 4">
            <a:extLst>
              <a:ext uri="{FF2B5EF4-FFF2-40B4-BE49-F238E27FC236}">
                <a16:creationId xmlns:a16="http://schemas.microsoft.com/office/drawing/2014/main" id="{A26A1D06-15B2-1A57-DFEA-B9A1FBBCE463}"/>
              </a:ext>
            </a:extLst>
          </p:cNvPr>
          <p:cNvSpPr txBox="1">
            <a:spLocks noChangeArrowheads="1"/>
          </p:cNvSpPr>
          <p:nvPr/>
        </p:nvSpPr>
        <p:spPr bwMode="auto">
          <a:xfrm>
            <a:off x="1295400" y="2895600"/>
            <a:ext cx="3666737" cy="5972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419" sz="30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20:2-5</a:t>
            </a:r>
          </a:p>
        </p:txBody>
      </p:sp>
      <p:sp>
        <p:nvSpPr>
          <p:cNvPr id="10" name="Rectangle 9">
            <a:extLst>
              <a:ext uri="{FF2B5EF4-FFF2-40B4-BE49-F238E27FC236}">
                <a16:creationId xmlns:a16="http://schemas.microsoft.com/office/drawing/2014/main" id="{DAB6D2CE-5553-380A-747A-CB53F4F32033}"/>
              </a:ext>
            </a:extLst>
          </p:cNvPr>
          <p:cNvSpPr>
            <a:spLocks noChangeArrowheads="1"/>
          </p:cNvSpPr>
          <p:nvPr/>
        </p:nvSpPr>
        <p:spPr bwMode="auto">
          <a:xfrm>
            <a:off x="1295400" y="3962400"/>
            <a:ext cx="9601200" cy="13716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hay otra punto importante aquí: el primer grupo también hace algo que el segundo no hace: </a:t>
            </a:r>
          </a:p>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Juzgan. Se les da autoridad para juzgar.</a:t>
            </a:r>
          </a:p>
        </p:txBody>
      </p:sp>
      <p:sp>
        <p:nvSpPr>
          <p:cNvPr id="14" name="Rectangle 13">
            <a:extLst>
              <a:ext uri="{FF2B5EF4-FFF2-40B4-BE49-F238E27FC236}">
                <a16:creationId xmlns:a16="http://schemas.microsoft.com/office/drawing/2014/main" id="{242E32F0-4857-57D4-B37D-C441FDEA809C}"/>
              </a:ext>
            </a:extLst>
          </p:cNvPr>
          <p:cNvSpPr>
            <a:spLocks noChangeArrowheads="1"/>
          </p:cNvSpPr>
          <p:nvPr/>
        </p:nvSpPr>
        <p:spPr bwMode="auto">
          <a:xfrm>
            <a:off x="1295400" y="5334000"/>
            <a:ext cx="9601200" cy="10668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cual nos lleva a la pregunta obvia: </a:t>
            </a:r>
          </a:p>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 quiénes van a juzgar?</a:t>
            </a:r>
          </a:p>
        </p:txBody>
      </p:sp>
      <p:sp>
        <p:nvSpPr>
          <p:cNvPr id="2" name="Rectangle 1">
            <a:extLst>
              <a:ext uri="{FF2B5EF4-FFF2-40B4-BE49-F238E27FC236}">
                <a16:creationId xmlns:a16="http://schemas.microsoft.com/office/drawing/2014/main" id="{4C538B2A-8DD1-4390-7808-FD353503467B}"/>
              </a:ext>
            </a:extLst>
          </p:cNvPr>
          <p:cNvSpPr/>
          <p:nvPr/>
        </p:nvSpPr>
        <p:spPr>
          <a:xfrm>
            <a:off x="4267200" y="3352800"/>
            <a:ext cx="5562600" cy="541854"/>
          </a:xfrm>
          <a:prstGeom prst="rect">
            <a:avLst/>
          </a:prstGeom>
          <a:noFill/>
          <a:ln w="76200">
            <a:solidFill>
              <a:srgbClr val="4FFFFF"/>
            </a:solidFill>
          </a:ln>
          <a:effectLst>
            <a:outerShdw blurRad="50800" dist="50800" dir="33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sz="3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161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up)">
                                      <p:cBhvr>
                                        <p:cTn id="25" dur="25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3" presetClass="entr" presetSubtype="32"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strVal val="4*#ppt_w"/>
                                          </p:val>
                                        </p:tav>
                                        <p:tav tm="100000">
                                          <p:val>
                                            <p:strVal val="#ppt_w"/>
                                          </p:val>
                                        </p:tav>
                                      </p:tavLst>
                                    </p:anim>
                                    <p:anim calcmode="lin" valueType="num">
                                      <p:cBhvr>
                                        <p:cTn id="34"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wipe(up)">
                                      <p:cBhvr>
                                        <p:cTn id="39" dur="25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up)">
                                      <p:cBhvr>
                                        <p:cTn id="44" dur="25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up)">
                                      <p:cBhvr>
                                        <p:cTn id="49" dur="25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9" grpId="0" build="p"/>
      <p:bldP spid="4" grpId="0"/>
      <p:bldP spid="10" grpId="0" uiExpand="1" build="p"/>
      <p:bldP spid="14" grpId="0" build="p"/>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C62C-6D94-5B66-0D8A-ECCB966D544A}"/>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7E651FC3-90BD-0DCC-E310-4A0BAA49BB12}"/>
              </a:ext>
            </a:extLst>
          </p:cNvPr>
          <p:cNvSpPr>
            <a:spLocks noChangeArrowheads="1"/>
          </p:cNvSpPr>
          <p:nvPr/>
        </p:nvSpPr>
        <p:spPr bwMode="auto">
          <a:xfrm>
            <a:off x="1295400" y="1295400"/>
            <a:ext cx="9601200" cy="2438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Veamos las posibilidades:  Van a juzgar a:</a:t>
            </a:r>
          </a:p>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1) Ellos mismos</a:t>
            </a:r>
          </a:p>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2) Los mártires</a:t>
            </a:r>
          </a:p>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3) Los malvados</a:t>
            </a:r>
          </a:p>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4) Los ángeles</a:t>
            </a:r>
          </a:p>
        </p:txBody>
      </p:sp>
      <p:cxnSp>
        <p:nvCxnSpPr>
          <p:cNvPr id="6" name="Straight Connector 5">
            <a:extLst>
              <a:ext uri="{FF2B5EF4-FFF2-40B4-BE49-F238E27FC236}">
                <a16:creationId xmlns:a16="http://schemas.microsoft.com/office/drawing/2014/main" id="{39303B01-CDFC-4066-6B33-04D341D9A7DA}"/>
              </a:ext>
            </a:extLst>
          </p:cNvPr>
          <p:cNvCxnSpPr/>
          <p:nvPr/>
        </p:nvCxnSpPr>
        <p:spPr>
          <a:xfrm>
            <a:off x="1757369" y="2057400"/>
            <a:ext cx="2624131" cy="0"/>
          </a:xfrm>
          <a:prstGeom prst="line">
            <a:avLst/>
          </a:prstGeom>
          <a:ln w="76200">
            <a:solidFill>
              <a:srgbClr val="FF0000"/>
            </a:solidFill>
          </a:ln>
          <a:effectLst>
            <a:outerShdw blurRad="50800" dist="50800" dir="33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7382A0C-483F-C918-19E0-491BA6C80B98}"/>
              </a:ext>
            </a:extLst>
          </p:cNvPr>
          <p:cNvCxnSpPr/>
          <p:nvPr/>
        </p:nvCxnSpPr>
        <p:spPr>
          <a:xfrm>
            <a:off x="1752600" y="2568918"/>
            <a:ext cx="2624131" cy="0"/>
          </a:xfrm>
          <a:prstGeom prst="line">
            <a:avLst/>
          </a:prstGeom>
          <a:ln w="76200">
            <a:solidFill>
              <a:srgbClr val="FF0000"/>
            </a:solidFill>
          </a:ln>
          <a:effectLst>
            <a:outerShdw blurRad="50800" dist="50800" dir="33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560D2E-4FAE-8A78-9736-A7F6797C97C9}"/>
              </a:ext>
            </a:extLst>
          </p:cNvPr>
          <p:cNvCxnSpPr/>
          <p:nvPr/>
        </p:nvCxnSpPr>
        <p:spPr>
          <a:xfrm>
            <a:off x="1752600" y="3086866"/>
            <a:ext cx="2624131" cy="0"/>
          </a:xfrm>
          <a:prstGeom prst="line">
            <a:avLst/>
          </a:prstGeom>
          <a:ln w="76200">
            <a:solidFill>
              <a:srgbClr val="FF0000"/>
            </a:solidFill>
          </a:ln>
          <a:effectLst>
            <a:outerShdw blurRad="50800" dist="50800" dir="33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9">
            <a:extLst>
              <a:ext uri="{FF2B5EF4-FFF2-40B4-BE49-F238E27FC236}">
                <a16:creationId xmlns:a16="http://schemas.microsoft.com/office/drawing/2014/main" id="{86A01DDA-145B-3B33-275E-4BD2C7B2094A}"/>
              </a:ext>
            </a:extLst>
          </p:cNvPr>
          <p:cNvSpPr>
            <a:spLocks noChangeArrowheads="1"/>
          </p:cNvSpPr>
          <p:nvPr/>
        </p:nvSpPr>
        <p:spPr bwMode="auto">
          <a:xfrm>
            <a:off x="1300162" y="4019551"/>
            <a:ext cx="9596438" cy="933449"/>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 la única posibilidad que nos queda: </a:t>
            </a:r>
          </a:p>
          <a:p>
            <a:pPr algn="just">
              <a:lnSpc>
                <a:spcPct val="90000"/>
              </a:lnSpc>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Nosotros, los creyentes, ¡vamos a juzgar a los ángeles!</a:t>
            </a:r>
          </a:p>
        </p:txBody>
      </p:sp>
      <p:sp>
        <p:nvSpPr>
          <p:cNvPr id="12" name="Rectangle 11">
            <a:extLst>
              <a:ext uri="{FF2B5EF4-FFF2-40B4-BE49-F238E27FC236}">
                <a16:creationId xmlns:a16="http://schemas.microsoft.com/office/drawing/2014/main" id="{33CF9E76-ED93-DE8B-2DE0-56D6AD76946F}"/>
              </a:ext>
            </a:extLst>
          </p:cNvPr>
          <p:cNvSpPr/>
          <p:nvPr/>
        </p:nvSpPr>
        <p:spPr>
          <a:xfrm>
            <a:off x="1262069" y="3297264"/>
            <a:ext cx="2776531" cy="512736"/>
          </a:xfrm>
          <a:prstGeom prst="rect">
            <a:avLst/>
          </a:prstGeom>
          <a:noFill/>
          <a:ln w="76200">
            <a:solidFill>
              <a:srgbClr val="4FFFFF"/>
            </a:solidFill>
          </a:ln>
          <a:effectLst>
            <a:outerShdw blurRad="50800" dist="50800" dir="33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sz="3000" noProof="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409BAF6-EE31-6449-4CED-745E8FF323CD}"/>
              </a:ext>
            </a:extLst>
          </p:cNvPr>
          <p:cNvSpPr>
            <a:spLocks noChangeArrowheads="1"/>
          </p:cNvSpPr>
          <p:nvPr/>
        </p:nvSpPr>
        <p:spPr bwMode="auto">
          <a:xfrm>
            <a:off x="1295400" y="5334000"/>
            <a:ext cx="9601200" cy="10668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cual nos lleva a la pregunta obvia: </a:t>
            </a:r>
          </a:p>
          <a:p>
            <a:pPr algn="just">
              <a:lnSpc>
                <a:spcPct val="90000"/>
              </a:lnSpc>
              <a:spcBef>
                <a:spcPts val="0"/>
              </a:spcBef>
              <a:spcAft>
                <a:spcPts val="600"/>
              </a:spcAft>
              <a:buClrTx/>
              <a:buSzTx/>
              <a:buFontTx/>
              <a:buNone/>
            </a:pPr>
            <a:r>
              <a:rPr lang="es-419" sz="3000" noProof="0" dirty="0">
                <a:solidFill>
                  <a:srgbClr val="FFFF4B"/>
                </a:solidFill>
                <a:effectLst>
                  <a:outerShdw blurRad="38100" dist="38100" dir="2700000" algn="tl">
                    <a:srgbClr val="000000"/>
                  </a:outerShdw>
                </a:effectLst>
                <a:latin typeface="Arial" panose="020B0604020202020204" pitchFamily="34" charset="0"/>
                <a:cs typeface="Arial" panose="020B0604020202020204" pitchFamily="34" charset="0"/>
              </a:rPr>
              <a:t>¿A quiénes van a juzgar?</a:t>
            </a:r>
          </a:p>
        </p:txBody>
      </p:sp>
    </p:spTree>
    <p:extLst>
      <p:ext uri="{BB962C8B-B14F-4D97-AF65-F5344CB8AC3E}">
        <p14:creationId xmlns:p14="http://schemas.microsoft.com/office/powerpoint/2010/main" val="3326332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25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25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wipe(up)">
                                      <p:cBhvr>
                                        <p:cTn id="47" dur="750"/>
                                        <p:tgtEl>
                                          <p:spTgt spid="9">
                                            <p:txEl>
                                              <p:pRg st="0" end="0"/>
                                            </p:txEl>
                                          </p:spTgt>
                                        </p:tgtEl>
                                      </p:cBhvr>
                                    </p:animEffect>
                                  </p:childTnLst>
                                </p:cTn>
                              </p:par>
                              <p:par>
                                <p:cTn id="48" presetID="23" presetClass="entr" presetSubtype="32"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250" fill="hold"/>
                                        <p:tgtEl>
                                          <p:spTgt spid="12"/>
                                        </p:tgtEl>
                                        <p:attrNameLst>
                                          <p:attrName>ppt_w</p:attrName>
                                        </p:attrNameLst>
                                      </p:cBhvr>
                                      <p:tavLst>
                                        <p:tav tm="0">
                                          <p:val>
                                            <p:strVal val="4*#ppt_w"/>
                                          </p:val>
                                        </p:tav>
                                        <p:tav tm="100000">
                                          <p:val>
                                            <p:strVal val="#ppt_w"/>
                                          </p:val>
                                        </p:tav>
                                      </p:tavLst>
                                    </p:anim>
                                    <p:anim calcmode="lin" valueType="num">
                                      <p:cBhvr>
                                        <p:cTn id="51" dur="25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wipe(up)">
                                      <p:cBhvr>
                                        <p:cTn id="5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9" grpId="0" uiExpand="1" build="p" autoUpdateAnimBg="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E2B77-6814-16FB-6C23-BDBFE4A3E6F6}"/>
            </a:ext>
          </a:extLst>
        </p:cNvPr>
        <p:cNvGrpSpPr/>
        <p:nvPr/>
      </p:nvGrpSpPr>
      <p:grpSpPr>
        <a:xfrm>
          <a:off x="0" y="0"/>
          <a:ext cx="0" cy="0"/>
          <a:chOff x="0" y="0"/>
          <a:chExt cx="0" cy="0"/>
        </a:xfrm>
      </p:grpSpPr>
      <p:sp>
        <p:nvSpPr>
          <p:cNvPr id="14" name="Verse text main - Rectangle 10">
            <a:extLst>
              <a:ext uri="{FF2B5EF4-FFF2-40B4-BE49-F238E27FC236}">
                <a16:creationId xmlns:a16="http://schemas.microsoft.com/office/drawing/2014/main" id="{635485EE-0318-8D42-203B-D3B7C8DEBCD5}"/>
              </a:ext>
            </a:extLst>
          </p:cNvPr>
          <p:cNvSpPr>
            <a:spLocks noChangeArrowheads="1"/>
          </p:cNvSpPr>
          <p:nvPr/>
        </p:nvSpPr>
        <p:spPr bwMode="auto">
          <a:xfrm>
            <a:off x="1295400" y="4114800"/>
            <a:ext cx="10287000" cy="2209800"/>
          </a:xfrm>
          <a:prstGeom prst="rect">
            <a:avLst/>
          </a:prstGeom>
          <a:solidFill>
            <a:srgbClr val="333333"/>
          </a:solidFill>
          <a:ln w="38100">
            <a:solidFill>
              <a:srgbClr val="FFFF00"/>
            </a:solidFill>
            <a:miter lim="800000"/>
            <a:headEnd/>
            <a:tailEnd/>
          </a:ln>
        </p:spPr>
        <p:txBody>
          <a:bodyPr lIns="126000" tIns="72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¿Acaso no saben que los creyentes juzgarán al mundo? Y, si ustedes han de juzgar al mundo, ¿cómo no van a ser capaces de juzgar casos insignificantes? </a:t>
            </a:r>
          </a:p>
        </p:txBody>
      </p:sp>
      <p:sp>
        <p:nvSpPr>
          <p:cNvPr id="15" name="Verse text kicker - Rectangle 10">
            <a:extLst>
              <a:ext uri="{FF2B5EF4-FFF2-40B4-BE49-F238E27FC236}">
                <a16:creationId xmlns:a16="http://schemas.microsoft.com/office/drawing/2014/main" id="{47269DFF-A525-4F74-3BE5-682D7C86BC5F}"/>
              </a:ext>
            </a:extLst>
          </p:cNvPr>
          <p:cNvSpPr>
            <a:spLocks noChangeArrowheads="1"/>
          </p:cNvSpPr>
          <p:nvPr/>
        </p:nvSpPr>
        <p:spPr bwMode="auto">
          <a:xfrm>
            <a:off x="1295400" y="5334000"/>
            <a:ext cx="10287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00"/>
                </a:solidFill>
                <a:miter lim="800000"/>
                <a:headEnd/>
                <a:tailEnd/>
              </a14:hiddenLine>
            </a:ext>
          </a:extLst>
        </p:spPr>
        <p:txBody>
          <a:bodyPr lIns="79200" tIns="72000" rIns="1512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300"/>
              </a:spcAft>
              <a:buClrTx/>
              <a:buSzTx/>
              <a:buFontTx/>
              <a:buNone/>
            </a:pP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¿No</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saben</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que</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aun</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a</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los</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ángeles</a:t>
            </a:r>
            <a:r>
              <a:rPr kumimoji="0" lang="es-419" sz="2900"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i="1" u="sng" noProof="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los juzgaremos?</a:t>
            </a:r>
            <a:endPar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88000"/>
              </a:lnSpc>
              <a:spcBef>
                <a:spcPts val="0"/>
              </a:spcBef>
              <a:spcAft>
                <a:spcPts val="3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¡Cuánto más los asuntos de esta vida!”</a:t>
            </a:r>
          </a:p>
        </p:txBody>
      </p:sp>
      <p:sp>
        <p:nvSpPr>
          <p:cNvPr id="16" name="Verse ID - Text Box 13">
            <a:extLst>
              <a:ext uri="{FF2B5EF4-FFF2-40B4-BE49-F238E27FC236}">
                <a16:creationId xmlns:a16="http://schemas.microsoft.com/office/drawing/2014/main" id="{CC73C0BC-315F-9CB2-2D9A-12AD77CF46E7}"/>
              </a:ext>
            </a:extLst>
          </p:cNvPr>
          <p:cNvSpPr txBox="1">
            <a:spLocks noChangeArrowheads="1"/>
          </p:cNvSpPr>
          <p:nvPr/>
        </p:nvSpPr>
        <p:spPr bwMode="auto">
          <a:xfrm>
            <a:off x="1295401" y="4114800"/>
            <a:ext cx="3165514"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88000"/>
              </a:lnSpc>
              <a:spcAft>
                <a:spcPts val="300"/>
              </a:spcAft>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1 Corintios 6:2-3</a:t>
            </a:r>
          </a:p>
        </p:txBody>
      </p:sp>
      <p:sp>
        <p:nvSpPr>
          <p:cNvPr id="17" name="Para 1 - Rectangle 9">
            <a:extLst>
              <a:ext uri="{FF2B5EF4-FFF2-40B4-BE49-F238E27FC236}">
                <a16:creationId xmlns:a16="http://schemas.microsoft.com/office/drawing/2014/main" id="{97163E0C-865A-7FCD-1605-12CDC8666ACC}"/>
              </a:ext>
            </a:extLst>
          </p:cNvPr>
          <p:cNvSpPr>
            <a:spLocks noChangeArrowheads="1"/>
          </p:cNvSpPr>
          <p:nvPr/>
        </p:nvSpPr>
        <p:spPr bwMode="auto">
          <a:xfrm>
            <a:off x="1295400" y="2819400"/>
            <a:ext cx="10287000" cy="8382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effectLst>
                  <a:outerShdw blurRad="38100" dist="38100" dir="2700000" algn="tl">
                    <a:srgbClr val="000000"/>
                  </a:outerShdw>
                </a:effectLst>
                <a:latin typeface="Arial" panose="020B0604020202020204" pitchFamily="34" charset="0"/>
              </a:rPr>
              <a:t>¿No lo sabían?  Parece que tampoco sabían los de la iglesia de Corinto!  Porque...</a:t>
            </a:r>
          </a:p>
        </p:txBody>
      </p:sp>
      <p:sp>
        <p:nvSpPr>
          <p:cNvPr id="18" name="Speech bubble contents -Rectangle 9">
            <a:extLst>
              <a:ext uri="{FF2B5EF4-FFF2-40B4-BE49-F238E27FC236}">
                <a16:creationId xmlns:a16="http://schemas.microsoft.com/office/drawing/2014/main" id="{AF620A92-CEBD-CF6A-10CC-74FCEED6765D}"/>
              </a:ext>
            </a:extLst>
          </p:cNvPr>
          <p:cNvSpPr>
            <a:spLocks noChangeArrowheads="1"/>
          </p:cNvSpPr>
          <p:nvPr/>
        </p:nvSpPr>
        <p:spPr bwMode="auto">
          <a:xfrm>
            <a:off x="1981200" y="1524000"/>
            <a:ext cx="8915400" cy="914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buClrTx/>
              <a:buSzTx/>
              <a:buFontTx/>
              <a:buNone/>
            </a:pPr>
            <a:r>
              <a:rPr lang="es-419" sz="3400" noProof="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“¿Qué? ¿Cómo? ¿Dónde? </a:t>
            </a:r>
          </a:p>
          <a:p>
            <a:pPr algn="ctr">
              <a:lnSpc>
                <a:spcPct val="85000"/>
              </a:lnSpc>
              <a:buClrTx/>
              <a:buSzTx/>
              <a:buFontTx/>
              <a:buNone/>
            </a:pPr>
            <a:r>
              <a:rPr lang="es-419" sz="3400" noProof="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¿Nosotros vamos a juzgar a los </a:t>
            </a:r>
            <a:r>
              <a:rPr lang="es-419" sz="3400" i="1" u="sng" noProof="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ángeles</a:t>
            </a:r>
            <a:r>
              <a:rPr lang="es-419" sz="3400" noProof="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a:t>
            </a:r>
            <a:r>
              <a:rPr lang="es-419" sz="3400" b="1" noProof="0" dirty="0">
                <a:solidFill>
                  <a:srgbClr val="EFF9FF"/>
                </a:solidFill>
                <a:effectLst>
                  <a:outerShdw blurRad="38100" dist="38100" dir="2700000" algn="tl">
                    <a:srgbClr val="000000"/>
                  </a:outerShdw>
                </a:effectLst>
                <a:latin typeface="Arial" panose="020B0604020202020204" pitchFamily="34" charset="0"/>
              </a:rPr>
              <a:t> </a:t>
            </a:r>
          </a:p>
        </p:txBody>
      </p:sp>
    </p:spTree>
    <p:extLst>
      <p:ext uri="{BB962C8B-B14F-4D97-AF65-F5344CB8AC3E}">
        <p14:creationId xmlns:p14="http://schemas.microsoft.com/office/powerpoint/2010/main" val="3410418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25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18">
                                            <p:txEl>
                                              <p:pRg st="1" end="1"/>
                                            </p:txEl>
                                          </p:spTgt>
                                        </p:tgtEl>
                                        <p:attrNameLst>
                                          <p:attrName>style.visibility</p:attrName>
                                        </p:attrNameLst>
                                      </p:cBhvr>
                                      <p:to>
                                        <p:strVal val="visible"/>
                                      </p:to>
                                    </p:set>
                                    <p:anim calcmode="lin" valueType="num">
                                      <p:cBhvr>
                                        <p:cTn id="1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up)">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bg/>
                                          </p:spTgt>
                                        </p:tgtEl>
                                        <p:attrNameLst>
                                          <p:attrName>style.visibility</p:attrName>
                                        </p:attrNameLst>
                                      </p:cBhvr>
                                      <p:to>
                                        <p:strVal val="visible"/>
                                      </p:to>
                                    </p:set>
                                    <p:animEffect transition="in" filter="wipe(up)">
                                      <p:cBhvr>
                                        <p:cTn id="28" dur="500"/>
                                        <p:tgtEl>
                                          <p:spTgt spid="14">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up)">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wipe(left)">
                                      <p:cBhvr>
                                        <p:cTn id="38" dur="50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xEl>
                                              <p:pRg st="1" end="1"/>
                                            </p:txEl>
                                          </p:spTgt>
                                        </p:tgtEl>
                                        <p:attrNameLst>
                                          <p:attrName>style.visibility</p:attrName>
                                        </p:attrNameLst>
                                      </p:cBhvr>
                                      <p:to>
                                        <p:strVal val="visible"/>
                                      </p:to>
                                    </p:set>
                                    <p:animEffect transition="in" filter="wipe(left)">
                                      <p:cBhvr>
                                        <p:cTn id="43"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autoUpdateAnimBg="0"/>
      <p:bldP spid="15" grpId="0" build="p" autoUpdateAnimBg="0"/>
      <p:bldP spid="16" grpId="0" autoUpdateAnimBg="0"/>
      <p:bldP spid="17" grpId="0" build="p" autoUpdateAnimBg="0"/>
      <p:bldP spid="1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81B9F-CBE0-B490-3BC0-CF03709D40C8}"/>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3317721A-61CC-BF09-8352-FC289A817A6C}"/>
              </a:ext>
            </a:extLst>
          </p:cNvPr>
          <p:cNvSpPr>
            <a:spLocks noChangeArrowheads="1"/>
          </p:cNvSpPr>
          <p:nvPr/>
        </p:nvSpPr>
        <p:spPr bwMode="auto">
          <a:xfrm>
            <a:off x="2667000" y="1447800"/>
            <a:ext cx="662940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ahí estabas tú, pensando que la vida en el cielo iba a ser relajada, sentado en una nube, tocando suavemente el arpa...</a:t>
            </a:r>
          </a:p>
        </p:txBody>
      </p:sp>
      <p:pic>
        <p:nvPicPr>
          <p:cNvPr id="5" name="Picture 4">
            <a:extLst>
              <a:ext uri="{FF2B5EF4-FFF2-40B4-BE49-F238E27FC236}">
                <a16:creationId xmlns:a16="http://schemas.microsoft.com/office/drawing/2014/main" id="{35D89248-F389-549C-A552-C16017371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1693440" cy="2016000"/>
          </a:xfrm>
          <a:prstGeom prst="rect">
            <a:avLst/>
          </a:prstGeom>
          <a:effectLst>
            <a:softEdge rad="88900"/>
          </a:effectLst>
        </p:spPr>
      </p:pic>
      <p:pic>
        <p:nvPicPr>
          <p:cNvPr id="7" name="Picture 6">
            <a:extLst>
              <a:ext uri="{FF2B5EF4-FFF2-40B4-BE49-F238E27FC236}">
                <a16:creationId xmlns:a16="http://schemas.microsoft.com/office/drawing/2014/main" id="{079C4770-E41F-642D-DE29-5D31D4255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400" y="1371600"/>
            <a:ext cx="2016000" cy="2016000"/>
          </a:xfrm>
          <a:prstGeom prst="rect">
            <a:avLst/>
          </a:prstGeom>
          <a:effectLst>
            <a:softEdge rad="88900"/>
          </a:effectLst>
        </p:spPr>
      </p:pic>
      <p:sp>
        <p:nvSpPr>
          <p:cNvPr id="8" name="Para 1 - Rectangle 9">
            <a:extLst>
              <a:ext uri="{FF2B5EF4-FFF2-40B4-BE49-F238E27FC236}">
                <a16:creationId xmlns:a16="http://schemas.microsoft.com/office/drawing/2014/main" id="{D93628AC-BD5A-40E9-D449-002733D2489F}"/>
              </a:ext>
            </a:extLst>
          </p:cNvPr>
          <p:cNvSpPr>
            <a:spLocks noChangeArrowheads="1"/>
          </p:cNvSpPr>
          <p:nvPr/>
        </p:nvSpPr>
        <p:spPr bwMode="auto">
          <a:xfrm>
            <a:off x="6019800" y="3505200"/>
            <a:ext cx="556259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¡Apuesto a que nunca sospechaste que, al llegar al cielo, estarías peleando la guerra más grande de la historia (en la tierra!) montado a caballo,</a:t>
            </a:r>
          </a:p>
        </p:txBody>
      </p:sp>
      <p:pic>
        <p:nvPicPr>
          <p:cNvPr id="10" name="Picture 9">
            <a:extLst>
              <a:ext uri="{FF2B5EF4-FFF2-40B4-BE49-F238E27FC236}">
                <a16:creationId xmlns:a16="http://schemas.microsoft.com/office/drawing/2014/main" id="{0A53E3D3-CDD1-1E8D-582B-D1CF203533E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7000" contrast="-6000"/>
                    </a14:imgEffect>
                  </a14:imgLayer>
                </a14:imgProps>
              </a:ext>
              <a:ext uri="{28A0092B-C50C-407E-A947-70E740481C1C}">
                <a14:useLocalDpi xmlns:a14="http://schemas.microsoft.com/office/drawing/2010/main" val="0"/>
              </a:ext>
            </a:extLst>
          </a:blip>
          <a:srcRect l="5474" t="605" r="7328" b="1"/>
          <a:stretch/>
        </p:blipFill>
        <p:spPr>
          <a:xfrm>
            <a:off x="609600" y="3932853"/>
            <a:ext cx="3657600" cy="2239347"/>
          </a:xfrm>
          <a:prstGeom prst="rect">
            <a:avLst/>
          </a:prstGeom>
          <a:effectLst>
            <a:softEdge rad="50800"/>
          </a:effectLst>
        </p:spPr>
      </p:pic>
      <p:pic>
        <p:nvPicPr>
          <p:cNvPr id="13" name="Picture 12">
            <a:extLst>
              <a:ext uri="{FF2B5EF4-FFF2-40B4-BE49-F238E27FC236}">
                <a16:creationId xmlns:a16="http://schemas.microsoft.com/office/drawing/2014/main" id="{7B1CC060-7959-92CF-8CB8-D698C2D1742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8000"/>
                    </a14:imgEffect>
                    <a14:imgEffect>
                      <a14:brightnessContrast bright="-4000" contrast="5000"/>
                    </a14:imgEffect>
                  </a14:imgLayer>
                </a14:imgProps>
              </a:ext>
              <a:ext uri="{28A0092B-C50C-407E-A947-70E740481C1C}">
                <a14:useLocalDpi xmlns:a14="http://schemas.microsoft.com/office/drawing/2010/main" val="0"/>
              </a:ext>
            </a:extLst>
          </a:blip>
          <a:srcRect l="2899" r="4348" b="14324"/>
          <a:stretch/>
        </p:blipFill>
        <p:spPr>
          <a:xfrm>
            <a:off x="3077580" y="3352800"/>
            <a:ext cx="2866020" cy="2052635"/>
          </a:xfrm>
          <a:prstGeom prst="rect">
            <a:avLst/>
          </a:prstGeom>
          <a:effectLst>
            <a:softEdge rad="38100"/>
          </a:effectLst>
        </p:spPr>
      </p:pic>
      <p:sp>
        <p:nvSpPr>
          <p:cNvPr id="14" name="Para 1 - Rectangle 9">
            <a:extLst>
              <a:ext uri="{FF2B5EF4-FFF2-40B4-BE49-F238E27FC236}">
                <a16:creationId xmlns:a16="http://schemas.microsoft.com/office/drawing/2014/main" id="{1D55F568-1CEB-93A7-A37A-2FB2D9998A6A}"/>
              </a:ext>
            </a:extLst>
          </p:cNvPr>
          <p:cNvSpPr>
            <a:spLocks noChangeArrowheads="1"/>
          </p:cNvSpPr>
          <p:nvPr/>
        </p:nvSpPr>
        <p:spPr bwMode="auto">
          <a:xfrm>
            <a:off x="6019800" y="5562600"/>
            <a:ext cx="5562599"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luego juzgando ángeles!</a:t>
            </a:r>
          </a:p>
        </p:txBody>
      </p:sp>
    </p:spTree>
    <p:extLst>
      <p:ext uri="{BB962C8B-B14F-4D97-AF65-F5344CB8AC3E}">
        <p14:creationId xmlns:p14="http://schemas.microsoft.com/office/powerpoint/2010/main" val="4043643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26"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par>
                                <p:cTn id="25" presetID="31" presetClass="entr" presetSubtype="0" fill="hold" nodeType="withEffect">
                                  <p:stCondLst>
                                    <p:cond delay="1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p:tgtEl>
                                          <p:spTgt spid="8"/>
                                        </p:tgtEl>
                                        <p:attrNameLst>
                                          <p:attrName>ppt_y</p:attrName>
                                        </p:attrNameLst>
                                      </p:cBhvr>
                                      <p:tavLst>
                                        <p:tav tm="0">
                                          <p:val>
                                            <p:strVal val="#ppt_y+#ppt_h*1.125000"/>
                                          </p:val>
                                        </p:tav>
                                        <p:tav tm="100000">
                                          <p:val>
                                            <p:strVal val="#ppt_y"/>
                                          </p:val>
                                        </p:tav>
                                      </p:tavLst>
                                    </p:anim>
                                    <p:animEffect transition="in" filter="wipe(up)">
                                      <p:cBhvr>
                                        <p:cTn id="36" dur="500"/>
                                        <p:tgtEl>
                                          <p:spTgt spid="8"/>
                                        </p:tgtEl>
                                      </p:cBhvr>
                                    </p:animEffect>
                                  </p:childTnLst>
                                </p:cTn>
                              </p:par>
                              <p:par>
                                <p:cTn id="37" presetID="22" presetClass="entr" presetSubtype="8" fill="hold" nodeType="withEffect">
                                  <p:stCondLst>
                                    <p:cond delay="50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50" fill="hold"/>
                                        <p:tgtEl>
                                          <p:spTgt spid="13"/>
                                        </p:tgtEl>
                                        <p:attrNameLst>
                                          <p:attrName>ppt_w</p:attrName>
                                        </p:attrNameLst>
                                      </p:cBhvr>
                                      <p:tavLst>
                                        <p:tav tm="0">
                                          <p:val>
                                            <p:fltVal val="0"/>
                                          </p:val>
                                        </p:tav>
                                        <p:tav tm="100000">
                                          <p:val>
                                            <p:strVal val="#ppt_w"/>
                                          </p:val>
                                        </p:tav>
                                      </p:tavLst>
                                    </p:anim>
                                    <p:anim calcmode="lin" valueType="num">
                                      <p:cBhvr>
                                        <p:cTn id="45" dur="750" fill="hold"/>
                                        <p:tgtEl>
                                          <p:spTgt spid="13"/>
                                        </p:tgtEl>
                                        <p:attrNameLst>
                                          <p:attrName>ppt_h</p:attrName>
                                        </p:attrNameLst>
                                      </p:cBhvr>
                                      <p:tavLst>
                                        <p:tav tm="0">
                                          <p:val>
                                            <p:fltVal val="0"/>
                                          </p:val>
                                        </p:tav>
                                        <p:tav tm="100000">
                                          <p:val>
                                            <p:strVal val="#ppt_h"/>
                                          </p:val>
                                        </p:tav>
                                      </p:tavLst>
                                    </p:anim>
                                    <p:animEffect transition="in" filter="fade">
                                      <p:cBhvr>
                                        <p:cTn id="46" dur="750"/>
                                        <p:tgtEl>
                                          <p:spTgt spid="13"/>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6B13E-FF41-D08D-3A34-B39D171782A1}"/>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144C5EFE-6605-3737-618B-7BA61C774F05}"/>
              </a:ext>
            </a:extLst>
          </p:cNvPr>
          <p:cNvSpPr>
            <a:spLocks noChangeArrowheads="1"/>
          </p:cNvSpPr>
          <p:nvPr/>
        </p:nvSpPr>
        <p:spPr bwMode="auto">
          <a:xfrm>
            <a:off x="2667000" y="1447800"/>
            <a:ext cx="662940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ahí estabas tú, pensando que la vida en el cielo iba a ser relajada, sentado en una nube, tocando suavemente el arpa...</a:t>
            </a:r>
          </a:p>
        </p:txBody>
      </p:sp>
      <p:pic>
        <p:nvPicPr>
          <p:cNvPr id="5" name="Picture 4">
            <a:extLst>
              <a:ext uri="{FF2B5EF4-FFF2-40B4-BE49-F238E27FC236}">
                <a16:creationId xmlns:a16="http://schemas.microsoft.com/office/drawing/2014/main" id="{E5785D7B-ABBF-8F7C-0A83-94606CD95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1693440" cy="2016000"/>
          </a:xfrm>
          <a:prstGeom prst="rect">
            <a:avLst/>
          </a:prstGeom>
          <a:effectLst>
            <a:softEdge rad="88900"/>
          </a:effectLst>
        </p:spPr>
      </p:pic>
      <p:pic>
        <p:nvPicPr>
          <p:cNvPr id="7" name="Picture 6">
            <a:extLst>
              <a:ext uri="{FF2B5EF4-FFF2-40B4-BE49-F238E27FC236}">
                <a16:creationId xmlns:a16="http://schemas.microsoft.com/office/drawing/2014/main" id="{41BBC975-B376-E31B-9E1D-F182033A2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400" y="1371600"/>
            <a:ext cx="2016000" cy="2016000"/>
          </a:xfrm>
          <a:prstGeom prst="rect">
            <a:avLst/>
          </a:prstGeom>
          <a:effectLst>
            <a:softEdge rad="88900"/>
          </a:effectLst>
        </p:spPr>
      </p:pic>
      <p:sp>
        <p:nvSpPr>
          <p:cNvPr id="8" name="Para 1 - Rectangle 9">
            <a:extLst>
              <a:ext uri="{FF2B5EF4-FFF2-40B4-BE49-F238E27FC236}">
                <a16:creationId xmlns:a16="http://schemas.microsoft.com/office/drawing/2014/main" id="{23F58677-8B5F-967D-234F-6DD4ED8CC601}"/>
              </a:ext>
            </a:extLst>
          </p:cNvPr>
          <p:cNvSpPr>
            <a:spLocks noChangeArrowheads="1"/>
          </p:cNvSpPr>
          <p:nvPr/>
        </p:nvSpPr>
        <p:spPr bwMode="auto">
          <a:xfrm>
            <a:off x="6019800" y="3436620"/>
            <a:ext cx="5562599"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Muchos creyentes no saben nada de esto, por una razón muy simple: </a:t>
            </a:r>
          </a:p>
        </p:txBody>
      </p:sp>
      <p:pic>
        <p:nvPicPr>
          <p:cNvPr id="10" name="Picture 9">
            <a:extLst>
              <a:ext uri="{FF2B5EF4-FFF2-40B4-BE49-F238E27FC236}">
                <a16:creationId xmlns:a16="http://schemas.microsoft.com/office/drawing/2014/main" id="{8E445455-1054-171B-D1F1-BBC4E1F7779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7000" contrast="-6000"/>
                    </a14:imgEffect>
                  </a14:imgLayer>
                </a14:imgProps>
              </a:ext>
              <a:ext uri="{28A0092B-C50C-407E-A947-70E740481C1C}">
                <a14:useLocalDpi xmlns:a14="http://schemas.microsoft.com/office/drawing/2010/main" val="0"/>
              </a:ext>
            </a:extLst>
          </a:blip>
          <a:srcRect l="5474" t="605" r="7328" b="1"/>
          <a:stretch/>
        </p:blipFill>
        <p:spPr>
          <a:xfrm>
            <a:off x="609600" y="3932853"/>
            <a:ext cx="3657600" cy="2239347"/>
          </a:xfrm>
          <a:prstGeom prst="rect">
            <a:avLst/>
          </a:prstGeom>
          <a:effectLst>
            <a:softEdge rad="50800"/>
          </a:effectLst>
        </p:spPr>
      </p:pic>
      <p:pic>
        <p:nvPicPr>
          <p:cNvPr id="13" name="Picture 12">
            <a:extLst>
              <a:ext uri="{FF2B5EF4-FFF2-40B4-BE49-F238E27FC236}">
                <a16:creationId xmlns:a16="http://schemas.microsoft.com/office/drawing/2014/main" id="{61526B21-CE50-6B99-DA92-E81054C3182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8000"/>
                    </a14:imgEffect>
                    <a14:imgEffect>
                      <a14:brightnessContrast bright="-4000" contrast="5000"/>
                    </a14:imgEffect>
                  </a14:imgLayer>
                </a14:imgProps>
              </a:ext>
              <a:ext uri="{28A0092B-C50C-407E-A947-70E740481C1C}">
                <a14:useLocalDpi xmlns:a14="http://schemas.microsoft.com/office/drawing/2010/main" val="0"/>
              </a:ext>
            </a:extLst>
          </a:blip>
          <a:srcRect l="2899" r="4348" b="14324"/>
          <a:stretch/>
        </p:blipFill>
        <p:spPr>
          <a:xfrm>
            <a:off x="3077580" y="3352800"/>
            <a:ext cx="2866020" cy="2052635"/>
          </a:xfrm>
          <a:prstGeom prst="rect">
            <a:avLst/>
          </a:prstGeom>
          <a:effectLst>
            <a:softEdge rad="38100"/>
          </a:effectLst>
        </p:spPr>
      </p:pic>
      <p:sp>
        <p:nvSpPr>
          <p:cNvPr id="2" name="Para 1 - Rectangle 9">
            <a:extLst>
              <a:ext uri="{FF2B5EF4-FFF2-40B4-BE49-F238E27FC236}">
                <a16:creationId xmlns:a16="http://schemas.microsoft.com/office/drawing/2014/main" id="{E1B206D9-034D-23D8-F0D7-044D4141B897}"/>
              </a:ext>
            </a:extLst>
          </p:cNvPr>
          <p:cNvSpPr>
            <a:spLocks noChangeArrowheads="1"/>
          </p:cNvSpPr>
          <p:nvPr/>
        </p:nvSpPr>
        <p:spPr bwMode="auto">
          <a:xfrm>
            <a:off x="6019800" y="4755917"/>
            <a:ext cx="5562599" cy="98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conocen sus Biblias! </a:t>
            </a:r>
          </a:p>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las leen mucho!</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AEBCFDD-4AD1-6C0C-4D99-73126A03AD57}"/>
              </a:ext>
            </a:extLst>
          </p:cNvPr>
          <p:cNvPicPr>
            <a:picLocks noChangeAspect="1"/>
          </p:cNvPicPr>
          <p:nvPr/>
        </p:nvPicPr>
        <p:blipFill>
          <a:blip r:embed="rId9">
            <a:extLst>
              <a:ext uri="{28A0092B-C50C-407E-A947-70E740481C1C}">
                <a14:useLocalDpi xmlns:a14="http://schemas.microsoft.com/office/drawing/2010/main" val="0"/>
              </a:ext>
            </a:extLst>
          </a:blip>
          <a:srcRect l="2823" r="4774" b="9821"/>
          <a:stretch/>
        </p:blipFill>
        <p:spPr>
          <a:xfrm>
            <a:off x="609600" y="1388237"/>
            <a:ext cx="5334000" cy="3730701"/>
          </a:xfrm>
          <a:prstGeom prst="rect">
            <a:avLst/>
          </a:prstGeom>
        </p:spPr>
      </p:pic>
      <p:sp>
        <p:nvSpPr>
          <p:cNvPr id="9" name="Para 1 - Rectangle 9">
            <a:extLst>
              <a:ext uri="{FF2B5EF4-FFF2-40B4-BE49-F238E27FC236}">
                <a16:creationId xmlns:a16="http://schemas.microsoft.com/office/drawing/2014/main" id="{BAAF4611-A8F9-F1A0-03D1-9F323025E9E5}"/>
              </a:ext>
            </a:extLst>
          </p:cNvPr>
          <p:cNvSpPr>
            <a:spLocks noChangeArrowheads="1"/>
          </p:cNvSpPr>
          <p:nvPr/>
        </p:nvSpPr>
        <p:spPr bwMode="auto">
          <a:xfrm>
            <a:off x="4343400" y="5671771"/>
            <a:ext cx="7238999" cy="50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Todo lo que hemos visto es de la Biblia.</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51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05C1-89A0-3F37-4DFC-628490B4275A}"/>
            </a:ext>
          </a:extLst>
        </p:cNvPr>
        <p:cNvGrpSpPr/>
        <p:nvPr/>
      </p:nvGrpSpPr>
      <p:grpSpPr>
        <a:xfrm>
          <a:off x="0" y="0"/>
          <a:ext cx="0" cy="0"/>
          <a:chOff x="0" y="0"/>
          <a:chExt cx="0" cy="0"/>
        </a:xfrm>
      </p:grpSpPr>
      <p:sp>
        <p:nvSpPr>
          <p:cNvPr id="2" name="Rectangle 8">
            <a:extLst>
              <a:ext uri="{FF2B5EF4-FFF2-40B4-BE49-F238E27FC236}">
                <a16:creationId xmlns:a16="http://schemas.microsoft.com/office/drawing/2014/main" id="{2FAC1FB7-2EDF-5DB7-37F5-476FE69EE1A8}"/>
              </a:ext>
            </a:extLst>
          </p:cNvPr>
          <p:cNvSpPr>
            <a:spLocks noChangeArrowheads="1"/>
          </p:cNvSpPr>
          <p:nvPr/>
        </p:nvSpPr>
        <p:spPr bwMode="auto">
          <a:xfrm>
            <a:off x="1295400" y="1143000"/>
            <a:ext cx="9601200" cy="3886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25000"/>
              </a:spcBef>
              <a:buClr>
                <a:srgbClr val="5FF0FF"/>
              </a:buClr>
              <a:buFont typeface="Symbol" panose="05050102010706020507" pitchFamily="18" charset="2"/>
              <a:buNone/>
              <a:defRPr/>
            </a:pPr>
            <a:r>
              <a:rPr lang="es-419" altLang="en-US" sz="3000" u="none" dirty="0">
                <a:solidFill>
                  <a:srgbClr val="FFFFFF"/>
                </a:solidFill>
                <a:effectLst>
                  <a:outerShdw blurRad="38100" dist="38100" dir="2700000" algn="tl">
                    <a:srgbClr val="000000"/>
                  </a:outerShdw>
                </a:effectLst>
                <a:latin typeface="Arial" panose="020B0604020202020204" pitchFamily="34" charset="0"/>
              </a:rPr>
              <a:t>Terminamos la sesión anterior con una pregunta clave: </a:t>
            </a:r>
          </a:p>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¿Qué les sucederá finalmente a</a:t>
            </a: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Satanás,</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los ángeles</a:t>
            </a:r>
            <a:r>
              <a:rPr lang="es-419"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y a los demonios? </a:t>
            </a:r>
          </a:p>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¿Irán al cielo o al infierno, o a otro lugar?</a:t>
            </a:r>
          </a:p>
          <a:p>
            <a:pPr algn="just">
              <a:lnSpc>
                <a:spcPct val="90000"/>
              </a:lnSpc>
              <a:spcBef>
                <a:spcPct val="25000"/>
              </a:spcBef>
              <a:buClr>
                <a:srgbClr val="5FF0FF"/>
              </a:buClr>
              <a:buFont typeface="Symbol" panose="05050102010706020507" pitchFamily="18" charset="2"/>
              <a:buNone/>
              <a:defRPr/>
            </a:pPr>
            <a:r>
              <a:rPr lang="es-ES"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Quizás una pregunta aún mejor sería: ¿Serán juzgados?</a:t>
            </a:r>
          </a:p>
          <a:p>
            <a:pPr algn="just">
              <a:lnSpc>
                <a:spcPct val="90000"/>
              </a:lnSpc>
              <a:spcBef>
                <a:spcPct val="25000"/>
              </a:spcBef>
              <a:buClr>
                <a:srgbClr val="5FF0FF"/>
              </a:buClr>
              <a:buFont typeface="Symbol" panose="05050102010706020507" pitchFamily="18" charset="2"/>
              <a:buNone/>
              <a:defRPr/>
            </a:pPr>
            <a:r>
              <a:rPr lang="es-ES"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Sin mencionar:</a:t>
            </a:r>
          </a:p>
          <a:p>
            <a:pPr algn="just">
              <a:lnSpc>
                <a:spcPct val="90000"/>
              </a:lnSpc>
              <a:spcBef>
                <a:spcPct val="25000"/>
              </a:spcBef>
              <a:buClr>
                <a:srgbClr val="5FF0FF"/>
              </a:buClr>
              <a:buFont typeface="Symbol" panose="05050102010706020507" pitchFamily="18" charset="2"/>
              <a:buNone/>
              <a:defRPr/>
            </a:pPr>
            <a:r>
              <a:rPr lang="es-ES"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¿Seremos juzgados NOSOTROS?</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p:txBody>
      </p:sp>
      <p:sp>
        <p:nvSpPr>
          <p:cNvPr id="3" name="Rectangle 10">
            <a:extLst>
              <a:ext uri="{FF2B5EF4-FFF2-40B4-BE49-F238E27FC236}">
                <a16:creationId xmlns:a16="http://schemas.microsoft.com/office/drawing/2014/main" id="{E6C559C0-DC6A-9C48-4C9E-2D1CA68825F5}"/>
              </a:ext>
            </a:extLst>
          </p:cNvPr>
          <p:cNvSpPr>
            <a:spLocks noChangeArrowheads="1"/>
          </p:cNvSpPr>
          <p:nvPr/>
        </p:nvSpPr>
        <p:spPr bwMode="auto">
          <a:xfrm>
            <a:off x="1828800" y="152400"/>
            <a:ext cx="8529638" cy="641350"/>
          </a:xfrm>
          <a:prstGeom prst="rect">
            <a:avLst/>
          </a:prstGeom>
          <a:noFill/>
          <a:ln>
            <a:noFill/>
          </a:ln>
          <a:effectLst/>
        </p:spPr>
        <p:txBody>
          <a:bodyPr wrap="none"/>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lgn="ctr">
              <a:defRPr/>
            </a:pPr>
            <a:r>
              <a:rPr kumimoji="1" lang="es-ES_tradnl" altLang="en-US" sz="3600" b="1" u="none">
                <a:solidFill>
                  <a:srgbClr val="EFF9FF"/>
                </a:solidFill>
                <a:effectLst>
                  <a:outerShdw blurRad="38100" dist="38100" dir="2700000" algn="tl">
                    <a:srgbClr val="000000"/>
                  </a:outerShdw>
                </a:effectLst>
                <a:latin typeface="Arial" panose="020B0604020202020204" pitchFamily="34" charset="0"/>
              </a:rPr>
              <a:t>Resumen de las sesiones anteriores...</a:t>
            </a:r>
          </a:p>
        </p:txBody>
      </p:sp>
    </p:spTree>
    <p:extLst>
      <p:ext uri="{BB962C8B-B14F-4D97-AF65-F5344CB8AC3E}">
        <p14:creationId xmlns:p14="http://schemas.microsoft.com/office/powerpoint/2010/main" val="2712929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2F0B-022C-D241-9806-36A28399CE6A}"/>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0FCD9DDE-2971-8A11-8FD1-A87D31202601}"/>
              </a:ext>
            </a:extLst>
          </p:cNvPr>
          <p:cNvSpPr>
            <a:spLocks noChangeArrowheads="1"/>
          </p:cNvSpPr>
          <p:nvPr/>
        </p:nvSpPr>
        <p:spPr bwMode="auto">
          <a:xfrm>
            <a:off x="2667000" y="1447800"/>
            <a:ext cx="662940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ahí estabas tú, pensando que la vida en el cielo iba a ser relajada, sentado en una nube, tocando suavemente el arpa...</a:t>
            </a:r>
          </a:p>
        </p:txBody>
      </p:sp>
      <p:pic>
        <p:nvPicPr>
          <p:cNvPr id="5" name="Picture 4">
            <a:extLst>
              <a:ext uri="{FF2B5EF4-FFF2-40B4-BE49-F238E27FC236}">
                <a16:creationId xmlns:a16="http://schemas.microsoft.com/office/drawing/2014/main" id="{7857B18A-5155-E27E-6305-7BDE43FC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1693440" cy="2016000"/>
          </a:xfrm>
          <a:prstGeom prst="rect">
            <a:avLst/>
          </a:prstGeom>
          <a:effectLst>
            <a:softEdge rad="88900"/>
          </a:effectLst>
        </p:spPr>
      </p:pic>
      <p:pic>
        <p:nvPicPr>
          <p:cNvPr id="7" name="Picture 6">
            <a:extLst>
              <a:ext uri="{FF2B5EF4-FFF2-40B4-BE49-F238E27FC236}">
                <a16:creationId xmlns:a16="http://schemas.microsoft.com/office/drawing/2014/main" id="{EEE756EC-F807-B639-FF44-60E1D83E4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400" y="1371600"/>
            <a:ext cx="2016000" cy="2016000"/>
          </a:xfrm>
          <a:prstGeom prst="rect">
            <a:avLst/>
          </a:prstGeom>
          <a:effectLst>
            <a:softEdge rad="88900"/>
          </a:effectLst>
        </p:spPr>
      </p:pic>
      <p:sp>
        <p:nvSpPr>
          <p:cNvPr id="8" name="Para 1 - Rectangle 9">
            <a:extLst>
              <a:ext uri="{FF2B5EF4-FFF2-40B4-BE49-F238E27FC236}">
                <a16:creationId xmlns:a16="http://schemas.microsoft.com/office/drawing/2014/main" id="{A7623923-7720-F189-09C6-33DB310B3A7F}"/>
              </a:ext>
            </a:extLst>
          </p:cNvPr>
          <p:cNvSpPr>
            <a:spLocks noChangeArrowheads="1"/>
          </p:cNvSpPr>
          <p:nvPr/>
        </p:nvSpPr>
        <p:spPr bwMode="auto">
          <a:xfrm>
            <a:off x="6019800" y="3436620"/>
            <a:ext cx="5562599"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Nada aquí es lo que yo pienso y lo que yo digo: todo es lo que dice la palabra de Dios.</a:t>
            </a:r>
            <a:endPar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D91A1E5-91A7-246A-7217-2C0DFB1B2C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7000" contrast="-6000"/>
                    </a14:imgEffect>
                  </a14:imgLayer>
                </a14:imgProps>
              </a:ext>
              <a:ext uri="{28A0092B-C50C-407E-A947-70E740481C1C}">
                <a14:useLocalDpi xmlns:a14="http://schemas.microsoft.com/office/drawing/2010/main" val="0"/>
              </a:ext>
            </a:extLst>
          </a:blip>
          <a:srcRect l="5474" t="605" r="7328" b="1"/>
          <a:stretch/>
        </p:blipFill>
        <p:spPr>
          <a:xfrm>
            <a:off x="609600" y="3932853"/>
            <a:ext cx="3657600" cy="2239347"/>
          </a:xfrm>
          <a:prstGeom prst="rect">
            <a:avLst/>
          </a:prstGeom>
          <a:effectLst>
            <a:softEdge rad="50800"/>
          </a:effectLst>
        </p:spPr>
      </p:pic>
      <p:pic>
        <p:nvPicPr>
          <p:cNvPr id="13" name="Picture 12">
            <a:extLst>
              <a:ext uri="{FF2B5EF4-FFF2-40B4-BE49-F238E27FC236}">
                <a16:creationId xmlns:a16="http://schemas.microsoft.com/office/drawing/2014/main" id="{500198F6-B9BB-93E7-20D4-8497BC3BFC0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8000"/>
                    </a14:imgEffect>
                    <a14:imgEffect>
                      <a14:brightnessContrast bright="-4000" contrast="5000"/>
                    </a14:imgEffect>
                  </a14:imgLayer>
                </a14:imgProps>
              </a:ext>
              <a:ext uri="{28A0092B-C50C-407E-A947-70E740481C1C}">
                <a14:useLocalDpi xmlns:a14="http://schemas.microsoft.com/office/drawing/2010/main" val="0"/>
              </a:ext>
            </a:extLst>
          </a:blip>
          <a:srcRect l="2899" r="4348" b="14324"/>
          <a:stretch/>
        </p:blipFill>
        <p:spPr>
          <a:xfrm>
            <a:off x="3077580" y="3352800"/>
            <a:ext cx="2866020" cy="2052635"/>
          </a:xfrm>
          <a:prstGeom prst="rect">
            <a:avLst/>
          </a:prstGeom>
          <a:effectLst>
            <a:softEdge rad="38100"/>
          </a:effectLst>
        </p:spPr>
      </p:pic>
      <p:sp>
        <p:nvSpPr>
          <p:cNvPr id="2" name="Para 1 - Rectangle 9">
            <a:extLst>
              <a:ext uri="{FF2B5EF4-FFF2-40B4-BE49-F238E27FC236}">
                <a16:creationId xmlns:a16="http://schemas.microsoft.com/office/drawing/2014/main" id="{9C339C74-7853-6F07-8860-D76C1E4BA400}"/>
              </a:ext>
            </a:extLst>
          </p:cNvPr>
          <p:cNvSpPr>
            <a:spLocks noChangeArrowheads="1"/>
          </p:cNvSpPr>
          <p:nvPr/>
        </p:nvSpPr>
        <p:spPr bwMode="auto">
          <a:xfrm>
            <a:off x="6019800" y="4808171"/>
            <a:ext cx="5562599" cy="5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he dicho muchas veces:</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0813B3E-FE81-FEAD-AE3F-8568921A9393}"/>
              </a:ext>
            </a:extLst>
          </p:cNvPr>
          <p:cNvPicPr>
            <a:picLocks noChangeAspect="1"/>
          </p:cNvPicPr>
          <p:nvPr/>
        </p:nvPicPr>
        <p:blipFill>
          <a:blip r:embed="rId9">
            <a:extLst>
              <a:ext uri="{28A0092B-C50C-407E-A947-70E740481C1C}">
                <a14:useLocalDpi xmlns:a14="http://schemas.microsoft.com/office/drawing/2010/main" val="0"/>
              </a:ext>
            </a:extLst>
          </a:blip>
          <a:srcRect l="2823" r="4774" b="9821"/>
          <a:stretch/>
        </p:blipFill>
        <p:spPr>
          <a:xfrm>
            <a:off x="609600" y="1388237"/>
            <a:ext cx="5334000" cy="3730701"/>
          </a:xfrm>
          <a:prstGeom prst="rect">
            <a:avLst/>
          </a:prstGeom>
        </p:spPr>
      </p:pic>
      <p:sp>
        <p:nvSpPr>
          <p:cNvPr id="9" name="Para 1 - Rectangle 9">
            <a:extLst>
              <a:ext uri="{FF2B5EF4-FFF2-40B4-BE49-F238E27FC236}">
                <a16:creationId xmlns:a16="http://schemas.microsoft.com/office/drawing/2014/main" id="{9590B114-0E9E-D506-A317-32014BB930C3}"/>
              </a:ext>
            </a:extLst>
          </p:cNvPr>
          <p:cNvSpPr>
            <a:spLocks noChangeArrowheads="1"/>
          </p:cNvSpPr>
          <p:nvPr/>
        </p:nvSpPr>
        <p:spPr bwMode="auto">
          <a:xfrm>
            <a:off x="4343400" y="5486400"/>
            <a:ext cx="7238999" cy="5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me crean a mí; crean a la Biblia.”</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629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25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2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6B6D5-DA60-0AEF-46EC-CE4DA3C50A8A}"/>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E820E2FE-E505-385E-1823-9537D46AF41B}"/>
              </a:ext>
            </a:extLst>
          </p:cNvPr>
          <p:cNvSpPr>
            <a:spLocks noChangeArrowheads="1"/>
          </p:cNvSpPr>
          <p:nvPr/>
        </p:nvSpPr>
        <p:spPr bwMode="auto">
          <a:xfrm>
            <a:off x="2667000" y="1447800"/>
            <a:ext cx="662940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ahí estabas tú, pensando que la vida en el cielo iba a ser relajada, sentado en una nube, tocando suavemente el arpa...</a:t>
            </a:r>
          </a:p>
        </p:txBody>
      </p:sp>
      <p:pic>
        <p:nvPicPr>
          <p:cNvPr id="5" name="Picture 4">
            <a:extLst>
              <a:ext uri="{FF2B5EF4-FFF2-40B4-BE49-F238E27FC236}">
                <a16:creationId xmlns:a16="http://schemas.microsoft.com/office/drawing/2014/main" id="{3DE15A86-A613-B68A-B73B-4EAC9FC57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1693440" cy="2016000"/>
          </a:xfrm>
          <a:prstGeom prst="rect">
            <a:avLst/>
          </a:prstGeom>
          <a:effectLst>
            <a:softEdge rad="88900"/>
          </a:effectLst>
        </p:spPr>
      </p:pic>
      <p:pic>
        <p:nvPicPr>
          <p:cNvPr id="7" name="Picture 6">
            <a:extLst>
              <a:ext uri="{FF2B5EF4-FFF2-40B4-BE49-F238E27FC236}">
                <a16:creationId xmlns:a16="http://schemas.microsoft.com/office/drawing/2014/main" id="{65EF581F-16BA-6BB5-6756-5B79191B4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400" y="1371600"/>
            <a:ext cx="2016000" cy="2016000"/>
          </a:xfrm>
          <a:prstGeom prst="rect">
            <a:avLst/>
          </a:prstGeom>
          <a:effectLst>
            <a:softEdge rad="88900"/>
          </a:effectLst>
        </p:spPr>
      </p:pic>
      <p:sp>
        <p:nvSpPr>
          <p:cNvPr id="8" name="Para 1 - Rectangle 9">
            <a:extLst>
              <a:ext uri="{FF2B5EF4-FFF2-40B4-BE49-F238E27FC236}">
                <a16:creationId xmlns:a16="http://schemas.microsoft.com/office/drawing/2014/main" id="{358EB2EB-DF4D-380C-D4F4-DDF624D9CAE9}"/>
              </a:ext>
            </a:extLst>
          </p:cNvPr>
          <p:cNvSpPr>
            <a:spLocks noChangeArrowheads="1"/>
          </p:cNvSpPr>
          <p:nvPr/>
        </p:nvSpPr>
        <p:spPr bwMode="auto">
          <a:xfrm>
            <a:off x="6019800" y="3436620"/>
            <a:ext cx="5562599"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Nada aquí es lo que yo pienso y lo que yo digo: todo es lo que dice la palabra de Dios.</a:t>
            </a:r>
            <a:endPar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6527B87-166D-672A-3FB3-6A548A552B6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7000" contrast="-6000"/>
                    </a14:imgEffect>
                  </a14:imgLayer>
                </a14:imgProps>
              </a:ext>
              <a:ext uri="{28A0092B-C50C-407E-A947-70E740481C1C}">
                <a14:useLocalDpi xmlns:a14="http://schemas.microsoft.com/office/drawing/2010/main" val="0"/>
              </a:ext>
            </a:extLst>
          </a:blip>
          <a:srcRect l="5474" t="605" r="7328" b="1"/>
          <a:stretch/>
        </p:blipFill>
        <p:spPr>
          <a:xfrm>
            <a:off x="609600" y="3932853"/>
            <a:ext cx="3657600" cy="2239347"/>
          </a:xfrm>
          <a:prstGeom prst="rect">
            <a:avLst/>
          </a:prstGeom>
          <a:effectLst>
            <a:softEdge rad="50800"/>
          </a:effectLst>
        </p:spPr>
      </p:pic>
      <p:pic>
        <p:nvPicPr>
          <p:cNvPr id="13" name="Picture 12">
            <a:extLst>
              <a:ext uri="{FF2B5EF4-FFF2-40B4-BE49-F238E27FC236}">
                <a16:creationId xmlns:a16="http://schemas.microsoft.com/office/drawing/2014/main" id="{8A0D8F66-9926-A874-7FF7-C374AB5A2E7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8000"/>
                    </a14:imgEffect>
                    <a14:imgEffect>
                      <a14:brightnessContrast bright="-4000" contrast="5000"/>
                    </a14:imgEffect>
                  </a14:imgLayer>
                </a14:imgProps>
              </a:ext>
              <a:ext uri="{28A0092B-C50C-407E-A947-70E740481C1C}">
                <a14:useLocalDpi xmlns:a14="http://schemas.microsoft.com/office/drawing/2010/main" val="0"/>
              </a:ext>
            </a:extLst>
          </a:blip>
          <a:srcRect l="2899" r="4348" b="14324"/>
          <a:stretch/>
        </p:blipFill>
        <p:spPr>
          <a:xfrm>
            <a:off x="3077580" y="3352800"/>
            <a:ext cx="2866020" cy="2052635"/>
          </a:xfrm>
          <a:prstGeom prst="rect">
            <a:avLst/>
          </a:prstGeom>
          <a:effectLst>
            <a:softEdge rad="38100"/>
          </a:effectLst>
        </p:spPr>
      </p:pic>
      <p:sp>
        <p:nvSpPr>
          <p:cNvPr id="2" name="Para 1 - Rectangle 9">
            <a:extLst>
              <a:ext uri="{FF2B5EF4-FFF2-40B4-BE49-F238E27FC236}">
                <a16:creationId xmlns:a16="http://schemas.microsoft.com/office/drawing/2014/main" id="{3A7B5337-9DCD-8039-F8E4-60BE258BB0D7}"/>
              </a:ext>
            </a:extLst>
          </p:cNvPr>
          <p:cNvSpPr>
            <a:spLocks noChangeArrowheads="1"/>
          </p:cNvSpPr>
          <p:nvPr/>
        </p:nvSpPr>
        <p:spPr bwMode="auto">
          <a:xfrm>
            <a:off x="6019800" y="4808171"/>
            <a:ext cx="5562599" cy="5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ahora agrego:</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BBD040F-61F0-D914-02AD-B500BAF88F2F}"/>
              </a:ext>
            </a:extLst>
          </p:cNvPr>
          <p:cNvPicPr>
            <a:picLocks noChangeAspect="1"/>
          </p:cNvPicPr>
          <p:nvPr/>
        </p:nvPicPr>
        <p:blipFill>
          <a:blip r:embed="rId9">
            <a:extLst>
              <a:ext uri="{28A0092B-C50C-407E-A947-70E740481C1C}">
                <a14:useLocalDpi xmlns:a14="http://schemas.microsoft.com/office/drawing/2010/main" val="0"/>
              </a:ext>
            </a:extLst>
          </a:blip>
          <a:srcRect l="2823" r="4774" b="9821"/>
          <a:stretch/>
        </p:blipFill>
        <p:spPr>
          <a:xfrm>
            <a:off x="609600" y="1388237"/>
            <a:ext cx="5334000" cy="3730701"/>
          </a:xfrm>
          <a:prstGeom prst="rect">
            <a:avLst/>
          </a:prstGeom>
        </p:spPr>
      </p:pic>
      <p:sp>
        <p:nvSpPr>
          <p:cNvPr id="9" name="Para 1 - Rectangle 9">
            <a:extLst>
              <a:ext uri="{FF2B5EF4-FFF2-40B4-BE49-F238E27FC236}">
                <a16:creationId xmlns:a16="http://schemas.microsoft.com/office/drawing/2014/main" id="{1830D4E0-80F8-DB91-4BD9-FCC9C70091DC}"/>
              </a:ext>
            </a:extLst>
          </p:cNvPr>
          <p:cNvSpPr>
            <a:spLocks noChangeArrowheads="1"/>
          </p:cNvSpPr>
          <p:nvPr/>
        </p:nvSpPr>
        <p:spPr bwMode="auto">
          <a:xfrm>
            <a:off x="4343400" y="5570171"/>
            <a:ext cx="7238999" cy="5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¡Ponte en serio con </a:t>
            </a:r>
            <a:r>
              <a:rPr kumimoji="1" lang="es-ES" sz="3000" i="1"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estudiar</a:t>
            </a: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de tu Biblia!</a:t>
            </a:r>
            <a:endPar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578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1" nodeType="click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strVal val="4/3*#ppt_w"/>
                                          </p:val>
                                        </p:tav>
                                        <p:tav tm="100000">
                                          <p:val>
                                            <p:strVal val="#ppt_w"/>
                                          </p:val>
                                        </p:tav>
                                      </p:tavLst>
                                    </p:anim>
                                    <p:anim calcmode="lin" valueType="num">
                                      <p:cBhvr>
                                        <p:cTn id="13" dur="750" fill="hold"/>
                                        <p:tgtEl>
                                          <p:spTgt spid="9"/>
                                        </p:tgtEl>
                                        <p:attrNameLst>
                                          <p:attrName>ppt_h</p:attrName>
                                        </p:attrNameLst>
                                      </p:cBhvr>
                                      <p:tavLst>
                                        <p:tav tm="0">
                                          <p:val>
                                            <p:strVal val="4/3*#ppt_h"/>
                                          </p:val>
                                        </p:tav>
                                        <p:tav tm="100000">
                                          <p:val>
                                            <p:strVal val="#ppt_h"/>
                                          </p:val>
                                        </p:tav>
                                      </p:tavLst>
                                    </p:anim>
                                  </p:childTnLst>
                                </p:cTn>
                              </p:par>
                              <p:par>
                                <p:cTn id="14" presetID="34" presetClass="emph" presetSubtype="0" fill="hold" grpId="0" nodeType="withEffect">
                                  <p:stCondLst>
                                    <p:cond delay="0"/>
                                  </p:stCondLst>
                                  <p:iterate type="lt">
                                    <p:tmPct val="10000"/>
                                  </p:iterate>
                                  <p:childTnLst>
                                    <p:animMotion origin="layout" path="M 5E-6 -2.96296E-6 L 5E-6 -0.07222 " pathEditMode="relative" rAng="0" ptsTypes="AA">
                                      <p:cBhvr>
                                        <p:cTn id="15" dur="250" accel="50000" decel="50000" autoRev="1" fill="hold">
                                          <p:stCondLst>
                                            <p:cond delay="0"/>
                                          </p:stCondLst>
                                        </p:cTn>
                                        <p:tgtEl>
                                          <p:spTgt spid="9"/>
                                        </p:tgtEl>
                                        <p:attrNameLst>
                                          <p:attrName>ppt_x</p:attrName>
                                          <p:attrName>ppt_y</p:attrName>
                                        </p:attrNameLst>
                                      </p:cBhvr>
                                      <p:rCtr x="0" y="-3611"/>
                                    </p:animMotion>
                                    <p:animRot by="1500000">
                                      <p:cBhvr>
                                        <p:cTn id="16" dur="125" fill="hold">
                                          <p:stCondLst>
                                            <p:cond delay="0"/>
                                          </p:stCondLst>
                                        </p:cTn>
                                        <p:tgtEl>
                                          <p:spTgt spid="9"/>
                                        </p:tgtEl>
                                        <p:attrNameLst>
                                          <p:attrName>r</p:attrName>
                                        </p:attrNameLst>
                                      </p:cBhvr>
                                    </p:animRot>
                                    <p:animRot by="-1500000">
                                      <p:cBhvr>
                                        <p:cTn id="17" dur="125" fill="hold">
                                          <p:stCondLst>
                                            <p:cond delay="125"/>
                                          </p:stCondLst>
                                        </p:cTn>
                                        <p:tgtEl>
                                          <p:spTgt spid="9"/>
                                        </p:tgtEl>
                                        <p:attrNameLst>
                                          <p:attrName>r</p:attrName>
                                        </p:attrNameLst>
                                      </p:cBhvr>
                                    </p:animRot>
                                    <p:animRot by="-1500000">
                                      <p:cBhvr>
                                        <p:cTn id="18" dur="125" fill="hold">
                                          <p:stCondLst>
                                            <p:cond delay="250"/>
                                          </p:stCondLst>
                                        </p:cTn>
                                        <p:tgtEl>
                                          <p:spTgt spid="9"/>
                                        </p:tgtEl>
                                        <p:attrNameLst>
                                          <p:attrName>r</p:attrName>
                                        </p:attrNameLst>
                                      </p:cBhvr>
                                    </p:animRot>
                                    <p:animRot by="1500000">
                                      <p:cBhvr>
                                        <p:cTn id="19"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560-FDED-6485-9E87-F53C3937F3DA}"/>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0CE6DD4F-B495-A21D-5893-94DFB3F8AB17}"/>
              </a:ext>
            </a:extLst>
          </p:cNvPr>
          <p:cNvSpPr>
            <a:spLocks noChangeArrowheads="1"/>
          </p:cNvSpPr>
          <p:nvPr/>
        </p:nvSpPr>
        <p:spPr bwMode="auto">
          <a:xfrm>
            <a:off x="1295400" y="1447800"/>
            <a:ext cx="9601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Volviendo al punto de juzgar ángeles</a:t>
            </a: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Los teólogos expertos afirman que los ángeles que juzgaremos probablemente no sean los ángeles que aún están en el cielo, sirviendo fielmente a Dios, sino los “ángeles caídos”, que siguieron a Satanás en rebelión contra Dios.</a:t>
            </a:r>
          </a:p>
          <a:p>
            <a:pPr algn="just">
              <a:lnSpc>
                <a:spcPct val="90000"/>
              </a:lnSpc>
              <a:spcAft>
                <a:spcPts val="6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otras palabras: los demonios.</a:t>
            </a:r>
          </a:p>
          <a:p>
            <a:pPr algn="just">
              <a:lnSpc>
                <a:spcPct val="90000"/>
              </a:lnSpc>
              <a:spcAft>
                <a:spcPts val="6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al parecer</a:t>
            </a:r>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este juicio sucede </a:t>
            </a: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durante los mil anos del “reino milenario de Cristo”: </a:t>
            </a: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Comienza justo después de que Satanás es encadenado, al comienzo mismo del milenio.</a:t>
            </a:r>
            <a:endPar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205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7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up)">
                                      <p:cBhvr>
                                        <p:cTn id="12" dur="7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up)">
                                      <p:cBhvr>
                                        <p:cTn id="17" dur="7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E02BA-8316-8745-741B-F5AF1C4B3D0F}"/>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677CDE9F-8718-F5EF-65FD-B60BD0AF1851}"/>
              </a:ext>
            </a:extLst>
          </p:cNvPr>
          <p:cNvSpPr>
            <a:spLocks noChangeArrowheads="1"/>
          </p:cNvSpPr>
          <p:nvPr/>
        </p:nvSpPr>
        <p:spPr bwMode="auto">
          <a:xfrm>
            <a:off x="1295400" y="1143000"/>
            <a:ext cx="9601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500"/>
              </a:spcAft>
            </a:pP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Así que ese es </a:t>
            </a:r>
            <a:r>
              <a:rPr kumimoji="1" lang="es-419" sz="3100" i="1" u="sng"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uno</a:t>
            </a: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de los "juicios finales". </a:t>
            </a:r>
          </a:p>
          <a:p>
            <a:pPr algn="just">
              <a:lnSpc>
                <a:spcPct val="87000"/>
              </a:lnSpc>
              <a:spcAft>
                <a:spcPts val="500"/>
              </a:spcAft>
            </a:pP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no es el único!  También está …</a:t>
            </a:r>
          </a:p>
          <a:p>
            <a:pPr algn="just">
              <a:lnSpc>
                <a:spcPct val="87000"/>
              </a:lnSpc>
              <a:spcAft>
                <a:spcPts val="500"/>
              </a:spcAft>
            </a:pP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juicio de los “muertos”, cuyas almas, según Jesús, siguen vivas en el Hades (no en el infierno)...</a:t>
            </a:r>
          </a:p>
          <a:p>
            <a:pPr algn="just">
              <a:lnSpc>
                <a:spcPct val="87000"/>
              </a:lnSpc>
              <a:spcAft>
                <a:spcPts val="500"/>
              </a:spcAft>
            </a:pP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¡Ojo! Son sus </a:t>
            </a:r>
            <a:r>
              <a:rPr kumimoji="1" lang="es-419" sz="31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almas</a:t>
            </a: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las que están vivas en el Hades, ¡no sus cuerpos!  </a:t>
            </a:r>
          </a:p>
          <a:p>
            <a:pPr algn="just">
              <a:lnSpc>
                <a:spcPct val="87000"/>
              </a:lnSpc>
              <a:spcAft>
                <a:spcPts val="500"/>
              </a:spcAft>
            </a:pP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Sus cuerpos </a:t>
            </a:r>
            <a:r>
              <a:rPr kumimoji="1" lang="es-419"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todavía </a:t>
            </a: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están en las tumbas. </a:t>
            </a:r>
            <a:r>
              <a:rPr kumimoji="1" lang="es-419" sz="3100" i="1" u="sng"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Nuestros</a:t>
            </a: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cuerpos resucitaron en el rapto, pero los de ellos no: permanecieron muertos, convirtiéndose lentamente en polvo.</a:t>
            </a:r>
          </a:p>
          <a:p>
            <a:pPr algn="just">
              <a:lnSpc>
                <a:spcPct val="87000"/>
              </a:lnSpc>
              <a:spcAft>
                <a:spcPts val="500"/>
              </a:spcAft>
            </a:pPr>
            <a:r>
              <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¿Qué les sucede a ellos al final de los tiempos?</a:t>
            </a:r>
          </a:p>
        </p:txBody>
      </p:sp>
    </p:spTree>
    <p:extLst>
      <p:ext uri="{BB962C8B-B14F-4D97-AF65-F5344CB8AC3E}">
        <p14:creationId xmlns:p14="http://schemas.microsoft.com/office/powerpoint/2010/main" val="2417455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7E952-C5AF-189C-89BD-3EEA93924840}"/>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0C00D7EF-F8FE-6023-65DA-3EDBE05AFB87}"/>
              </a:ext>
            </a:extLst>
          </p:cNvPr>
          <p:cNvSpPr>
            <a:spLocks noChangeArrowheads="1"/>
          </p:cNvSpPr>
          <p:nvPr/>
        </p:nvSpPr>
        <p:spPr bwMode="auto">
          <a:xfrm>
            <a:off x="609600" y="1066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entenderlo bien, necesitamos </a:t>
            </a: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más contexto:</a:t>
            </a:r>
          </a:p>
        </p:txBody>
      </p:sp>
      <p:sp>
        <p:nvSpPr>
          <p:cNvPr id="4" name="Rectangle 10">
            <a:extLst>
              <a:ext uri="{FF2B5EF4-FFF2-40B4-BE49-F238E27FC236}">
                <a16:creationId xmlns:a16="http://schemas.microsoft.com/office/drawing/2014/main" id="{6B259F8F-490D-1C31-88BE-CBBE489C502A}"/>
              </a:ext>
            </a:extLst>
          </p:cNvPr>
          <p:cNvSpPr>
            <a:spLocks noChangeArrowheads="1"/>
          </p:cNvSpPr>
          <p:nvPr/>
        </p:nvSpPr>
        <p:spPr bwMode="auto">
          <a:xfrm>
            <a:off x="609600" y="1828800"/>
            <a:ext cx="10972800" cy="25164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4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 y reinaron con Cristo mil años. Esta es la primera resurrección; los demás muertos no volvieron a vivir hasta que se cumplieron los mil años. </a:t>
            </a:r>
          </a:p>
          <a:p>
            <a:pPr algn="just">
              <a:lnSpc>
                <a:spcPct val="84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Dichosos</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santos</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los</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que</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tienen</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parte</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primera</a:t>
            </a:r>
            <a:r>
              <a:rPr kumimoji="0" lang="es-419" sz="24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resurrección.</a:t>
            </a:r>
          </a:p>
          <a:p>
            <a:pPr algn="just">
              <a:lnSpc>
                <a:spcPct val="84000"/>
              </a:lnSpc>
              <a:spcBef>
                <a:spcPts val="0"/>
              </a:spcBef>
              <a:spcAft>
                <a:spcPts val="2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segunda muerte no tiene poder sobre ellos, sino que serán sacerdotes de Dios y de Cristo y reinarán con él mil años.</a:t>
            </a:r>
          </a:p>
        </p:txBody>
      </p:sp>
      <p:sp>
        <p:nvSpPr>
          <p:cNvPr id="5" name="Text Box 5">
            <a:extLst>
              <a:ext uri="{FF2B5EF4-FFF2-40B4-BE49-F238E27FC236}">
                <a16:creationId xmlns:a16="http://schemas.microsoft.com/office/drawing/2014/main" id="{38FA50A9-FDEF-11D2-D81F-35C5F6FED592}"/>
              </a:ext>
            </a:extLst>
          </p:cNvPr>
          <p:cNvSpPr txBox="1">
            <a:spLocks noChangeArrowheads="1"/>
          </p:cNvSpPr>
          <p:nvPr/>
        </p:nvSpPr>
        <p:spPr bwMode="auto">
          <a:xfrm>
            <a:off x="609600" y="1828800"/>
            <a:ext cx="395258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a:t>
            </a:r>
          </a:p>
        </p:txBody>
      </p:sp>
      <p:sp>
        <p:nvSpPr>
          <p:cNvPr id="6" name="Para 1 - Rectangle 9">
            <a:extLst>
              <a:ext uri="{FF2B5EF4-FFF2-40B4-BE49-F238E27FC236}">
                <a16:creationId xmlns:a16="http://schemas.microsoft.com/office/drawing/2014/main" id="{66541CA9-8065-DA48-6083-EA09131B363E}"/>
              </a:ext>
            </a:extLst>
          </p:cNvPr>
          <p:cNvSpPr>
            <a:spLocks noChangeArrowheads="1"/>
          </p:cNvSpPr>
          <p:nvPr/>
        </p:nvSpPr>
        <p:spPr bwMode="auto">
          <a:xfrm>
            <a:off x="609600" y="4419600"/>
            <a:ext cx="10972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8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 lo hemos visto, pero es importante entender la historia completa: Primero, </a:t>
            </a:r>
            <a:r>
              <a:rPr kumimoji="1" lang="es-419" sz="2900" u="sng"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todos</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los cristianos resucitan en la “primera resurrección”, y reinan con Cristo en la tierra durante mil años.</a:t>
            </a:r>
          </a:p>
          <a:p>
            <a:pPr algn="just">
              <a:lnSpc>
                <a:spcPct val="88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“los demás</a:t>
            </a: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muertos permanecen muertos: almas en  Hades, cuerpos enterrados.</a:t>
            </a:r>
          </a:p>
        </p:txBody>
      </p:sp>
    </p:spTree>
    <p:extLst>
      <p:ext uri="{BB962C8B-B14F-4D97-AF65-F5344CB8AC3E}">
        <p14:creationId xmlns:p14="http://schemas.microsoft.com/office/powerpoint/2010/main" val="290953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up)">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up)">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up)">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up)">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animBg="1" autoUpdateAnimBg="0"/>
      <p:bldP spid="5" grpId="0" autoUpdateAnimBg="0"/>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EF409-B513-BCFF-683A-F0EA85E8D16B}"/>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FC2C14C2-8A0A-0688-730B-F2C7440D8D78}"/>
              </a:ext>
            </a:extLst>
          </p:cNvPr>
          <p:cNvSpPr>
            <a:spLocks noChangeArrowheads="1"/>
          </p:cNvSpPr>
          <p:nvPr/>
        </p:nvSpPr>
        <p:spPr bwMode="auto">
          <a:xfrm>
            <a:off x="609600" y="1066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entenderlo bien, necesitamos más contexto:</a:t>
            </a:r>
          </a:p>
        </p:txBody>
      </p:sp>
      <p:sp>
        <p:nvSpPr>
          <p:cNvPr id="4" name="Rectangle 10">
            <a:extLst>
              <a:ext uri="{FF2B5EF4-FFF2-40B4-BE49-F238E27FC236}">
                <a16:creationId xmlns:a16="http://schemas.microsoft.com/office/drawing/2014/main" id="{93332B58-66B6-3692-1748-1708248760EE}"/>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El diablo, que los había engañado, será arrojado al lago de fuego y azufre, donde están también la bestia y el falso profeta. </a:t>
            </a:r>
          </a:p>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Allí serán atormentados día y noche por los siglos de los siglos.</a:t>
            </a:r>
          </a:p>
        </p:txBody>
      </p:sp>
      <p:sp>
        <p:nvSpPr>
          <p:cNvPr id="5" name="Text Box 5">
            <a:extLst>
              <a:ext uri="{FF2B5EF4-FFF2-40B4-BE49-F238E27FC236}">
                <a16:creationId xmlns:a16="http://schemas.microsoft.com/office/drawing/2014/main" id="{549F52E3-EECC-70DB-2C94-874A85A2CB79}"/>
              </a:ext>
            </a:extLst>
          </p:cNvPr>
          <p:cNvSpPr txBox="1">
            <a:spLocks noChangeArrowheads="1"/>
          </p:cNvSpPr>
          <p:nvPr/>
        </p:nvSpPr>
        <p:spPr bwMode="auto">
          <a:xfrm>
            <a:off x="609600" y="1828800"/>
            <a:ext cx="395258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a:t>
            </a:r>
          </a:p>
        </p:txBody>
      </p:sp>
      <p:sp>
        <p:nvSpPr>
          <p:cNvPr id="6" name="Para 1 - Rectangle 9">
            <a:extLst>
              <a:ext uri="{FF2B5EF4-FFF2-40B4-BE49-F238E27FC236}">
                <a16:creationId xmlns:a16="http://schemas.microsoft.com/office/drawing/2014/main" id="{E5C24AC5-78C1-03F5-0D6D-B3D67BC5AFCF}"/>
              </a:ext>
            </a:extLst>
          </p:cNvPr>
          <p:cNvSpPr>
            <a:spLocks noChangeArrowheads="1"/>
          </p:cNvSpPr>
          <p:nvPr/>
        </p:nvSpPr>
        <p:spPr bwMode="auto">
          <a:xfrm>
            <a:off x="609600" y="4419600"/>
            <a:ext cx="10972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2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este momento, en el infierno final y definitivo (no Hades!) ¡hay </a:t>
            </a:r>
            <a:r>
              <a:rPr kumimoji="1" lang="es-419" sz="3000" i="1" u="sng"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tres</a:t>
            </a: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habitantes! </a:t>
            </a:r>
          </a:p>
          <a:p>
            <a:pPr algn="just">
              <a:lnSpc>
                <a:spcPct val="85000"/>
              </a:lnSpc>
              <a:spcAft>
                <a:spcPts val="2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bestia” y “el falso profeta”, que ya llevan mil años ahí, y ahora Satanás se une a ellos… Para siempre. </a:t>
            </a:r>
          </a:p>
          <a:p>
            <a:pPr algn="just">
              <a:lnSpc>
                <a:spcPct val="85000"/>
              </a:lnSpc>
              <a:spcAft>
                <a:spcPts val="2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falta algo…!</a:t>
            </a:r>
          </a:p>
        </p:txBody>
      </p:sp>
    </p:spTree>
    <p:extLst>
      <p:ext uri="{BB962C8B-B14F-4D97-AF65-F5344CB8AC3E}">
        <p14:creationId xmlns:p14="http://schemas.microsoft.com/office/powerpoint/2010/main" val="3398633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5FC8-BD3B-40B7-100E-BFA647223613}"/>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5836E013-524D-2825-38DB-17D882914446}"/>
              </a:ext>
            </a:extLst>
          </p:cNvPr>
          <p:cNvSpPr>
            <a:spLocks noChangeArrowheads="1"/>
          </p:cNvSpPr>
          <p:nvPr/>
        </p:nvSpPr>
        <p:spPr bwMode="auto">
          <a:xfrm>
            <a:off x="609600" y="1066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entenderlo bien, necesitamos más contexto:</a:t>
            </a:r>
          </a:p>
        </p:txBody>
      </p:sp>
      <p:sp>
        <p:nvSpPr>
          <p:cNvPr id="4" name="Rectangle 10">
            <a:extLst>
              <a:ext uri="{FF2B5EF4-FFF2-40B4-BE49-F238E27FC236}">
                <a16:creationId xmlns:a16="http://schemas.microsoft.com/office/drawing/2014/main" id="{EEE90198-34F5-55D7-FDFF-58F22B417E20}"/>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Luego vi un gran trono blanco y a alguien que estaba sentado en él. De su presencia huyeron la tierra y el cielo, sin dejar rastro alguno. </a:t>
            </a:r>
          </a:p>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a los muertos, grandes y pequeños, de pie delante del trono.</a:t>
            </a:r>
          </a:p>
        </p:txBody>
      </p:sp>
      <p:sp>
        <p:nvSpPr>
          <p:cNvPr id="5" name="Text Box 5">
            <a:extLst>
              <a:ext uri="{FF2B5EF4-FFF2-40B4-BE49-F238E27FC236}">
                <a16:creationId xmlns:a16="http://schemas.microsoft.com/office/drawing/2014/main" id="{AF63D26D-163A-965F-14A5-FDB060938E8B}"/>
              </a:ext>
            </a:extLst>
          </p:cNvPr>
          <p:cNvSpPr txBox="1">
            <a:spLocks noChangeArrowheads="1"/>
          </p:cNvSpPr>
          <p:nvPr/>
        </p:nvSpPr>
        <p:spPr bwMode="auto">
          <a:xfrm>
            <a:off x="609600" y="1828800"/>
            <a:ext cx="395258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a:t>
            </a:r>
          </a:p>
        </p:txBody>
      </p:sp>
      <p:sp>
        <p:nvSpPr>
          <p:cNvPr id="2" name="Para 1 - Rectangle 9">
            <a:extLst>
              <a:ext uri="{FF2B5EF4-FFF2-40B4-BE49-F238E27FC236}">
                <a16:creationId xmlns:a16="http://schemas.microsoft.com/office/drawing/2014/main" id="{08091A9C-F366-BA56-075C-8F588ADEE4A6}"/>
              </a:ext>
            </a:extLst>
          </p:cNvPr>
          <p:cNvSpPr>
            <a:spLocks noChangeArrowheads="1"/>
          </p:cNvSpPr>
          <p:nvPr/>
        </p:nvSpPr>
        <p:spPr bwMode="auto">
          <a:xfrm>
            <a:off x="609600" y="44196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2000"/>
              </a:lnSpc>
              <a:spcAft>
                <a:spcPts val="7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Esto no necesita mucha explicación: Ahora le toca el juicio, frente al Gran Trono Blanco, de "</a:t>
            </a:r>
            <a:r>
              <a:rPr kumimoji="1" lang="es-419" sz="29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los demás muertos </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[que]</a:t>
            </a:r>
            <a:r>
              <a:rPr kumimoji="1" lang="es-419" sz="29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no volvieron a vivir hasta que se cumplieron los mil años</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mencionado en el v 5..</a:t>
            </a:r>
          </a:p>
          <a:p>
            <a:pPr algn="just">
              <a:lnSpc>
                <a:spcPct val="92000"/>
              </a:lnSpc>
              <a:spcAft>
                <a:spcPts val="7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 han pasado los mil años. ¿Y de dónde viene estos “</a:t>
            </a:r>
            <a:r>
              <a:rPr kumimoji="1" lang="es-419" sz="2900" noProof="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muertos”?</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7" name="Object 10">
            <a:extLst>
              <a:ext uri="{FF2B5EF4-FFF2-40B4-BE49-F238E27FC236}">
                <a16:creationId xmlns:a16="http://schemas.microsoft.com/office/drawing/2014/main" id="{958BD261-F235-BC1E-7163-B7DE577AA9B4}"/>
              </a:ext>
            </a:extLst>
          </p:cNvPr>
          <p:cNvGraphicFramePr>
            <a:graphicFrameLocks noChangeAspect="1"/>
          </p:cNvGraphicFramePr>
          <p:nvPr>
            <p:extLst>
              <p:ext uri="{D42A27DB-BD31-4B8C-83A1-F6EECF244321}">
                <p14:modId xmlns:p14="http://schemas.microsoft.com/office/powerpoint/2010/main" val="2754630670"/>
              </p:ext>
            </p:extLst>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3" imgW="3438095" imgH="4229690" progId="MSPhotoEd.3">
                  <p:embed/>
                </p:oleObj>
              </mc:Choice>
              <mc:Fallback>
                <p:oleObj name="Photo Editor Photo" r:id="rId3" imgW="3438095" imgH="4229690" progId="MSPhotoEd.3">
                  <p:embed/>
                  <p:pic>
                    <p:nvPicPr>
                      <p:cNvPr id="5" name="Object 10">
                        <a:extLst>
                          <a:ext uri="{FF2B5EF4-FFF2-40B4-BE49-F238E27FC236}">
                            <a16:creationId xmlns:a16="http://schemas.microsoft.com/office/drawing/2014/main" id="{8265BFC3-D39E-AECE-8240-F8EC08D64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41839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3" presetClass="entr" presetSubtype="27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strVal val="2/3*#ppt_w"/>
                                          </p:val>
                                        </p:tav>
                                        <p:tav tm="100000">
                                          <p:val>
                                            <p:strVal val="#ppt_w"/>
                                          </p:val>
                                        </p:tav>
                                      </p:tavLst>
                                    </p:anim>
                                    <p:anim calcmode="lin" valueType="num">
                                      <p:cBhvr>
                                        <p:cTn id="11"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up)">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left)">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3843-37E0-79CF-5E7C-3D701C6FE760}"/>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3AA1FAA0-E4A2-C610-54D9-3F4C0DEFDF03}"/>
              </a:ext>
            </a:extLst>
          </p:cNvPr>
          <p:cNvSpPr>
            <a:spLocks noChangeArrowheads="1"/>
          </p:cNvSpPr>
          <p:nvPr/>
        </p:nvSpPr>
        <p:spPr bwMode="auto">
          <a:xfrm>
            <a:off x="609600" y="1066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entenderlo bien, necesitamos más contexto:</a:t>
            </a:r>
          </a:p>
        </p:txBody>
      </p:sp>
      <p:sp>
        <p:nvSpPr>
          <p:cNvPr id="4" name="Rectangle 10">
            <a:extLst>
              <a:ext uri="{FF2B5EF4-FFF2-40B4-BE49-F238E27FC236}">
                <a16:creationId xmlns:a16="http://schemas.microsoft.com/office/drawing/2014/main" id="{56DE7524-94D8-49C8-C575-C219FCD88DEE}"/>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El mar entregó los muertos que había en él, y la muerte y el Hades entregaron los muertos que había en ellos, y fueron juzgados cada uno según sus obras. </a:t>
            </a:r>
          </a:p>
        </p:txBody>
      </p:sp>
      <p:sp>
        <p:nvSpPr>
          <p:cNvPr id="5" name="Text Box 5">
            <a:extLst>
              <a:ext uri="{FF2B5EF4-FFF2-40B4-BE49-F238E27FC236}">
                <a16:creationId xmlns:a16="http://schemas.microsoft.com/office/drawing/2014/main" id="{3FB21F05-7635-2E0B-9046-705BA9334CE1}"/>
              </a:ext>
            </a:extLst>
          </p:cNvPr>
          <p:cNvSpPr txBox="1">
            <a:spLocks noChangeArrowheads="1"/>
          </p:cNvSpPr>
          <p:nvPr/>
        </p:nvSpPr>
        <p:spPr bwMode="auto">
          <a:xfrm>
            <a:off x="609600" y="1828800"/>
            <a:ext cx="487591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6" name="Para 1 - Rectangle 9">
            <a:extLst>
              <a:ext uri="{FF2B5EF4-FFF2-40B4-BE49-F238E27FC236}">
                <a16:creationId xmlns:a16="http://schemas.microsoft.com/office/drawing/2014/main" id="{3D1764BE-A8B4-05D4-0E14-EC0D4070E228}"/>
              </a:ext>
            </a:extLst>
          </p:cNvPr>
          <p:cNvSpPr>
            <a:spLocks noChangeArrowheads="1"/>
          </p:cNvSpPr>
          <p:nvPr/>
        </p:nvSpPr>
        <p:spPr bwMode="auto">
          <a:xfrm>
            <a:off x="609600" y="44196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qué tanto “hades” como la “muerte” y el mar entregan sus muertos?</a:t>
            </a:r>
          </a:p>
          <a:p>
            <a:pPr algn="just">
              <a:lnSpc>
                <a:spcPct val="87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¡Muy sencillo! Las </a:t>
            </a:r>
            <a:r>
              <a:rPr kumimoji="1" lang="es-419" sz="29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almas</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están en Hades, pero los </a:t>
            </a:r>
            <a:r>
              <a:rPr kumimoji="1" lang="es-419" sz="29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cuerpos</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están muertos, en sus tumbas o en el mar. Al igual que en el rapto, aquí también las almas y los cuerpos se reúnen</a:t>
            </a: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quedando inmortales.</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Verse: DHH - Text Box 4">
            <a:extLst>
              <a:ext uri="{FF2B5EF4-FFF2-40B4-BE49-F238E27FC236}">
                <a16:creationId xmlns:a16="http://schemas.microsoft.com/office/drawing/2014/main" id="{122041E8-FD06-B779-7594-37108253F534}"/>
              </a:ext>
            </a:extLst>
          </p:cNvPr>
          <p:cNvSpPr txBox="1">
            <a:spLocks noChangeArrowheads="1"/>
          </p:cNvSpPr>
          <p:nvPr/>
        </p:nvSpPr>
        <p:spPr bwMode="auto">
          <a:xfrm>
            <a:off x="4343400"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graphicFrame>
        <p:nvGraphicFramePr>
          <p:cNvPr id="7" name="Object 10">
            <a:extLst>
              <a:ext uri="{FF2B5EF4-FFF2-40B4-BE49-F238E27FC236}">
                <a16:creationId xmlns:a16="http://schemas.microsoft.com/office/drawing/2014/main" id="{24639AF8-3E70-0EC8-B78A-EF2E6A873E4F}"/>
              </a:ext>
            </a:extLst>
          </p:cNvPr>
          <p:cNvGraphicFramePr>
            <a:graphicFrameLocks noChangeAspect="1"/>
          </p:cNvGraphicFramePr>
          <p:nvPr>
            <p:extLst>
              <p:ext uri="{D42A27DB-BD31-4B8C-83A1-F6EECF244321}">
                <p14:modId xmlns:p14="http://schemas.microsoft.com/office/powerpoint/2010/main" val="2469536599"/>
              </p:ext>
            </p:extLst>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3" imgW="3438095" imgH="4229690" progId="MSPhotoEd.3">
                  <p:embed/>
                </p:oleObj>
              </mc:Choice>
              <mc:Fallback>
                <p:oleObj name="Photo Editor Photo" r:id="rId3" imgW="3438095" imgH="4229690" progId="MSPhotoEd.3">
                  <p:embed/>
                  <p:pic>
                    <p:nvPicPr>
                      <p:cNvPr id="7" name="Object 10">
                        <a:extLst>
                          <a:ext uri="{FF2B5EF4-FFF2-40B4-BE49-F238E27FC236}">
                            <a16:creationId xmlns:a16="http://schemas.microsoft.com/office/drawing/2014/main" id="{958BD261-F235-BC1E-7163-B7DE577AA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47807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up)">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6" grpId="0" build="p"/>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491B-096B-AC39-1A26-AFEC57F725CE}"/>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AD52ED65-96F1-E6A2-509A-3926D4545735}"/>
              </a:ext>
            </a:extLst>
          </p:cNvPr>
          <p:cNvSpPr>
            <a:spLocks noChangeArrowheads="1"/>
          </p:cNvSpPr>
          <p:nvPr/>
        </p:nvSpPr>
        <p:spPr bwMode="auto">
          <a:xfrm>
            <a:off x="609600" y="1066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entenderlo bien, necesitamos más contexto:</a:t>
            </a:r>
          </a:p>
        </p:txBody>
      </p:sp>
      <p:sp>
        <p:nvSpPr>
          <p:cNvPr id="4" name="Rectangle 10">
            <a:extLst>
              <a:ext uri="{FF2B5EF4-FFF2-40B4-BE49-F238E27FC236}">
                <a16:creationId xmlns:a16="http://schemas.microsoft.com/office/drawing/2014/main" id="{AECE3F75-D229-B602-1F10-C238E3EBD88B}"/>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muerte y el Hades fueron lanzados al lago de fuego. </a:t>
            </a:r>
          </a:p>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Ésta es la muerte segunda. </a:t>
            </a:r>
          </a:p>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halló inscrito en el libro de la vida, fue lanzado al lago de fuego.</a:t>
            </a:r>
          </a:p>
        </p:txBody>
      </p:sp>
      <p:sp>
        <p:nvSpPr>
          <p:cNvPr id="5" name="Text Box 5">
            <a:extLst>
              <a:ext uri="{FF2B5EF4-FFF2-40B4-BE49-F238E27FC236}">
                <a16:creationId xmlns:a16="http://schemas.microsoft.com/office/drawing/2014/main" id="{FEEBB3D4-BE87-6A18-0B88-B57500840C54}"/>
              </a:ext>
            </a:extLst>
          </p:cNvPr>
          <p:cNvSpPr txBox="1">
            <a:spLocks noChangeArrowheads="1"/>
          </p:cNvSpPr>
          <p:nvPr/>
        </p:nvSpPr>
        <p:spPr bwMode="auto">
          <a:xfrm>
            <a:off x="609600" y="1828800"/>
            <a:ext cx="487591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6" name="Para 1 - Rectangle 9">
            <a:extLst>
              <a:ext uri="{FF2B5EF4-FFF2-40B4-BE49-F238E27FC236}">
                <a16:creationId xmlns:a16="http://schemas.microsoft.com/office/drawing/2014/main" id="{276BB4B7-3806-A128-6263-52775DC2AD43}"/>
              </a:ext>
            </a:extLst>
          </p:cNvPr>
          <p:cNvSpPr>
            <a:spLocks noChangeArrowheads="1"/>
          </p:cNvSpPr>
          <p:nvPr/>
        </p:nvSpPr>
        <p:spPr bwMode="auto">
          <a:xfrm>
            <a:off x="609600" y="44196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qué tanto “hades” como la “muerte” y el mar entregan sus muertos?</a:t>
            </a:r>
          </a:p>
          <a:p>
            <a:pPr algn="just">
              <a:lnSpc>
                <a:spcPct val="87000"/>
              </a:lnSpc>
              <a:spcAft>
                <a:spcPts val="400"/>
              </a:spcAft>
            </a:pP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¡Muy sencillo! Las </a:t>
            </a:r>
            <a:r>
              <a:rPr kumimoji="1" lang="es-419" sz="29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almas</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están en Hades, pero los </a:t>
            </a:r>
            <a:r>
              <a:rPr kumimoji="1" lang="es-419" sz="2900" i="1"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cuerpos</a:t>
            </a:r>
            <a:r>
              <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están muertos, en sus tumbas o en el mar. Al igual que en el rapto, aquí también las almas y los cuerpos se reúnen</a:t>
            </a: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quedando inmortales.</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10" name="Object 10">
            <a:extLst>
              <a:ext uri="{FF2B5EF4-FFF2-40B4-BE49-F238E27FC236}">
                <a16:creationId xmlns:a16="http://schemas.microsoft.com/office/drawing/2014/main" id="{61C2FCAD-7713-82B9-A10E-D1BCD7026476}"/>
              </a:ext>
            </a:extLst>
          </p:cNvPr>
          <p:cNvGraphicFramePr>
            <a:graphicFrameLocks noChangeAspect="1"/>
          </p:cNvGraphicFramePr>
          <p:nvPr>
            <p:extLst>
              <p:ext uri="{D42A27DB-BD31-4B8C-83A1-F6EECF244321}">
                <p14:modId xmlns:p14="http://schemas.microsoft.com/office/powerpoint/2010/main" val="1999285453"/>
              </p:ext>
            </p:extLst>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3" imgW="3438095" imgH="4229690" progId="MSPhotoEd.3">
                  <p:embed/>
                </p:oleObj>
              </mc:Choice>
              <mc:Fallback>
                <p:oleObj name="Photo Editor Photo" r:id="rId3" imgW="3438095" imgH="4229690" progId="MSPhotoEd.3">
                  <p:embed/>
                  <p:pic>
                    <p:nvPicPr>
                      <p:cNvPr id="7" name="Object 10">
                        <a:extLst>
                          <a:ext uri="{FF2B5EF4-FFF2-40B4-BE49-F238E27FC236}">
                            <a16:creationId xmlns:a16="http://schemas.microsoft.com/office/drawing/2014/main" id="{24639AF8-3E70-0EC8-B78A-EF2E6A873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
        <p:nvSpPr>
          <p:cNvPr id="7" name="Verse: DHH - Text Box 4">
            <a:extLst>
              <a:ext uri="{FF2B5EF4-FFF2-40B4-BE49-F238E27FC236}">
                <a16:creationId xmlns:a16="http://schemas.microsoft.com/office/drawing/2014/main" id="{2ADC1AE0-B9AD-FC9A-9A85-ECB6614EEC14}"/>
              </a:ext>
            </a:extLst>
          </p:cNvPr>
          <p:cNvSpPr txBox="1">
            <a:spLocks noChangeArrowheads="1"/>
          </p:cNvSpPr>
          <p:nvPr/>
        </p:nvSpPr>
        <p:spPr bwMode="auto">
          <a:xfrm>
            <a:off x="4343400"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spTree>
    <p:extLst>
      <p:ext uri="{BB962C8B-B14F-4D97-AF65-F5344CB8AC3E}">
        <p14:creationId xmlns:p14="http://schemas.microsoft.com/office/powerpoint/2010/main" val="3992225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9E10E-A7FF-45A5-35DE-C795D2B616CB}"/>
            </a:ext>
          </a:extLst>
        </p:cNvPr>
        <p:cNvGrpSpPr/>
        <p:nvPr/>
      </p:nvGrpSpPr>
      <p:grpSpPr>
        <a:xfrm>
          <a:off x="0" y="0"/>
          <a:ext cx="0" cy="0"/>
          <a:chOff x="0" y="0"/>
          <a:chExt cx="0" cy="0"/>
        </a:xfrm>
      </p:grpSpPr>
      <p:sp>
        <p:nvSpPr>
          <p:cNvPr id="4" name="Rectangle 10">
            <a:extLst>
              <a:ext uri="{FF2B5EF4-FFF2-40B4-BE49-F238E27FC236}">
                <a16:creationId xmlns:a16="http://schemas.microsoft.com/office/drawing/2014/main" id="{CA31DEEB-736B-F2D8-FC9B-CF654809A15C}"/>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muerte y el Hades fueron lanzados al lago de fuego. </a:t>
            </a:r>
          </a:p>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Ésta es la muerte segunda. </a:t>
            </a:r>
          </a:p>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halló inscrito en el libro de la vida, fue lanzado al lago de fuego.</a:t>
            </a:r>
          </a:p>
        </p:txBody>
      </p:sp>
      <p:sp>
        <p:nvSpPr>
          <p:cNvPr id="5" name="Text Box 5">
            <a:extLst>
              <a:ext uri="{FF2B5EF4-FFF2-40B4-BE49-F238E27FC236}">
                <a16:creationId xmlns:a16="http://schemas.microsoft.com/office/drawing/2014/main" id="{A4D1EA25-4FC2-724C-F657-05C2B9939F2E}"/>
              </a:ext>
            </a:extLst>
          </p:cNvPr>
          <p:cNvSpPr txBox="1">
            <a:spLocks noChangeArrowheads="1"/>
          </p:cNvSpPr>
          <p:nvPr/>
        </p:nvSpPr>
        <p:spPr bwMode="auto">
          <a:xfrm>
            <a:off x="609600" y="1828800"/>
            <a:ext cx="487591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3" name="Verse: DHH - Text Box 4">
            <a:extLst>
              <a:ext uri="{FF2B5EF4-FFF2-40B4-BE49-F238E27FC236}">
                <a16:creationId xmlns:a16="http://schemas.microsoft.com/office/drawing/2014/main" id="{0ED466D8-5E33-F4D6-B7BD-CFDABB4949F6}"/>
              </a:ext>
            </a:extLst>
          </p:cNvPr>
          <p:cNvSpPr txBox="1">
            <a:spLocks noChangeArrowheads="1"/>
          </p:cNvSpPr>
          <p:nvPr/>
        </p:nvSpPr>
        <p:spPr bwMode="auto">
          <a:xfrm>
            <a:off x="4343400"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sp>
        <p:nvSpPr>
          <p:cNvPr id="6" name="Para 1 - Rectangle 9">
            <a:extLst>
              <a:ext uri="{FF2B5EF4-FFF2-40B4-BE49-F238E27FC236}">
                <a16:creationId xmlns:a16="http://schemas.microsoft.com/office/drawing/2014/main" id="{41BF2B9A-5E75-D9EB-9769-561BAFB8C05B}"/>
              </a:ext>
            </a:extLst>
          </p:cNvPr>
          <p:cNvSpPr>
            <a:spLocks noChangeArrowheads="1"/>
          </p:cNvSpPr>
          <p:nvPr/>
        </p:nvSpPr>
        <p:spPr bwMode="auto">
          <a:xfrm>
            <a:off x="609600" y="1066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entenderlo bien, necesitamos más contexto:</a:t>
            </a:r>
          </a:p>
        </p:txBody>
      </p:sp>
      <p:pic>
        <p:nvPicPr>
          <p:cNvPr id="8" name="Picture 7">
            <a:extLst>
              <a:ext uri="{FF2B5EF4-FFF2-40B4-BE49-F238E27FC236}">
                <a16:creationId xmlns:a16="http://schemas.microsoft.com/office/drawing/2014/main" id="{2BF3833D-465F-5828-FA0E-425011ACA831}"/>
              </a:ext>
            </a:extLst>
          </p:cNvPr>
          <p:cNvPicPr>
            <a:picLocks noChangeAspect="1"/>
          </p:cNvPicPr>
          <p:nvPr/>
        </p:nvPicPr>
        <p:blipFill>
          <a:blip r:embed="rId3">
            <a:extLst>
              <a:ext uri="{28A0092B-C50C-407E-A947-70E740481C1C}">
                <a14:useLocalDpi xmlns:a14="http://schemas.microsoft.com/office/drawing/2010/main" val="0"/>
              </a:ext>
            </a:extLst>
          </a:blip>
          <a:srcRect t="36404"/>
          <a:stretch/>
        </p:blipFill>
        <p:spPr>
          <a:xfrm>
            <a:off x="638175" y="809278"/>
            <a:ext cx="10915200" cy="3508948"/>
          </a:xfrm>
          <a:prstGeom prst="rect">
            <a:avLst/>
          </a:prstGeom>
        </p:spPr>
      </p:pic>
      <p:sp>
        <p:nvSpPr>
          <p:cNvPr id="9" name="Para 1 - Rectangle 9">
            <a:extLst>
              <a:ext uri="{FF2B5EF4-FFF2-40B4-BE49-F238E27FC236}">
                <a16:creationId xmlns:a16="http://schemas.microsoft.com/office/drawing/2014/main" id="{C38CE185-5747-AD21-C8B4-1DD5FBE31F22}"/>
              </a:ext>
            </a:extLst>
          </p:cNvPr>
          <p:cNvSpPr>
            <a:spLocks noChangeArrowheads="1"/>
          </p:cNvSpPr>
          <p:nvPr/>
        </p:nvSpPr>
        <p:spPr bwMode="auto">
          <a:xfrm>
            <a:off x="609600" y="4419600"/>
            <a:ext cx="10972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qué tanto “hades” como la “muerte” y el mar entregan sus muertos?</a:t>
            </a:r>
          </a:p>
          <a:p>
            <a:pPr algn="just">
              <a:lnSpc>
                <a:spcPct val="87000"/>
              </a:lnSpc>
              <a:spcAft>
                <a:spcPts val="400"/>
              </a:spcAft>
            </a:pP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¡Muy sencillo! Las </a:t>
            </a:r>
            <a:r>
              <a:rPr kumimoji="1" lang="es-419" sz="29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almas</a:t>
            </a: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están en Hades, pero los </a:t>
            </a:r>
            <a:r>
              <a:rPr kumimoji="1" lang="es-419" sz="29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cuerpos</a:t>
            </a: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están muertos, en sus tumbas o en el mar. Al igual que en el rapto, aquí también las almas y los cuerpos se reúnen, quedando inmortales.</a:t>
            </a:r>
          </a:p>
        </p:txBody>
      </p:sp>
      <p:sp>
        <p:nvSpPr>
          <p:cNvPr id="10" name="Para 1 - Rectangle 9">
            <a:extLst>
              <a:ext uri="{FF2B5EF4-FFF2-40B4-BE49-F238E27FC236}">
                <a16:creationId xmlns:a16="http://schemas.microsoft.com/office/drawing/2014/main" id="{4C7BEBA2-CDBC-35CD-343D-174B64A9F0F4}"/>
              </a:ext>
            </a:extLst>
          </p:cNvPr>
          <p:cNvSpPr>
            <a:spLocks noChangeArrowheads="1"/>
          </p:cNvSpPr>
          <p:nvPr/>
        </p:nvSpPr>
        <p:spPr bwMode="auto">
          <a:xfrm>
            <a:off x="609600" y="6006874"/>
            <a:ext cx="10972800" cy="50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también las almas y los cuerpos se reúnen, quedando inmortales.</a:t>
            </a:r>
            <a:endParaRPr kumimoji="1"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11" name="Object 10">
            <a:extLst>
              <a:ext uri="{FF2B5EF4-FFF2-40B4-BE49-F238E27FC236}">
                <a16:creationId xmlns:a16="http://schemas.microsoft.com/office/drawing/2014/main" id="{294AB6DF-BAC9-2335-6E62-CC066BB1F8E8}"/>
              </a:ext>
            </a:extLst>
          </p:cNvPr>
          <p:cNvGraphicFramePr>
            <a:graphicFrameLocks noChangeAspect="1"/>
          </p:cNvGraphicFramePr>
          <p:nvPr>
            <p:extLst>
              <p:ext uri="{D42A27DB-BD31-4B8C-83A1-F6EECF244321}">
                <p14:modId xmlns:p14="http://schemas.microsoft.com/office/powerpoint/2010/main" val="1999285453"/>
              </p:ext>
            </p:extLst>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4" imgW="3438095" imgH="4229690" progId="MSPhotoEd.3">
                  <p:embed/>
                </p:oleObj>
              </mc:Choice>
              <mc:Fallback>
                <p:oleObj name="Photo Editor Photo" r:id="rId4" imgW="3438095" imgH="4229690" progId="MSPhotoEd.3">
                  <p:embed/>
                  <p:pic>
                    <p:nvPicPr>
                      <p:cNvPr id="7" name="Object 10">
                        <a:extLst>
                          <a:ext uri="{FF2B5EF4-FFF2-40B4-BE49-F238E27FC236}">
                            <a16:creationId xmlns:a16="http://schemas.microsoft.com/office/drawing/2014/main" id="{24639AF8-3E70-0EC8-B78A-EF2E6A873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47536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xEl>
                                              <p:pRg st="0" end="0"/>
                                            </p:txEl>
                                          </p:spTgt>
                                        </p:tgtEl>
                                      </p:cBhvr>
                                    </p:animEffect>
                                    <p:set>
                                      <p:cBhvr>
                                        <p:cTn id="17"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xEl>
                                              <p:pRg st="1" end="1"/>
                                            </p:txEl>
                                          </p:spTgt>
                                        </p:tgtEl>
                                      </p:cBhvr>
                                    </p:animEffect>
                                    <p:set>
                                      <p:cBhvr>
                                        <p:cTn id="22" dur="1" fill="hold">
                                          <p:stCondLst>
                                            <p:cond delay="499"/>
                                          </p:stCondLst>
                                        </p:cTn>
                                        <p:tgtEl>
                                          <p:spTgt spid="9">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0B18-8D74-08DD-DD15-2D0B5A511128}"/>
            </a:ext>
          </a:extLst>
        </p:cNvPr>
        <p:cNvGrpSpPr/>
        <p:nvPr/>
      </p:nvGrpSpPr>
      <p:grpSpPr>
        <a:xfrm>
          <a:off x="0" y="0"/>
          <a:ext cx="0" cy="0"/>
          <a:chOff x="0" y="0"/>
          <a:chExt cx="0" cy="0"/>
        </a:xfrm>
      </p:grpSpPr>
      <p:graphicFrame>
        <p:nvGraphicFramePr>
          <p:cNvPr id="2" name="Object 27">
            <a:extLst>
              <a:ext uri="{FF2B5EF4-FFF2-40B4-BE49-F238E27FC236}">
                <a16:creationId xmlns:a16="http://schemas.microsoft.com/office/drawing/2014/main" id="{ABFF5E4F-0961-8A4C-C287-F3CCE1522EA8}"/>
              </a:ext>
            </a:extLst>
          </p:cNvPr>
          <p:cNvGraphicFramePr>
            <a:graphicFrameLocks noChangeAspect="1"/>
          </p:cNvGraphicFramePr>
          <p:nvPr>
            <p:extLst>
              <p:ext uri="{D42A27DB-BD31-4B8C-83A1-F6EECF244321}">
                <p14:modId xmlns:p14="http://schemas.microsoft.com/office/powerpoint/2010/main" val="3656438714"/>
              </p:ext>
            </p:extLst>
          </p:nvPr>
        </p:nvGraphicFramePr>
        <p:xfrm>
          <a:off x="1295400" y="2057400"/>
          <a:ext cx="3886200" cy="2473325"/>
        </p:xfrm>
        <a:graphic>
          <a:graphicData uri="http://schemas.openxmlformats.org/presentationml/2006/ole">
            <mc:AlternateContent xmlns:mc="http://schemas.openxmlformats.org/markup-compatibility/2006">
              <mc:Choice xmlns:v="urn:schemas-microsoft-com:vml" Requires="v">
                <p:oleObj name="Photo Editor Photo" r:id="rId3" imgW="5714286" imgH="2980952" progId="MSPhotoEd.3">
                  <p:embed/>
                </p:oleObj>
              </mc:Choice>
              <mc:Fallback>
                <p:oleObj name="Photo Editor Photo" r:id="rId3" imgW="5714286" imgH="2980952" progId="MSPhotoEd.3">
                  <p:embed/>
                  <p:pic>
                    <p:nvPicPr>
                      <p:cNvPr id="2" name="Object 27">
                        <a:extLst>
                          <a:ext uri="{FF2B5EF4-FFF2-40B4-BE49-F238E27FC236}">
                            <a16:creationId xmlns:a16="http://schemas.microsoft.com/office/drawing/2014/main" id="{C3D89CAD-4E2D-E9BB-FE92-2C6EF0A4E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886"/>
                      <a:stretch>
                        <a:fillRect/>
                      </a:stretch>
                    </p:blipFill>
                    <p:spPr bwMode="auto">
                      <a:xfrm>
                        <a:off x="1295400" y="2057400"/>
                        <a:ext cx="38862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8">
            <a:extLst>
              <a:ext uri="{FF2B5EF4-FFF2-40B4-BE49-F238E27FC236}">
                <a16:creationId xmlns:a16="http://schemas.microsoft.com/office/drawing/2014/main" id="{6E2BB674-3AA8-797B-3789-8678F61E17D3}"/>
              </a:ext>
            </a:extLst>
          </p:cNvPr>
          <p:cNvGraphicFramePr>
            <a:graphicFrameLocks noChangeAspect="1"/>
          </p:cNvGraphicFramePr>
          <p:nvPr>
            <p:extLst>
              <p:ext uri="{D42A27DB-BD31-4B8C-83A1-F6EECF244321}">
                <p14:modId xmlns:p14="http://schemas.microsoft.com/office/powerpoint/2010/main" val="3249241994"/>
              </p:ext>
            </p:extLst>
          </p:nvPr>
        </p:nvGraphicFramePr>
        <p:xfrm>
          <a:off x="4586532" y="3417887"/>
          <a:ext cx="3414468" cy="2144713"/>
        </p:xfrm>
        <a:graphic>
          <a:graphicData uri="http://schemas.openxmlformats.org/presentationml/2006/ole">
            <mc:AlternateContent xmlns:mc="http://schemas.openxmlformats.org/markup-compatibility/2006">
              <mc:Choice xmlns:v="urn:schemas-microsoft-com:vml" Requires="v">
                <p:oleObj name="Photo Editor Photo" r:id="rId5" imgW="4571429" imgH="2572109" progId="MSPhotoEd.3">
                  <p:embed/>
                </p:oleObj>
              </mc:Choice>
              <mc:Fallback>
                <p:oleObj name="Photo Editor Photo" r:id="rId5" imgW="4571429" imgH="2572109" progId="MSPhotoEd.3">
                  <p:embed/>
                  <p:pic>
                    <p:nvPicPr>
                      <p:cNvPr id="3" name="Object 28">
                        <a:extLst>
                          <a:ext uri="{FF2B5EF4-FFF2-40B4-BE49-F238E27FC236}">
                            <a16:creationId xmlns:a16="http://schemas.microsoft.com/office/drawing/2014/main" id="{6ED8917B-0759-5FDA-ECC3-F2A1F4A6CF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417"/>
                      <a:stretch>
                        <a:fillRect/>
                      </a:stretch>
                    </p:blipFill>
                    <p:spPr bwMode="auto">
                      <a:xfrm>
                        <a:off x="4586532" y="3417887"/>
                        <a:ext cx="3414468" cy="2144713"/>
                      </a:xfrm>
                      <a:prstGeom prst="rect">
                        <a:avLst/>
                      </a:prstGeom>
                      <a:noFill/>
                      <a:ln>
                        <a:noFill/>
                      </a:ln>
                      <a:effectLst/>
                    </p:spPr>
                  </p:pic>
                </p:oleObj>
              </mc:Fallback>
            </mc:AlternateContent>
          </a:graphicData>
        </a:graphic>
      </p:graphicFrame>
      <p:graphicFrame>
        <p:nvGraphicFramePr>
          <p:cNvPr id="4" name="Object 29">
            <a:extLst>
              <a:ext uri="{FF2B5EF4-FFF2-40B4-BE49-F238E27FC236}">
                <a16:creationId xmlns:a16="http://schemas.microsoft.com/office/drawing/2014/main" id="{8C64510D-1884-A102-05C6-01FE001E39EC}"/>
              </a:ext>
            </a:extLst>
          </p:cNvPr>
          <p:cNvGraphicFramePr>
            <a:graphicFrameLocks noChangeAspect="1"/>
          </p:cNvGraphicFramePr>
          <p:nvPr>
            <p:extLst>
              <p:ext uri="{D42A27DB-BD31-4B8C-83A1-F6EECF244321}">
                <p14:modId xmlns:p14="http://schemas.microsoft.com/office/powerpoint/2010/main" val="1815261543"/>
              </p:ext>
            </p:extLst>
          </p:nvPr>
        </p:nvGraphicFramePr>
        <p:xfrm>
          <a:off x="7620000" y="3875087"/>
          <a:ext cx="3276600" cy="1306513"/>
        </p:xfrm>
        <a:graphic>
          <a:graphicData uri="http://schemas.openxmlformats.org/presentationml/2006/ole">
            <mc:AlternateContent xmlns:mc="http://schemas.openxmlformats.org/markup-compatibility/2006">
              <mc:Choice xmlns:v="urn:schemas-microsoft-com:vml" Requires="v">
                <p:oleObj name="Photo Editor Photo" r:id="rId7" imgW="4161905" imgH="3742857" progId="MSPhotoEd.3">
                  <p:embed/>
                </p:oleObj>
              </mc:Choice>
              <mc:Fallback>
                <p:oleObj name="Photo Editor Photo" r:id="rId7" imgW="4161905" imgH="3742857" progId="MSPhotoEd.3">
                  <p:embed/>
                  <p:pic>
                    <p:nvPicPr>
                      <p:cNvPr id="4" name="Object 29">
                        <a:extLst>
                          <a:ext uri="{FF2B5EF4-FFF2-40B4-BE49-F238E27FC236}">
                            <a16:creationId xmlns:a16="http://schemas.microsoft.com/office/drawing/2014/main" id="{EA264F46-D92D-E148-C295-B9851CB8A7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522" t="57378"/>
                      <a:stretch>
                        <a:fillRect/>
                      </a:stretch>
                    </p:blipFill>
                    <p:spPr bwMode="auto">
                      <a:xfrm>
                        <a:off x="7620000" y="3875087"/>
                        <a:ext cx="3276600" cy="130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0">
            <a:extLst>
              <a:ext uri="{FF2B5EF4-FFF2-40B4-BE49-F238E27FC236}">
                <a16:creationId xmlns:a16="http://schemas.microsoft.com/office/drawing/2014/main" id="{FBE6FDDB-0AE7-2290-C610-F5A39BDF515F}"/>
              </a:ext>
            </a:extLst>
          </p:cNvPr>
          <p:cNvSpPr>
            <a:spLocks noChangeArrowheads="1"/>
          </p:cNvSpPr>
          <p:nvPr/>
        </p:nvSpPr>
        <p:spPr bwMode="auto">
          <a:xfrm>
            <a:off x="1971675" y="395288"/>
            <a:ext cx="2328863" cy="671512"/>
          </a:xfrm>
          <a:prstGeom prst="rect">
            <a:avLst/>
          </a:prstGeom>
          <a:noFill/>
          <a:ln>
            <a:noFill/>
          </a:ln>
          <a:effectLst/>
        </p:spPr>
        <p:txBody>
          <a:bodyPr wrap="none"/>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defRPr/>
            </a:pPr>
            <a:r>
              <a:rPr kumimoji="1" lang="es-ES_tradnl" altLang="en-US" sz="3800" b="1" u="none">
                <a:solidFill>
                  <a:srgbClr val="EFF9FF"/>
                </a:solidFill>
                <a:effectLst>
                  <a:outerShdw blurRad="38100" dist="38100" dir="2700000" algn="tl">
                    <a:srgbClr val="000000"/>
                  </a:outerShdw>
                </a:effectLst>
                <a:latin typeface="Arial" panose="020B0604020202020204" pitchFamily="34" charset="0"/>
              </a:rPr>
              <a:t>Ángeles, </a:t>
            </a:r>
          </a:p>
        </p:txBody>
      </p:sp>
      <p:sp>
        <p:nvSpPr>
          <p:cNvPr id="6" name="Rectangle 10">
            <a:extLst>
              <a:ext uri="{FF2B5EF4-FFF2-40B4-BE49-F238E27FC236}">
                <a16:creationId xmlns:a16="http://schemas.microsoft.com/office/drawing/2014/main" id="{164FA681-9FFD-1582-47C2-F731F0A3E6D7}"/>
              </a:ext>
            </a:extLst>
          </p:cNvPr>
          <p:cNvSpPr>
            <a:spLocks noChangeArrowheads="1"/>
          </p:cNvSpPr>
          <p:nvPr/>
        </p:nvSpPr>
        <p:spPr bwMode="auto">
          <a:xfrm>
            <a:off x="4114800" y="381000"/>
            <a:ext cx="2644775" cy="671513"/>
          </a:xfrm>
          <a:prstGeom prst="rect">
            <a:avLst/>
          </a:prstGeom>
          <a:noFill/>
          <a:ln>
            <a:noFill/>
          </a:ln>
          <a:effectLst/>
        </p:spPr>
        <p:txBody>
          <a:bodyPr wrap="none"/>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defRPr/>
            </a:pPr>
            <a:r>
              <a:rPr kumimoji="1" lang="es-ES_tradnl" altLang="en-US" sz="3800" b="1" u="none">
                <a:solidFill>
                  <a:srgbClr val="EFF9FF"/>
                </a:solidFill>
                <a:effectLst>
                  <a:outerShdw blurRad="38100" dist="38100" dir="2700000" algn="tl">
                    <a:srgbClr val="000000"/>
                  </a:outerShdw>
                </a:effectLst>
                <a:latin typeface="Arial" panose="020B0604020202020204" pitchFamily="34" charset="0"/>
              </a:rPr>
              <a:t>Demonios, </a:t>
            </a:r>
          </a:p>
        </p:txBody>
      </p:sp>
      <p:sp>
        <p:nvSpPr>
          <p:cNvPr id="7" name="Rectangle 10">
            <a:extLst>
              <a:ext uri="{FF2B5EF4-FFF2-40B4-BE49-F238E27FC236}">
                <a16:creationId xmlns:a16="http://schemas.microsoft.com/office/drawing/2014/main" id="{E7C258E1-FAFA-078F-047D-E26CBA3A31AD}"/>
              </a:ext>
            </a:extLst>
          </p:cNvPr>
          <p:cNvSpPr>
            <a:spLocks noChangeArrowheads="1"/>
          </p:cNvSpPr>
          <p:nvPr/>
        </p:nvSpPr>
        <p:spPr bwMode="auto">
          <a:xfrm>
            <a:off x="6750050" y="381000"/>
            <a:ext cx="2155825" cy="671513"/>
          </a:xfrm>
          <a:prstGeom prst="rect">
            <a:avLst/>
          </a:prstGeom>
          <a:noFill/>
          <a:ln>
            <a:noFill/>
          </a:ln>
          <a:effectLst/>
        </p:spPr>
        <p:txBody>
          <a:bodyPr wrap="none"/>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defRPr/>
            </a:pPr>
            <a:r>
              <a:rPr kumimoji="1" lang="es-ES_tradnl" altLang="en-US" sz="3800" b="1" u="none" dirty="0">
                <a:solidFill>
                  <a:srgbClr val="EFF9FF"/>
                </a:solidFill>
                <a:effectLst>
                  <a:outerShdw blurRad="38100" dist="38100" dir="2700000" algn="tl">
                    <a:srgbClr val="000000"/>
                  </a:outerShdw>
                </a:effectLst>
                <a:latin typeface="Arial" panose="020B0604020202020204" pitchFamily="34" charset="0"/>
              </a:rPr>
              <a:t>Infierno, </a:t>
            </a:r>
          </a:p>
        </p:txBody>
      </p:sp>
      <p:sp>
        <p:nvSpPr>
          <p:cNvPr id="8" name="Rectangle 10">
            <a:extLst>
              <a:ext uri="{FF2B5EF4-FFF2-40B4-BE49-F238E27FC236}">
                <a16:creationId xmlns:a16="http://schemas.microsoft.com/office/drawing/2014/main" id="{AE999627-C5EC-BC71-9E31-6E805071F0A1}"/>
              </a:ext>
            </a:extLst>
          </p:cNvPr>
          <p:cNvSpPr>
            <a:spLocks noChangeArrowheads="1"/>
          </p:cNvSpPr>
          <p:nvPr/>
        </p:nvSpPr>
        <p:spPr bwMode="auto">
          <a:xfrm>
            <a:off x="8763000" y="381000"/>
            <a:ext cx="1416050" cy="671513"/>
          </a:xfrm>
          <a:prstGeom prst="rect">
            <a:avLst/>
          </a:prstGeom>
          <a:noFill/>
          <a:ln>
            <a:noFill/>
          </a:ln>
          <a:effectLst/>
        </p:spPr>
        <p:txBody>
          <a:bodyPr wrap="none"/>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defRPr/>
            </a:pPr>
            <a:r>
              <a:rPr kumimoji="1" lang="es-ES_tradnl" altLang="en-US" sz="3800" b="1" u="none">
                <a:solidFill>
                  <a:srgbClr val="EFF9FF"/>
                </a:solidFill>
                <a:effectLst>
                  <a:outerShdw blurRad="38100" dist="38100" dir="2700000" algn="tl">
                    <a:srgbClr val="000000"/>
                  </a:outerShdw>
                </a:effectLst>
                <a:latin typeface="Arial" panose="020B0604020202020204" pitchFamily="34" charset="0"/>
              </a:rPr>
              <a:t>Cielo.</a:t>
            </a:r>
          </a:p>
        </p:txBody>
      </p:sp>
      <p:graphicFrame>
        <p:nvGraphicFramePr>
          <p:cNvPr id="9" name="Object 34">
            <a:extLst>
              <a:ext uri="{FF2B5EF4-FFF2-40B4-BE49-F238E27FC236}">
                <a16:creationId xmlns:a16="http://schemas.microsoft.com/office/drawing/2014/main" id="{88D4090C-B903-1A52-891C-03FC4FEE3735}"/>
              </a:ext>
            </a:extLst>
          </p:cNvPr>
          <p:cNvGraphicFramePr>
            <a:graphicFrameLocks noChangeAspect="1"/>
          </p:cNvGraphicFramePr>
          <p:nvPr>
            <p:extLst>
              <p:ext uri="{D42A27DB-BD31-4B8C-83A1-F6EECF244321}">
                <p14:modId xmlns:p14="http://schemas.microsoft.com/office/powerpoint/2010/main" val="893315600"/>
              </p:ext>
            </p:extLst>
          </p:nvPr>
        </p:nvGraphicFramePr>
        <p:xfrm>
          <a:off x="7620000" y="2274887"/>
          <a:ext cx="3276600" cy="1828800"/>
        </p:xfrm>
        <a:graphic>
          <a:graphicData uri="http://schemas.openxmlformats.org/presentationml/2006/ole">
            <mc:AlternateContent xmlns:mc="http://schemas.openxmlformats.org/markup-compatibility/2006">
              <mc:Choice xmlns:v="urn:schemas-microsoft-com:vml" Requires="v">
                <p:oleObj name="Photo Editor Photo" r:id="rId9" imgW="4161905" imgH="3742857" progId="MSPhotoEd.3">
                  <p:embed/>
                </p:oleObj>
              </mc:Choice>
              <mc:Fallback>
                <p:oleObj name="Photo Editor Photo" r:id="rId9" imgW="4161905" imgH="3742857" progId="MSPhotoEd.3">
                  <p:embed/>
                  <p:pic>
                    <p:nvPicPr>
                      <p:cNvPr id="9" name="Object 34">
                        <a:extLst>
                          <a:ext uri="{FF2B5EF4-FFF2-40B4-BE49-F238E27FC236}">
                            <a16:creationId xmlns:a16="http://schemas.microsoft.com/office/drawing/2014/main" id="{D9BC8D19-8C4B-1902-5953-0FAFF67369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522" t="5173" b="35165"/>
                      <a:stretch>
                        <a:fillRect/>
                      </a:stretch>
                    </p:blipFill>
                    <p:spPr bwMode="auto">
                      <a:xfrm>
                        <a:off x="7620000" y="2274887"/>
                        <a:ext cx="3276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a:extLst>
              <a:ext uri="{FF2B5EF4-FFF2-40B4-BE49-F238E27FC236}">
                <a16:creationId xmlns:a16="http://schemas.microsoft.com/office/drawing/2014/main" id="{A14B6F02-8C39-A53C-F3F2-4FB9696915D2}"/>
              </a:ext>
            </a:extLst>
          </p:cNvPr>
          <p:cNvSpPr>
            <a:spLocks noChangeArrowheads="1"/>
          </p:cNvSpPr>
          <p:nvPr/>
        </p:nvSpPr>
        <p:spPr bwMode="auto">
          <a:xfrm>
            <a:off x="1295400" y="1087463"/>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419" sz="3600" b="1" noProof="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 y “Los Juicios Finales”</a:t>
            </a:r>
            <a:endParaRPr kumimoji="1" lang="es-419" sz="3600" b="1" noProof="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557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4/3*#ppt_w"/>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500" fill="hold"/>
                                        <p:tgtEl>
                                          <p:spTgt spid="6">
                                            <p:txEl>
                                              <p:pRg st="0" end="0"/>
                                            </p:txEl>
                                          </p:spTgt>
                                        </p:tgtEl>
                                        <p:attrNameLst>
                                          <p:attrName>ppt_w</p:attrName>
                                        </p:attrNameLst>
                                      </p:cBhvr>
                                      <p:tavLst>
                                        <p:tav tm="0">
                                          <p:val>
                                            <p:strVal val="4/3*#ppt_w"/>
                                          </p:val>
                                        </p:tav>
                                        <p:tav tm="100000">
                                          <p:val>
                                            <p:strVal val="#ppt_w"/>
                                          </p:val>
                                        </p:tav>
                                      </p:tavLst>
                                    </p:anim>
                                    <p:anim calcmode="lin" valueType="num">
                                      <p:cBhvr>
                                        <p:cTn id="17" dur="500" fill="hold"/>
                                        <p:tgtEl>
                                          <p:spTgt spid="6">
                                            <p:txEl>
                                              <p:pRg st="0" end="0"/>
                                            </p:txEl>
                                          </p:spTgt>
                                        </p:tgtEl>
                                        <p:attrNameLst>
                                          <p:attrName>ppt_h</p:attrName>
                                        </p:attrNameLst>
                                      </p:cBhvr>
                                      <p:tavLst>
                                        <p:tav tm="0">
                                          <p:val>
                                            <p:strVal val="4/3*#ppt_h"/>
                                          </p:val>
                                        </p:tav>
                                        <p:tav tm="100000">
                                          <p:val>
                                            <p:strVal val="#ppt_h"/>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2000"/>
                            </p:stCondLst>
                            <p:childTnLst>
                              <p:par>
                                <p:cTn id="23" presetID="23" presetClass="entr" presetSubtype="28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strVal val="4/3*#ppt_w"/>
                                          </p:val>
                                        </p:tav>
                                        <p:tav tm="100000">
                                          <p:val>
                                            <p:strVal val="#ppt_w"/>
                                          </p:val>
                                        </p:tav>
                                      </p:tavLst>
                                    </p:anim>
                                    <p:anim calcmode="lin" valueType="num">
                                      <p:cBhvr>
                                        <p:cTn id="26" dur="500" fill="hold"/>
                                        <p:tgtEl>
                                          <p:spTgt spid="7">
                                            <p:txEl>
                                              <p:pRg st="0" end="0"/>
                                            </p:txEl>
                                          </p:spTgt>
                                        </p:tgtEl>
                                        <p:attrNameLst>
                                          <p:attrName>ppt_h</p:attrName>
                                        </p:attrNameLst>
                                      </p:cBhvr>
                                      <p:tavLst>
                                        <p:tav tm="0">
                                          <p:val>
                                            <p:strVal val="4/3*#ppt_h"/>
                                          </p:val>
                                        </p:tav>
                                        <p:tav tm="100000">
                                          <p:val>
                                            <p:strVal val="#ppt_h"/>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3000"/>
                            </p:stCondLst>
                            <p:childTnLst>
                              <p:par>
                                <p:cTn id="32" presetID="23" presetClass="entr" presetSubtype="288" fill="hold" grpId="0"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p:cTn id="34" dur="500" fill="hold"/>
                                        <p:tgtEl>
                                          <p:spTgt spid="8">
                                            <p:txEl>
                                              <p:pRg st="0" end="0"/>
                                            </p:txEl>
                                          </p:spTgt>
                                        </p:tgtEl>
                                        <p:attrNameLst>
                                          <p:attrName>ppt_w</p:attrName>
                                        </p:attrNameLst>
                                      </p:cBhvr>
                                      <p:tavLst>
                                        <p:tav tm="0">
                                          <p:val>
                                            <p:strVal val="4/3*#ppt_w"/>
                                          </p:val>
                                        </p:tav>
                                        <p:tav tm="100000">
                                          <p:val>
                                            <p:strVal val="#ppt_w"/>
                                          </p:val>
                                        </p:tav>
                                      </p:tavLst>
                                    </p:anim>
                                    <p:anim calcmode="lin" valueType="num">
                                      <p:cBhvr>
                                        <p:cTn id="35" dur="500" fill="hold"/>
                                        <p:tgtEl>
                                          <p:spTgt spid="8">
                                            <p:txEl>
                                              <p:pRg st="0" end="0"/>
                                            </p:txEl>
                                          </p:spTgt>
                                        </p:tgtEl>
                                        <p:attrNameLst>
                                          <p:attrName>ppt_h</p:attrName>
                                        </p:attrNameLst>
                                      </p:cBhvr>
                                      <p:tavLst>
                                        <p:tav tm="0">
                                          <p:val>
                                            <p:strVal val="4/3*#ppt_h"/>
                                          </p:val>
                                        </p:tav>
                                        <p:tav tm="100000">
                                          <p:val>
                                            <p:strVal val="#ppt_h"/>
                                          </p:val>
                                        </p:tav>
                                      </p:tavLst>
                                    </p:anim>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advAuto="0"/>
      <p:bldP spid="7" grpId="0" build="p" autoUpdateAnimBg="0" advAuto="0"/>
      <p:bldP spid="8" grpId="0" build="p" autoUpdateAnimBg="0" advAuto="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90949-CD81-9CDD-2240-1C1B471A799C}"/>
            </a:ext>
          </a:extLst>
        </p:cNvPr>
        <p:cNvGrpSpPr/>
        <p:nvPr/>
      </p:nvGrpSpPr>
      <p:grpSpPr>
        <a:xfrm>
          <a:off x="0" y="0"/>
          <a:ext cx="0" cy="0"/>
          <a:chOff x="0" y="0"/>
          <a:chExt cx="0" cy="0"/>
        </a:xfrm>
      </p:grpSpPr>
      <p:sp>
        <p:nvSpPr>
          <p:cNvPr id="4" name="Rectangle 10">
            <a:extLst>
              <a:ext uri="{FF2B5EF4-FFF2-40B4-BE49-F238E27FC236}">
                <a16:creationId xmlns:a16="http://schemas.microsoft.com/office/drawing/2014/main" id="{5F95B9C6-D9EF-BC6B-184C-BEF03BBDD938}"/>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muerte y el Hades fueron lanzados al lago de fuego. </a:t>
            </a:r>
          </a:p>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Ésta es la muerte segunda. </a:t>
            </a:r>
          </a:p>
          <a:p>
            <a:pPr algn="just">
              <a:lnSpc>
                <a:spcPct val="85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halló inscrito en el libro de la vida, fue lanzado al lago de fuego.</a:t>
            </a:r>
          </a:p>
        </p:txBody>
      </p:sp>
      <p:sp>
        <p:nvSpPr>
          <p:cNvPr id="5" name="Text Box 5">
            <a:extLst>
              <a:ext uri="{FF2B5EF4-FFF2-40B4-BE49-F238E27FC236}">
                <a16:creationId xmlns:a16="http://schemas.microsoft.com/office/drawing/2014/main" id="{2310BDAB-CA02-C0F6-52F0-CD415424E2E3}"/>
              </a:ext>
            </a:extLst>
          </p:cNvPr>
          <p:cNvSpPr txBox="1">
            <a:spLocks noChangeArrowheads="1"/>
          </p:cNvSpPr>
          <p:nvPr/>
        </p:nvSpPr>
        <p:spPr bwMode="auto">
          <a:xfrm>
            <a:off x="609600" y="1828800"/>
            <a:ext cx="487591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3" name="Verse: DHH - Text Box 4">
            <a:extLst>
              <a:ext uri="{FF2B5EF4-FFF2-40B4-BE49-F238E27FC236}">
                <a16:creationId xmlns:a16="http://schemas.microsoft.com/office/drawing/2014/main" id="{1E8D6092-004E-5F9A-3DC9-2749336E7768}"/>
              </a:ext>
            </a:extLst>
          </p:cNvPr>
          <p:cNvSpPr txBox="1">
            <a:spLocks noChangeArrowheads="1"/>
          </p:cNvSpPr>
          <p:nvPr/>
        </p:nvSpPr>
        <p:spPr bwMode="auto">
          <a:xfrm>
            <a:off x="4343400"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pic>
        <p:nvPicPr>
          <p:cNvPr id="8" name="Picture 7">
            <a:extLst>
              <a:ext uri="{FF2B5EF4-FFF2-40B4-BE49-F238E27FC236}">
                <a16:creationId xmlns:a16="http://schemas.microsoft.com/office/drawing/2014/main" id="{CE501214-5539-2C79-AEDE-9F42798EBAD4}"/>
              </a:ext>
            </a:extLst>
          </p:cNvPr>
          <p:cNvPicPr>
            <a:picLocks noChangeAspect="1"/>
          </p:cNvPicPr>
          <p:nvPr/>
        </p:nvPicPr>
        <p:blipFill>
          <a:blip r:embed="rId3">
            <a:extLst>
              <a:ext uri="{28A0092B-C50C-407E-A947-70E740481C1C}">
                <a14:useLocalDpi xmlns:a14="http://schemas.microsoft.com/office/drawing/2010/main" val="0"/>
              </a:ext>
            </a:extLst>
          </a:blip>
          <a:srcRect t="36404"/>
          <a:stretch/>
        </p:blipFill>
        <p:spPr>
          <a:xfrm>
            <a:off x="638175" y="809278"/>
            <a:ext cx="10915200" cy="3508948"/>
          </a:xfrm>
          <a:prstGeom prst="rect">
            <a:avLst/>
          </a:prstGeom>
        </p:spPr>
      </p:pic>
      <p:sp>
        <p:nvSpPr>
          <p:cNvPr id="10" name="Para 1 - Rectangle 9">
            <a:extLst>
              <a:ext uri="{FF2B5EF4-FFF2-40B4-BE49-F238E27FC236}">
                <a16:creationId xmlns:a16="http://schemas.microsoft.com/office/drawing/2014/main" id="{06D5B3AB-FCCC-C124-193E-5685F691BD84}"/>
              </a:ext>
            </a:extLst>
          </p:cNvPr>
          <p:cNvSpPr>
            <a:spLocks noChangeArrowheads="1"/>
          </p:cNvSpPr>
          <p:nvPr/>
        </p:nvSpPr>
        <p:spPr bwMode="auto">
          <a:xfrm>
            <a:off x="609600" y="6006874"/>
            <a:ext cx="10972800" cy="50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dirty="0">
                <a:solidFill>
                  <a:srgbClr val="E37D27"/>
                </a:solidFill>
                <a:effectLst>
                  <a:outerShdw blurRad="38100" dist="38100" dir="2700000" algn="tl">
                    <a:srgbClr val="000000"/>
                  </a:outerShdw>
                </a:effectLst>
                <a:latin typeface="Arial" panose="020B0604020202020204" pitchFamily="34" charset="0"/>
                <a:cs typeface="Arial" panose="020B0604020202020204" pitchFamily="34" charset="0"/>
              </a:rPr>
              <a:t>también las almas y los cuerpos se reúnen, quedando inmortales.</a:t>
            </a:r>
            <a:endParaRPr kumimoji="1" lang="es-419" sz="2900" noProof="0" dirty="0">
              <a:solidFill>
                <a:srgbClr val="E37D27"/>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Para 1 - Rectangle 9">
            <a:extLst>
              <a:ext uri="{FF2B5EF4-FFF2-40B4-BE49-F238E27FC236}">
                <a16:creationId xmlns:a16="http://schemas.microsoft.com/office/drawing/2014/main" id="{718DFCE6-092C-386C-FF28-3D524F6DBB76}"/>
              </a:ext>
            </a:extLst>
          </p:cNvPr>
          <p:cNvSpPr>
            <a:spLocks noChangeArrowheads="1"/>
          </p:cNvSpPr>
          <p:nvPr/>
        </p:nvSpPr>
        <p:spPr bwMode="auto">
          <a:xfrm>
            <a:off x="9525000" y="6001328"/>
            <a:ext cx="1981200" cy="50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u="sng" noProof="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inmortales.</a:t>
            </a:r>
          </a:p>
        </p:txBody>
      </p:sp>
      <p:graphicFrame>
        <p:nvGraphicFramePr>
          <p:cNvPr id="7" name="Object 10">
            <a:extLst>
              <a:ext uri="{FF2B5EF4-FFF2-40B4-BE49-F238E27FC236}">
                <a16:creationId xmlns:a16="http://schemas.microsoft.com/office/drawing/2014/main" id="{989DB367-A379-E767-33AD-91D96D96C25A}"/>
              </a:ext>
            </a:extLst>
          </p:cNvPr>
          <p:cNvGraphicFramePr>
            <a:graphicFrameLocks noChangeAspect="1"/>
          </p:cNvGraphicFramePr>
          <p:nvPr>
            <p:extLst>
              <p:ext uri="{D42A27DB-BD31-4B8C-83A1-F6EECF244321}">
                <p14:modId xmlns:p14="http://schemas.microsoft.com/office/powerpoint/2010/main" val="1999285453"/>
              </p:ext>
            </p:extLst>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4" imgW="3438095" imgH="4229690" progId="MSPhotoEd.3">
                  <p:embed/>
                </p:oleObj>
              </mc:Choice>
              <mc:Fallback>
                <p:oleObj name="Photo Editor Photo" r:id="rId4" imgW="3438095" imgH="4229690" progId="MSPhotoEd.3">
                  <p:embed/>
                  <p:pic>
                    <p:nvPicPr>
                      <p:cNvPr id="7" name="Object 10">
                        <a:extLst>
                          <a:ext uri="{FF2B5EF4-FFF2-40B4-BE49-F238E27FC236}">
                            <a16:creationId xmlns:a16="http://schemas.microsoft.com/office/drawing/2014/main" id="{24639AF8-3E70-0EC8-B78A-EF2E6A873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
        <p:nvSpPr>
          <p:cNvPr id="13" name="Rectangle 6">
            <a:extLst>
              <a:ext uri="{FF2B5EF4-FFF2-40B4-BE49-F238E27FC236}">
                <a16:creationId xmlns:a16="http://schemas.microsoft.com/office/drawing/2014/main" id="{46AB42CC-E771-3FCF-721F-A8C090327D8C}"/>
              </a:ext>
            </a:extLst>
          </p:cNvPr>
          <p:cNvSpPr>
            <a:spLocks noChangeArrowheads="1"/>
          </p:cNvSpPr>
          <p:nvPr/>
        </p:nvSpPr>
        <p:spPr bwMode="auto">
          <a:xfrm>
            <a:off x="990600" y="4495800"/>
            <a:ext cx="10134600" cy="119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Los que terminan en el infierno no desaparecen al instante en una nube de humo y eso es todo. Están allí para siempre. Por la eternidad. Por “los siglos de los siglos”. Tiempo sin fin.</a:t>
            </a:r>
            <a:endParaRPr lang="es-419" sz="2900" noProof="0" dirty="0">
              <a:solidFill>
                <a:srgbClr val="EFF9FF"/>
              </a:solidFill>
              <a:latin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B569C5B-939E-1106-0C64-BFCF63FEC64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4800" y="1296939"/>
            <a:ext cx="3695412" cy="3695412"/>
          </a:xfrm>
          <a:prstGeom prst="rect">
            <a:avLst/>
          </a:prstGeom>
        </p:spPr>
      </p:pic>
    </p:spTree>
    <p:extLst>
      <p:ext uri="{BB962C8B-B14F-4D97-AF65-F5344CB8AC3E}">
        <p14:creationId xmlns:p14="http://schemas.microsoft.com/office/powerpoint/2010/main" val="1071788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250" fill="hold"/>
                                        <p:tgtEl>
                                          <p:spTgt spid="15"/>
                                        </p:tgtEl>
                                        <p:attrNameLst>
                                          <p:attrName>ppt_w</p:attrName>
                                        </p:attrNameLst>
                                      </p:cBhvr>
                                      <p:tavLst>
                                        <p:tav tm="0">
                                          <p:val>
                                            <p:fltVal val="0"/>
                                          </p:val>
                                        </p:tav>
                                        <p:tav tm="100000">
                                          <p:val>
                                            <p:strVal val="#ppt_w"/>
                                          </p:val>
                                        </p:tav>
                                      </p:tavLst>
                                    </p:anim>
                                    <p:anim calcmode="lin" valueType="num">
                                      <p:cBhvr>
                                        <p:cTn id="24" dur="250" fill="hold"/>
                                        <p:tgtEl>
                                          <p:spTgt spid="15"/>
                                        </p:tgtEl>
                                        <p:attrNameLst>
                                          <p:attrName>ppt_h</p:attrName>
                                        </p:attrNameLst>
                                      </p:cBhvr>
                                      <p:tavLst>
                                        <p:tav tm="0">
                                          <p:val>
                                            <p:fltVal val="0"/>
                                          </p:val>
                                        </p:tav>
                                        <p:tav tm="100000">
                                          <p:val>
                                            <p:strVal val="#ppt_h"/>
                                          </p:val>
                                        </p:tav>
                                      </p:tavLst>
                                    </p:anim>
                                    <p:animEffect transition="in" filter="fade">
                                      <p:cBhvr>
                                        <p:cTn id="25" dur="250"/>
                                        <p:tgtEl>
                                          <p:spTgt spid="15"/>
                                        </p:tgtEl>
                                      </p:cBhvr>
                                    </p:animEffect>
                                  </p:childTnLst>
                                </p:cTn>
                              </p:par>
                            </p:childTnLst>
                          </p:cTn>
                        </p:par>
                        <p:par>
                          <p:cTn id="26" fill="hold">
                            <p:stCondLst>
                              <p:cond delay="250"/>
                            </p:stCondLst>
                            <p:childTnLst>
                              <p:par>
                                <p:cTn id="27" presetID="10" presetClass="exit" presetSubtype="0" fill="hold" nodeType="afterEffect">
                                  <p:stCondLst>
                                    <p:cond delay="500"/>
                                  </p:stCondLst>
                                  <p:childTnLst>
                                    <p:animEffect transition="out" filter="fade">
                                      <p:cBhvr>
                                        <p:cTn id="28" dur="750"/>
                                        <p:tgtEl>
                                          <p:spTgt spid="15"/>
                                        </p:tgtEl>
                                      </p:cBhvr>
                                    </p:animEffect>
                                    <p:set>
                                      <p:cBhvr>
                                        <p:cTn id="29" dur="1" fill="hold">
                                          <p:stCondLst>
                                            <p:cond delay="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BDD27-F952-C870-61A1-91F2A12869C2}"/>
            </a:ext>
          </a:extLst>
        </p:cNvPr>
        <p:cNvGrpSpPr/>
        <p:nvPr/>
      </p:nvGrpSpPr>
      <p:grpSpPr>
        <a:xfrm>
          <a:off x="0" y="0"/>
          <a:ext cx="0" cy="0"/>
          <a:chOff x="0" y="0"/>
          <a:chExt cx="0" cy="0"/>
        </a:xfrm>
      </p:grpSpPr>
      <p:sp>
        <p:nvSpPr>
          <p:cNvPr id="4" name="Rectangle 10">
            <a:extLst>
              <a:ext uri="{FF2B5EF4-FFF2-40B4-BE49-F238E27FC236}">
                <a16:creationId xmlns:a16="http://schemas.microsoft.com/office/drawing/2014/main" id="{2771F51D-71BE-2A5A-D463-E4123F02836B}"/>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muerte y el Hades fueron lanzados al lago de fuego. </a:t>
            </a:r>
          </a:p>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Ésta es la muerte segunda. </a:t>
            </a:r>
          </a:p>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halló inscrito en el libro de la vida, fue lanzado al lago de fuego.</a:t>
            </a:r>
          </a:p>
        </p:txBody>
      </p:sp>
      <p:sp>
        <p:nvSpPr>
          <p:cNvPr id="5" name="Text Box 5">
            <a:extLst>
              <a:ext uri="{FF2B5EF4-FFF2-40B4-BE49-F238E27FC236}">
                <a16:creationId xmlns:a16="http://schemas.microsoft.com/office/drawing/2014/main" id="{BFB94ACE-9D17-F4DB-4630-6AD17A608BE1}"/>
              </a:ext>
            </a:extLst>
          </p:cNvPr>
          <p:cNvSpPr txBox="1">
            <a:spLocks noChangeArrowheads="1"/>
          </p:cNvSpPr>
          <p:nvPr/>
        </p:nvSpPr>
        <p:spPr bwMode="auto">
          <a:xfrm>
            <a:off x="609600" y="1828800"/>
            <a:ext cx="472844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2" name="Verse: DHH - Text Box 4">
            <a:extLst>
              <a:ext uri="{FF2B5EF4-FFF2-40B4-BE49-F238E27FC236}">
                <a16:creationId xmlns:a16="http://schemas.microsoft.com/office/drawing/2014/main" id="{FBDC3D11-69E4-4C14-6BB5-A0F834F4B1DD}"/>
              </a:ext>
            </a:extLst>
          </p:cNvPr>
          <p:cNvSpPr txBox="1">
            <a:spLocks noChangeArrowheads="1"/>
          </p:cNvSpPr>
          <p:nvPr/>
        </p:nvSpPr>
        <p:spPr bwMode="auto">
          <a:xfrm>
            <a:off x="4254037"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pic>
        <p:nvPicPr>
          <p:cNvPr id="8" name="Picture 7">
            <a:extLst>
              <a:ext uri="{FF2B5EF4-FFF2-40B4-BE49-F238E27FC236}">
                <a16:creationId xmlns:a16="http://schemas.microsoft.com/office/drawing/2014/main" id="{E6934502-3697-13F2-5757-0C8D08C3C7F1}"/>
              </a:ext>
            </a:extLst>
          </p:cNvPr>
          <p:cNvPicPr>
            <a:picLocks noChangeAspect="1"/>
          </p:cNvPicPr>
          <p:nvPr/>
        </p:nvPicPr>
        <p:blipFill>
          <a:blip r:embed="rId3">
            <a:extLst>
              <a:ext uri="{28A0092B-C50C-407E-A947-70E740481C1C}">
                <a14:useLocalDpi xmlns:a14="http://schemas.microsoft.com/office/drawing/2010/main" val="0"/>
              </a:ext>
            </a:extLst>
          </a:blip>
          <a:srcRect t="36404"/>
          <a:stretch/>
        </p:blipFill>
        <p:spPr>
          <a:xfrm>
            <a:off x="638175" y="809278"/>
            <a:ext cx="10915200" cy="3508948"/>
          </a:xfrm>
          <a:prstGeom prst="rect">
            <a:avLst/>
          </a:prstGeom>
        </p:spPr>
      </p:pic>
      <p:sp>
        <p:nvSpPr>
          <p:cNvPr id="13" name="Rectangle 6">
            <a:extLst>
              <a:ext uri="{FF2B5EF4-FFF2-40B4-BE49-F238E27FC236}">
                <a16:creationId xmlns:a16="http://schemas.microsoft.com/office/drawing/2014/main" id="{6B29E8E4-BCDF-D14E-49E0-09363E363DA4}"/>
              </a:ext>
            </a:extLst>
          </p:cNvPr>
          <p:cNvSpPr>
            <a:spLocks noChangeArrowheads="1"/>
          </p:cNvSpPr>
          <p:nvPr/>
        </p:nvSpPr>
        <p:spPr bwMode="auto">
          <a:xfrm>
            <a:off x="990600" y="4495800"/>
            <a:ext cx="10134600" cy="96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Cuando hablas de "ser salvo" y del don de la “salvación”, ¿a qué te refieres? ¿De qué te estás “salvando”?</a:t>
            </a:r>
            <a:endParaRPr lang="es-419" sz="2900" noProof="0" dirty="0">
              <a:solidFill>
                <a:srgbClr val="EFF9FF"/>
              </a:solidFill>
              <a:latin typeface="Arial" panose="020B0604020202020204" pitchFamily="34" charset="0"/>
              <a:cs typeface="Times New Roman" panose="02020603050405020304" pitchFamily="18" charset="0"/>
            </a:endParaRPr>
          </a:p>
        </p:txBody>
      </p:sp>
      <p:sp>
        <p:nvSpPr>
          <p:cNvPr id="3" name="Rectangle 6">
            <a:extLst>
              <a:ext uri="{FF2B5EF4-FFF2-40B4-BE49-F238E27FC236}">
                <a16:creationId xmlns:a16="http://schemas.microsoft.com/office/drawing/2014/main" id="{FE73E6BA-A8FA-AB34-D550-906D45461271}"/>
              </a:ext>
            </a:extLst>
          </p:cNvPr>
          <p:cNvSpPr>
            <a:spLocks noChangeArrowheads="1"/>
          </p:cNvSpPr>
          <p:nvPr/>
        </p:nvSpPr>
        <p:spPr bwMode="auto">
          <a:xfrm>
            <a:off x="2667000" y="2057400"/>
            <a:ext cx="6858000" cy="1020441"/>
          </a:xfrm>
          <a:prstGeom prst="rect">
            <a:avLst/>
          </a:prstGeom>
          <a:solidFill>
            <a:schemeClr val="accent2">
              <a:lumMod val="75000"/>
              <a:alpha val="76000"/>
            </a:schemeClr>
          </a:solidFill>
          <a:ln w="63500">
            <a:solidFill>
              <a:srgbClr val="FFFF4B">
                <a:alpha val="58000"/>
              </a:srgbClr>
            </a:solidFill>
          </a:ln>
        </p:spPr>
        <p:txBody>
          <a:bodyPr anchor="ctr" anchorCtr="1"/>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3500" dirty="0">
                <a:solidFill>
                  <a:srgbClr val="EFF9FF"/>
                </a:solidFill>
                <a:latin typeface="Arial" panose="020B0604020202020204" pitchFamily="34" charset="0"/>
                <a:cs typeface="Times New Roman" panose="02020603050405020304" pitchFamily="18" charset="0"/>
              </a:rPr>
              <a:t>Estás siendo salvado de </a:t>
            </a:r>
            <a:r>
              <a:rPr lang="es-ES" sz="3500" b="1" dirty="0">
                <a:solidFill>
                  <a:srgbClr val="FA66FE"/>
                </a:solidFill>
                <a:latin typeface="Arial" panose="020B0604020202020204" pitchFamily="34" charset="0"/>
                <a:cs typeface="Times New Roman" panose="02020603050405020304" pitchFamily="18" charset="0"/>
              </a:rPr>
              <a:t>ESTO</a:t>
            </a:r>
            <a:endParaRPr lang="es-419" sz="3500" b="1" noProof="0" dirty="0">
              <a:solidFill>
                <a:srgbClr val="FA66FE"/>
              </a:solidFill>
              <a:latin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152E65C-A331-8E36-769D-CF5CC0CD46F6}"/>
              </a:ext>
            </a:extLst>
          </p:cNvPr>
          <p:cNvSpPr/>
          <p:nvPr/>
        </p:nvSpPr>
        <p:spPr>
          <a:xfrm>
            <a:off x="609150" y="762000"/>
            <a:ext cx="10954200" cy="3603504"/>
          </a:xfrm>
          <a:prstGeom prst="rect">
            <a:avLst/>
          </a:prstGeom>
          <a:noFill/>
          <a:ln w="190500">
            <a:solidFill>
              <a:srgbClr val="EE02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10">
            <a:extLst>
              <a:ext uri="{FF2B5EF4-FFF2-40B4-BE49-F238E27FC236}">
                <a16:creationId xmlns:a16="http://schemas.microsoft.com/office/drawing/2014/main" id="{C9745DAE-E1FF-E6EF-B274-0650A936625A}"/>
              </a:ext>
            </a:extLst>
          </p:cNvPr>
          <p:cNvGraphicFramePr>
            <a:graphicFrameLocks noChangeAspect="1"/>
          </p:cNvGraphicFramePr>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4" imgW="3438095" imgH="4229690" progId="MSPhotoEd.3">
                  <p:embed/>
                </p:oleObj>
              </mc:Choice>
              <mc:Fallback>
                <p:oleObj name="Photo Editor Photo" r:id="rId4" imgW="3438095" imgH="4229690" progId="MSPhotoEd.3">
                  <p:embed/>
                  <p:pic>
                    <p:nvPicPr>
                      <p:cNvPr id="7" name="Object 10">
                        <a:extLst>
                          <a:ext uri="{FF2B5EF4-FFF2-40B4-BE49-F238E27FC236}">
                            <a16:creationId xmlns:a16="http://schemas.microsoft.com/office/drawing/2014/main" id="{989DB367-A379-E767-33AD-91D96D96C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
        <p:nvSpPr>
          <p:cNvPr id="12" name="Rectangle 6">
            <a:extLst>
              <a:ext uri="{FF2B5EF4-FFF2-40B4-BE49-F238E27FC236}">
                <a16:creationId xmlns:a16="http://schemas.microsoft.com/office/drawing/2014/main" id="{FED88FA6-6A6F-DDBC-A6FA-045E5831FC8B}"/>
              </a:ext>
            </a:extLst>
          </p:cNvPr>
          <p:cNvSpPr>
            <a:spLocks noChangeArrowheads="1"/>
          </p:cNvSpPr>
          <p:nvPr/>
        </p:nvSpPr>
        <p:spPr bwMode="auto">
          <a:xfrm>
            <a:off x="990600" y="5343525"/>
            <a:ext cx="10134600" cy="96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Te estás salvando del infierno. </a:t>
            </a:r>
          </a:p>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De pasar la eternidad allí, en tu cuerpo inmortal.</a:t>
            </a:r>
            <a:endParaRPr lang="es-419" sz="2900" b="1" noProof="0" dirty="0">
              <a:solidFill>
                <a:srgbClr val="FA66FE"/>
              </a:solidFill>
              <a:latin typeface="Arial" panose="020B0604020202020204" pitchFamily="34" charset="0"/>
              <a:cs typeface="Times New Roman" panose="02020603050405020304" pitchFamily="18" charset="0"/>
            </a:endParaRPr>
          </a:p>
        </p:txBody>
      </p:sp>
      <p:sp>
        <p:nvSpPr>
          <p:cNvPr id="14" name="Para 1 - Rectangle 9">
            <a:extLst>
              <a:ext uri="{FF2B5EF4-FFF2-40B4-BE49-F238E27FC236}">
                <a16:creationId xmlns:a16="http://schemas.microsoft.com/office/drawing/2014/main" id="{BE68AFB3-029F-4337-5032-F10DAC35F8C4}"/>
              </a:ext>
            </a:extLst>
          </p:cNvPr>
          <p:cNvSpPr>
            <a:spLocks noChangeArrowheads="1"/>
          </p:cNvSpPr>
          <p:nvPr/>
        </p:nvSpPr>
        <p:spPr bwMode="auto">
          <a:xfrm>
            <a:off x="9525000" y="6001328"/>
            <a:ext cx="2057400" cy="50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419" sz="2900" u="sng" noProof="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inmortales.</a:t>
            </a:r>
          </a:p>
        </p:txBody>
      </p:sp>
    </p:spTree>
    <p:extLst>
      <p:ext uri="{BB962C8B-B14F-4D97-AF65-F5344CB8AC3E}">
        <p14:creationId xmlns:p14="http://schemas.microsoft.com/office/powerpoint/2010/main" val="1521452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iterate type="wd">
                                    <p:tmPct val="75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ppt_w"/>
                                          </p:val>
                                        </p:tav>
                                        <p:tav tm="100000">
                                          <p:val>
                                            <p:strVal val="#ppt_w"/>
                                          </p:val>
                                        </p:tav>
                                      </p:tavLst>
                                    </p:anim>
                                    <p:anim calcmode="lin" valueType="num">
                                      <p:cBhvr>
                                        <p:cTn id="13" dur="500" fill="hold"/>
                                        <p:tgtEl>
                                          <p:spTgt spid="3"/>
                                        </p:tgtEl>
                                        <p:attrNameLst>
                                          <p:attrName>ppt_h</p:attrName>
                                        </p:attrNameLst>
                                      </p:cBhvr>
                                      <p:tavLst>
                                        <p:tav tm="0">
                                          <p:val>
                                            <p:strVal val="4*#ppt_h"/>
                                          </p:val>
                                        </p:tav>
                                        <p:tav tm="100000">
                                          <p:val>
                                            <p:strVal val="#ppt_h"/>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p:cTn id="24" dur="500" fill="hold"/>
                                        <p:tgtEl>
                                          <p:spTgt spid="12">
                                            <p:txEl>
                                              <p:pRg st="0" end="0"/>
                                            </p:txEl>
                                          </p:spTgt>
                                        </p:tgtEl>
                                        <p:attrNameLst>
                                          <p:attrName>ppt_w</p:attrName>
                                        </p:attrNameLst>
                                      </p:cBhvr>
                                      <p:tavLst>
                                        <p:tav tm="0">
                                          <p:val>
                                            <p:strVal val="4*#ppt_w"/>
                                          </p:val>
                                        </p:tav>
                                        <p:tav tm="100000">
                                          <p:val>
                                            <p:strVal val="#ppt_w"/>
                                          </p:val>
                                        </p:tav>
                                      </p:tavLst>
                                    </p:anim>
                                    <p:anim calcmode="lin" valueType="num">
                                      <p:cBhvr>
                                        <p:cTn id="25" dur="500" fill="hold"/>
                                        <p:tgtEl>
                                          <p:spTgt spid="12">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 calcmode="lin" valueType="num">
                                      <p:cBhvr>
                                        <p:cTn id="30" dur="500" fill="hold"/>
                                        <p:tgtEl>
                                          <p:spTgt spid="12">
                                            <p:txEl>
                                              <p:pRg st="1" end="1"/>
                                            </p:txEl>
                                          </p:spTgt>
                                        </p:tgtEl>
                                        <p:attrNameLst>
                                          <p:attrName>ppt_w</p:attrName>
                                        </p:attrNameLst>
                                      </p:cBhvr>
                                      <p:tavLst>
                                        <p:tav tm="0">
                                          <p:val>
                                            <p:strVal val="4*#ppt_w"/>
                                          </p:val>
                                        </p:tav>
                                        <p:tav tm="100000">
                                          <p:val>
                                            <p:strVal val="#ppt_w"/>
                                          </p:val>
                                        </p:tav>
                                      </p:tavLst>
                                    </p:anim>
                                    <p:anim calcmode="lin" valueType="num">
                                      <p:cBhvr>
                                        <p:cTn id="31" dur="500" fill="hold"/>
                                        <p:tgtEl>
                                          <p:spTgt spid="12">
                                            <p:txEl>
                                              <p:pRg st="1" end="1"/>
                                            </p:txEl>
                                          </p:spTgt>
                                        </p:tgtEl>
                                        <p:attrNameLst>
                                          <p:attrName>ppt_h</p:attrName>
                                        </p:attrNameLst>
                                      </p:cBhvr>
                                      <p:tavLst>
                                        <p:tav tm="0">
                                          <p:val>
                                            <p:strVal val="4*#ppt_h"/>
                                          </p:val>
                                        </p:tav>
                                        <p:tav tm="100000">
                                          <p:val>
                                            <p:strVal val="#ppt_h"/>
                                          </p:val>
                                        </p:tav>
                                      </p:tavLst>
                                    </p:anim>
                                  </p:childTnLst>
                                </p:cTn>
                              </p:par>
                              <p:par>
                                <p:cTn id="32" presetID="10" presetClass="exit" presetSubtype="0" fill="hold" grpId="0"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 grpId="0" animBg="1"/>
      <p:bldP spid="9" grpId="0" animBg="1"/>
      <p:bldP spid="12" grpId="0" build="p"/>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C46F-4E5A-2BB5-6DDF-3BEE9A6381DE}"/>
            </a:ext>
          </a:extLst>
        </p:cNvPr>
        <p:cNvGrpSpPr/>
        <p:nvPr/>
      </p:nvGrpSpPr>
      <p:grpSpPr>
        <a:xfrm>
          <a:off x="0" y="0"/>
          <a:ext cx="0" cy="0"/>
          <a:chOff x="0" y="0"/>
          <a:chExt cx="0" cy="0"/>
        </a:xfrm>
      </p:grpSpPr>
      <p:sp>
        <p:nvSpPr>
          <p:cNvPr id="11" name="Subtitle: &quot;Juicios&quot; - Rectangle 9">
            <a:extLst>
              <a:ext uri="{FF2B5EF4-FFF2-40B4-BE49-F238E27FC236}">
                <a16:creationId xmlns:a16="http://schemas.microsoft.com/office/drawing/2014/main" id="{58717117-573E-A545-1B41-B399569D0538}"/>
              </a:ext>
            </a:extLst>
          </p:cNvPr>
          <p:cNvSpPr>
            <a:spLocks noChangeArrowheads="1"/>
          </p:cNvSpPr>
          <p:nvPr/>
        </p:nvSpPr>
        <p:spPr bwMode="auto">
          <a:xfrm>
            <a:off x="12954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419" sz="3300" b="1" noProof="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“Los Juicios Finales”</a:t>
            </a:r>
            <a:endParaRPr kumimoji="1" lang="es-419" sz="3300" b="1" noProof="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14B815B8-4ADE-6ECF-5EED-166D56A6720C}"/>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muerte y el Hades fueron lanzados al lago de fuego. </a:t>
            </a:r>
          </a:p>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Ésta es la muerte segunda. </a:t>
            </a:r>
          </a:p>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halló inscrito en el libro de la vida, fue lanzado al lago de fuego.</a:t>
            </a:r>
          </a:p>
        </p:txBody>
      </p:sp>
      <p:sp>
        <p:nvSpPr>
          <p:cNvPr id="5" name="Text Box 5">
            <a:extLst>
              <a:ext uri="{FF2B5EF4-FFF2-40B4-BE49-F238E27FC236}">
                <a16:creationId xmlns:a16="http://schemas.microsoft.com/office/drawing/2014/main" id="{7A220551-A70D-DFF7-E627-827D8E2CAB5C}"/>
              </a:ext>
            </a:extLst>
          </p:cNvPr>
          <p:cNvSpPr txBox="1">
            <a:spLocks noChangeArrowheads="1"/>
          </p:cNvSpPr>
          <p:nvPr/>
        </p:nvSpPr>
        <p:spPr bwMode="auto">
          <a:xfrm>
            <a:off x="609600" y="1828800"/>
            <a:ext cx="472844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2" name="Verse: DHH - Text Box 4">
            <a:extLst>
              <a:ext uri="{FF2B5EF4-FFF2-40B4-BE49-F238E27FC236}">
                <a16:creationId xmlns:a16="http://schemas.microsoft.com/office/drawing/2014/main" id="{61BD51C1-E8C6-E711-1879-80D918930622}"/>
              </a:ext>
            </a:extLst>
          </p:cNvPr>
          <p:cNvSpPr txBox="1">
            <a:spLocks noChangeArrowheads="1"/>
          </p:cNvSpPr>
          <p:nvPr/>
        </p:nvSpPr>
        <p:spPr bwMode="auto">
          <a:xfrm>
            <a:off x="4254037"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pic>
        <p:nvPicPr>
          <p:cNvPr id="8" name="Picture 7">
            <a:extLst>
              <a:ext uri="{FF2B5EF4-FFF2-40B4-BE49-F238E27FC236}">
                <a16:creationId xmlns:a16="http://schemas.microsoft.com/office/drawing/2014/main" id="{8CCD398F-16FD-A576-FBEA-F1441D814032}"/>
              </a:ext>
            </a:extLst>
          </p:cNvPr>
          <p:cNvPicPr>
            <a:picLocks noChangeAspect="1"/>
          </p:cNvPicPr>
          <p:nvPr/>
        </p:nvPicPr>
        <p:blipFill>
          <a:blip r:embed="rId3">
            <a:extLst>
              <a:ext uri="{28A0092B-C50C-407E-A947-70E740481C1C}">
                <a14:useLocalDpi xmlns:a14="http://schemas.microsoft.com/office/drawing/2010/main" val="0"/>
              </a:ext>
            </a:extLst>
          </a:blip>
          <a:srcRect t="36404"/>
          <a:stretch/>
        </p:blipFill>
        <p:spPr>
          <a:xfrm>
            <a:off x="638175" y="809278"/>
            <a:ext cx="10915200" cy="3508948"/>
          </a:xfrm>
          <a:prstGeom prst="rect">
            <a:avLst/>
          </a:prstGeom>
        </p:spPr>
      </p:pic>
      <p:sp>
        <p:nvSpPr>
          <p:cNvPr id="13" name="Rectangle 6">
            <a:extLst>
              <a:ext uri="{FF2B5EF4-FFF2-40B4-BE49-F238E27FC236}">
                <a16:creationId xmlns:a16="http://schemas.microsoft.com/office/drawing/2014/main" id="{D252B364-F162-DA04-57CB-F3AF729BE1DC}"/>
              </a:ext>
            </a:extLst>
          </p:cNvPr>
          <p:cNvSpPr>
            <a:spLocks noChangeArrowheads="1"/>
          </p:cNvSpPr>
          <p:nvPr/>
        </p:nvSpPr>
        <p:spPr bwMode="auto">
          <a:xfrm>
            <a:off x="609149" y="4446164"/>
            <a:ext cx="10972799" cy="89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Hoy en día, pocas iglesias hablan del infierno, la muerte, la eternidad, y la salvación, porque hace sentir incómodo a la gente. </a:t>
            </a:r>
            <a:endParaRPr lang="es-419" sz="2900" noProof="0" dirty="0">
              <a:solidFill>
                <a:srgbClr val="EFF9FF"/>
              </a:solidFill>
              <a:latin typeface="Arial" panose="020B0604020202020204" pitchFamily="34" charset="0"/>
              <a:cs typeface="Times New Roman" panose="02020603050405020304" pitchFamily="18" charset="0"/>
            </a:endParaRPr>
          </a:p>
        </p:txBody>
      </p:sp>
      <p:sp>
        <p:nvSpPr>
          <p:cNvPr id="3" name="Rectangle 6">
            <a:extLst>
              <a:ext uri="{FF2B5EF4-FFF2-40B4-BE49-F238E27FC236}">
                <a16:creationId xmlns:a16="http://schemas.microsoft.com/office/drawing/2014/main" id="{2E2ABE40-776A-7F55-D7F7-9885DB10527C}"/>
              </a:ext>
            </a:extLst>
          </p:cNvPr>
          <p:cNvSpPr>
            <a:spLocks noChangeArrowheads="1"/>
          </p:cNvSpPr>
          <p:nvPr/>
        </p:nvSpPr>
        <p:spPr bwMode="auto">
          <a:xfrm>
            <a:off x="2667000" y="2057400"/>
            <a:ext cx="6858000" cy="1020441"/>
          </a:xfrm>
          <a:prstGeom prst="rect">
            <a:avLst/>
          </a:prstGeom>
          <a:solidFill>
            <a:schemeClr val="accent2">
              <a:lumMod val="75000"/>
              <a:alpha val="76000"/>
            </a:schemeClr>
          </a:solidFill>
          <a:ln w="63500">
            <a:solidFill>
              <a:srgbClr val="FFFF4B">
                <a:alpha val="58000"/>
              </a:srgbClr>
            </a:solidFill>
          </a:ln>
        </p:spPr>
        <p:txBody>
          <a:bodyPr anchor="ctr" anchorCtr="1"/>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3500" dirty="0">
                <a:solidFill>
                  <a:srgbClr val="EFF9FF"/>
                </a:solidFill>
                <a:effectLst>
                  <a:outerShdw blurRad="38100" dist="50800" dir="2700000" algn="tl">
                    <a:srgbClr val="500000"/>
                  </a:outerShdw>
                </a:effectLst>
                <a:latin typeface="Arial" panose="020B0604020202020204" pitchFamily="34" charset="0"/>
                <a:cs typeface="Times New Roman" panose="02020603050405020304" pitchFamily="18" charset="0"/>
              </a:rPr>
              <a:t>Estás siendo salvado de </a:t>
            </a:r>
            <a:r>
              <a:rPr lang="es-ES" sz="3500" b="1" dirty="0">
                <a:solidFill>
                  <a:srgbClr val="DC01E1"/>
                </a:solidFill>
                <a:effectLst>
                  <a:outerShdw blurRad="38100" dist="50800" dir="2700000" algn="tl">
                    <a:srgbClr val="500000"/>
                  </a:outerShdw>
                </a:effectLst>
                <a:latin typeface="Arial" panose="020B0604020202020204" pitchFamily="34" charset="0"/>
                <a:cs typeface="Times New Roman" panose="02020603050405020304" pitchFamily="18" charset="0"/>
              </a:rPr>
              <a:t>ESTO</a:t>
            </a:r>
            <a:endParaRPr lang="es-419" sz="3500" b="1" noProof="0" dirty="0">
              <a:solidFill>
                <a:srgbClr val="DC01E1"/>
              </a:solidFill>
              <a:effectLst>
                <a:outerShdw blurRad="38100" dist="50800" dir="2700000" algn="tl">
                  <a:srgbClr val="500000"/>
                </a:outerShdw>
              </a:effectLst>
              <a:latin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45719F7-CB86-FF8B-D54D-8680B1D0E926}"/>
              </a:ext>
            </a:extLst>
          </p:cNvPr>
          <p:cNvSpPr/>
          <p:nvPr/>
        </p:nvSpPr>
        <p:spPr>
          <a:xfrm>
            <a:off x="609150" y="762000"/>
            <a:ext cx="10954200" cy="3603504"/>
          </a:xfrm>
          <a:prstGeom prst="rect">
            <a:avLst/>
          </a:prstGeom>
          <a:noFill/>
          <a:ln w="190500">
            <a:solidFill>
              <a:srgbClr val="EE02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10">
            <a:extLst>
              <a:ext uri="{FF2B5EF4-FFF2-40B4-BE49-F238E27FC236}">
                <a16:creationId xmlns:a16="http://schemas.microsoft.com/office/drawing/2014/main" id="{C63C8083-168D-5A5C-AA8C-4296E082CF8D}"/>
              </a:ext>
            </a:extLst>
          </p:cNvPr>
          <p:cNvGraphicFramePr>
            <a:graphicFrameLocks noChangeAspect="1"/>
          </p:cNvGraphicFramePr>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4" imgW="3438095" imgH="4229690" progId="MSPhotoEd.3">
                  <p:embed/>
                </p:oleObj>
              </mc:Choice>
              <mc:Fallback>
                <p:oleObj name="Photo Editor Photo" r:id="rId4" imgW="3438095" imgH="4229690" progId="MSPhotoEd.3">
                  <p:embed/>
                  <p:pic>
                    <p:nvPicPr>
                      <p:cNvPr id="7" name="Object 10">
                        <a:extLst>
                          <a:ext uri="{FF2B5EF4-FFF2-40B4-BE49-F238E27FC236}">
                            <a16:creationId xmlns:a16="http://schemas.microsoft.com/office/drawing/2014/main" id="{C9745DAE-E1FF-E6EF-B274-0650A9366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
        <p:nvSpPr>
          <p:cNvPr id="10" name="Rectangle 6">
            <a:extLst>
              <a:ext uri="{FF2B5EF4-FFF2-40B4-BE49-F238E27FC236}">
                <a16:creationId xmlns:a16="http://schemas.microsoft.com/office/drawing/2014/main" id="{7169198D-8F26-295F-C678-8A1E0DC816A6}"/>
              </a:ext>
            </a:extLst>
          </p:cNvPr>
          <p:cNvSpPr>
            <a:spLocks noChangeArrowheads="1"/>
          </p:cNvSpPr>
          <p:nvPr/>
        </p:nvSpPr>
        <p:spPr bwMode="auto">
          <a:xfrm>
            <a:off x="1295400" y="5334000"/>
            <a:ext cx="9601200" cy="49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a:t>
            </a:r>
            <a:r>
              <a:rPr lang="es-ES" sz="2900" i="1" u="sng" dirty="0">
                <a:solidFill>
                  <a:srgbClr val="EFF9FF"/>
                </a:solidFill>
                <a:latin typeface="Arial" panose="020B0604020202020204" pitchFamily="34" charset="0"/>
                <a:cs typeface="Times New Roman" panose="02020603050405020304" pitchFamily="18" charset="0"/>
              </a:rPr>
              <a:t>Debería</a:t>
            </a:r>
            <a:r>
              <a:rPr lang="es-ES" sz="2900" dirty="0">
                <a:solidFill>
                  <a:srgbClr val="EFF9FF"/>
                </a:solidFill>
                <a:latin typeface="Arial" panose="020B0604020202020204" pitchFamily="34" charset="0"/>
                <a:cs typeface="Times New Roman" panose="02020603050405020304" pitchFamily="18" charset="0"/>
              </a:rPr>
              <a:t> hacerte sentir incómodo!</a:t>
            </a:r>
            <a:endParaRPr lang="es-419" sz="2900" noProof="0" dirty="0">
              <a:solidFill>
                <a:srgbClr val="EFF9FF"/>
              </a:solidFill>
              <a:latin typeface="Arial" panose="020B0604020202020204" pitchFamily="34" charset="0"/>
              <a:cs typeface="Times New Roman" panose="02020603050405020304" pitchFamily="18" charset="0"/>
            </a:endParaRPr>
          </a:p>
        </p:txBody>
      </p:sp>
      <p:sp>
        <p:nvSpPr>
          <p:cNvPr id="16" name="Rectangle 6">
            <a:extLst>
              <a:ext uri="{FF2B5EF4-FFF2-40B4-BE49-F238E27FC236}">
                <a16:creationId xmlns:a16="http://schemas.microsoft.com/office/drawing/2014/main" id="{79E70E63-F207-2F5E-083E-9C78DE955A4A}"/>
              </a:ext>
            </a:extLst>
          </p:cNvPr>
          <p:cNvSpPr>
            <a:spLocks noChangeArrowheads="1"/>
          </p:cNvSpPr>
          <p:nvPr/>
        </p:nvSpPr>
        <p:spPr bwMode="auto">
          <a:xfrm>
            <a:off x="1295400" y="5867400"/>
            <a:ext cx="9601650" cy="49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Ése es el punto central del Evangelio.</a:t>
            </a:r>
            <a:endParaRPr lang="es-419" sz="2900" noProof="0" dirty="0">
              <a:solidFill>
                <a:srgbClr val="EFF9FF"/>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93275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0" grpId="0" build="p"/>
      <p:bldP spid="1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66CB-1E6F-C42A-6021-2FFE71550A91}"/>
            </a:ext>
          </a:extLst>
        </p:cNvPr>
        <p:cNvGrpSpPr/>
        <p:nvPr/>
      </p:nvGrpSpPr>
      <p:grpSpPr>
        <a:xfrm>
          <a:off x="0" y="0"/>
          <a:ext cx="0" cy="0"/>
          <a:chOff x="0" y="0"/>
          <a:chExt cx="0" cy="0"/>
        </a:xfrm>
      </p:grpSpPr>
      <p:sp>
        <p:nvSpPr>
          <p:cNvPr id="4" name="Rectangle 10">
            <a:extLst>
              <a:ext uri="{FF2B5EF4-FFF2-40B4-BE49-F238E27FC236}">
                <a16:creationId xmlns:a16="http://schemas.microsoft.com/office/drawing/2014/main" id="{FFE35AF3-ECC0-F320-06D7-5EE3878942FD}"/>
              </a:ext>
            </a:extLst>
          </p:cNvPr>
          <p:cNvSpPr>
            <a:spLocks noChangeArrowheads="1"/>
          </p:cNvSpPr>
          <p:nvPr/>
        </p:nvSpPr>
        <p:spPr bwMode="auto">
          <a:xfrm>
            <a:off x="609600" y="1828800"/>
            <a:ext cx="10972800" cy="25146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muerte y el Hades fueron lanzados al lago de fuego. </a:t>
            </a:r>
          </a:p>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Ésta es la muerte segunda. </a:t>
            </a:r>
          </a:p>
          <a:p>
            <a:pPr algn="just">
              <a:lnSpc>
                <a:spcPct val="85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halló inscrito en el libro de la vida, fue lanzado al lago de fuego.</a:t>
            </a:r>
          </a:p>
        </p:txBody>
      </p:sp>
      <p:sp>
        <p:nvSpPr>
          <p:cNvPr id="5" name="Text Box 5">
            <a:extLst>
              <a:ext uri="{FF2B5EF4-FFF2-40B4-BE49-F238E27FC236}">
                <a16:creationId xmlns:a16="http://schemas.microsoft.com/office/drawing/2014/main" id="{B437EE4C-B150-643D-6E3F-A47196091052}"/>
              </a:ext>
            </a:extLst>
          </p:cNvPr>
          <p:cNvSpPr txBox="1">
            <a:spLocks noChangeArrowheads="1"/>
          </p:cNvSpPr>
          <p:nvPr/>
        </p:nvSpPr>
        <p:spPr bwMode="auto">
          <a:xfrm>
            <a:off x="609600" y="1828800"/>
            <a:ext cx="472844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20:4b-14         </a:t>
            </a:r>
          </a:p>
        </p:txBody>
      </p:sp>
      <p:sp>
        <p:nvSpPr>
          <p:cNvPr id="2" name="Verse: DHH - Text Box 4">
            <a:extLst>
              <a:ext uri="{FF2B5EF4-FFF2-40B4-BE49-F238E27FC236}">
                <a16:creationId xmlns:a16="http://schemas.microsoft.com/office/drawing/2014/main" id="{90F3C8AA-5AA3-1E72-C806-8266D0FED8F2}"/>
              </a:ext>
            </a:extLst>
          </p:cNvPr>
          <p:cNvSpPr txBox="1">
            <a:spLocks noChangeArrowheads="1"/>
          </p:cNvSpPr>
          <p:nvPr/>
        </p:nvSpPr>
        <p:spPr bwMode="auto">
          <a:xfrm>
            <a:off x="4254037" y="1853195"/>
            <a:ext cx="1060254" cy="39470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36000" anchor="b" anchorCtr="0">
            <a:spAutoFit/>
          </a:bodyPr>
          <a:lstStyle/>
          <a:p>
            <a:pPr>
              <a:lnSpc>
                <a:spcPct val="90000"/>
              </a:lnSpc>
              <a:spcBef>
                <a:spcPct val="20000"/>
              </a:spcBef>
              <a:buClr>
                <a:srgbClr val="5FF0FF"/>
              </a:buClr>
              <a:buSzPct val="75000"/>
              <a:buFont typeface="Symbol" panose="05050102010706020507" pitchFamily="18" charset="2"/>
              <a:buNone/>
            </a:pPr>
            <a:r>
              <a:rPr kumimoji="1" lang="es-419" b="1" i="1"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(LBLA)</a:t>
            </a:r>
          </a:p>
        </p:txBody>
      </p:sp>
      <p:pic>
        <p:nvPicPr>
          <p:cNvPr id="8" name="Picture 7">
            <a:extLst>
              <a:ext uri="{FF2B5EF4-FFF2-40B4-BE49-F238E27FC236}">
                <a16:creationId xmlns:a16="http://schemas.microsoft.com/office/drawing/2014/main" id="{B18B8739-D8C5-9D17-434C-249AA2909D43}"/>
              </a:ext>
            </a:extLst>
          </p:cNvPr>
          <p:cNvPicPr>
            <a:picLocks noChangeAspect="1"/>
          </p:cNvPicPr>
          <p:nvPr/>
        </p:nvPicPr>
        <p:blipFill>
          <a:blip r:embed="rId3">
            <a:extLst>
              <a:ext uri="{28A0092B-C50C-407E-A947-70E740481C1C}">
                <a14:useLocalDpi xmlns:a14="http://schemas.microsoft.com/office/drawing/2010/main" val="0"/>
              </a:ext>
            </a:extLst>
          </a:blip>
          <a:srcRect t="36404"/>
          <a:stretch/>
        </p:blipFill>
        <p:spPr>
          <a:xfrm>
            <a:off x="638175" y="809278"/>
            <a:ext cx="10915200" cy="3508948"/>
          </a:xfrm>
          <a:prstGeom prst="rect">
            <a:avLst/>
          </a:prstGeom>
        </p:spPr>
      </p:pic>
      <p:sp>
        <p:nvSpPr>
          <p:cNvPr id="13" name="Rectangle 6">
            <a:extLst>
              <a:ext uri="{FF2B5EF4-FFF2-40B4-BE49-F238E27FC236}">
                <a16:creationId xmlns:a16="http://schemas.microsoft.com/office/drawing/2014/main" id="{B47BA470-0611-F0DD-7B32-6B13999AB117}"/>
              </a:ext>
            </a:extLst>
          </p:cNvPr>
          <p:cNvSpPr>
            <a:spLocks noChangeArrowheads="1"/>
          </p:cNvSpPr>
          <p:nvPr/>
        </p:nvSpPr>
        <p:spPr bwMode="auto">
          <a:xfrm>
            <a:off x="609149" y="4671016"/>
            <a:ext cx="10972799" cy="89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Jesús murió por ti en la cruz para que te salvaras del infierno. </a:t>
            </a:r>
          </a:p>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Eso es todo. Así de simple.</a:t>
            </a:r>
            <a:endParaRPr lang="es-419" sz="2900" noProof="0" dirty="0">
              <a:solidFill>
                <a:srgbClr val="EFF9FF"/>
              </a:solidFill>
              <a:latin typeface="Arial" panose="020B0604020202020204" pitchFamily="34" charset="0"/>
              <a:cs typeface="Times New Roman" panose="02020603050405020304" pitchFamily="18" charset="0"/>
            </a:endParaRPr>
          </a:p>
        </p:txBody>
      </p:sp>
      <p:sp>
        <p:nvSpPr>
          <p:cNvPr id="3" name="Rectangle 6">
            <a:extLst>
              <a:ext uri="{FF2B5EF4-FFF2-40B4-BE49-F238E27FC236}">
                <a16:creationId xmlns:a16="http://schemas.microsoft.com/office/drawing/2014/main" id="{44C5376A-5FCC-5D40-BF24-81E36FFAA106}"/>
              </a:ext>
            </a:extLst>
          </p:cNvPr>
          <p:cNvSpPr>
            <a:spLocks noChangeArrowheads="1"/>
          </p:cNvSpPr>
          <p:nvPr/>
        </p:nvSpPr>
        <p:spPr bwMode="auto">
          <a:xfrm>
            <a:off x="2667000" y="2057400"/>
            <a:ext cx="6858000" cy="1020441"/>
          </a:xfrm>
          <a:prstGeom prst="rect">
            <a:avLst/>
          </a:prstGeom>
          <a:solidFill>
            <a:schemeClr val="accent2">
              <a:lumMod val="75000"/>
              <a:alpha val="76000"/>
            </a:schemeClr>
          </a:solidFill>
          <a:ln w="63500">
            <a:solidFill>
              <a:srgbClr val="FFFF4B">
                <a:alpha val="58000"/>
              </a:srgbClr>
            </a:solidFill>
          </a:ln>
        </p:spPr>
        <p:txBody>
          <a:bodyPr anchor="ctr" anchorCtr="1"/>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3500" dirty="0">
                <a:solidFill>
                  <a:srgbClr val="EFF9FF"/>
                </a:solidFill>
                <a:effectLst>
                  <a:outerShdw blurRad="38100" dist="50800" dir="2700000" algn="tl">
                    <a:srgbClr val="500000"/>
                  </a:outerShdw>
                </a:effectLst>
                <a:latin typeface="Arial" panose="020B0604020202020204" pitchFamily="34" charset="0"/>
                <a:cs typeface="Times New Roman" panose="02020603050405020304" pitchFamily="18" charset="0"/>
              </a:rPr>
              <a:t>Estás siendo salvado de </a:t>
            </a:r>
            <a:r>
              <a:rPr lang="es-ES" sz="3500" b="1" dirty="0">
                <a:solidFill>
                  <a:srgbClr val="DC01E1"/>
                </a:solidFill>
                <a:effectLst>
                  <a:outerShdw blurRad="38100" dist="50800" dir="2700000" algn="tl">
                    <a:srgbClr val="500000"/>
                  </a:outerShdw>
                </a:effectLst>
                <a:latin typeface="Arial" panose="020B0604020202020204" pitchFamily="34" charset="0"/>
                <a:cs typeface="Times New Roman" panose="02020603050405020304" pitchFamily="18" charset="0"/>
              </a:rPr>
              <a:t>ESTO</a:t>
            </a:r>
            <a:endParaRPr lang="es-419" sz="3500" b="1" noProof="0" dirty="0">
              <a:solidFill>
                <a:srgbClr val="DC01E1"/>
              </a:solidFill>
              <a:effectLst>
                <a:outerShdw blurRad="38100" dist="50800" dir="2700000" algn="tl">
                  <a:srgbClr val="500000"/>
                </a:outerShdw>
              </a:effectLst>
              <a:latin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F96373C-EA12-30A8-712F-399868C2C5EC}"/>
              </a:ext>
            </a:extLst>
          </p:cNvPr>
          <p:cNvSpPr/>
          <p:nvPr/>
        </p:nvSpPr>
        <p:spPr>
          <a:xfrm>
            <a:off x="609150" y="762000"/>
            <a:ext cx="10954200" cy="3603504"/>
          </a:xfrm>
          <a:prstGeom prst="rect">
            <a:avLst/>
          </a:prstGeom>
          <a:noFill/>
          <a:ln w="190500">
            <a:solidFill>
              <a:srgbClr val="EE02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10">
            <a:extLst>
              <a:ext uri="{FF2B5EF4-FFF2-40B4-BE49-F238E27FC236}">
                <a16:creationId xmlns:a16="http://schemas.microsoft.com/office/drawing/2014/main" id="{016C0AEF-2243-A713-DD5D-4315FBB57EB7}"/>
              </a:ext>
            </a:extLst>
          </p:cNvPr>
          <p:cNvGraphicFramePr>
            <a:graphicFrameLocks noChangeAspect="1"/>
          </p:cNvGraphicFramePr>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4" imgW="3438095" imgH="4229690" progId="MSPhotoEd.3">
                  <p:embed/>
                </p:oleObj>
              </mc:Choice>
              <mc:Fallback>
                <p:oleObj name="Photo Editor Photo" r:id="rId4" imgW="3438095" imgH="4229690" progId="MSPhotoEd.3">
                  <p:embed/>
                  <p:pic>
                    <p:nvPicPr>
                      <p:cNvPr id="7" name="Object 10">
                        <a:extLst>
                          <a:ext uri="{FF2B5EF4-FFF2-40B4-BE49-F238E27FC236}">
                            <a16:creationId xmlns:a16="http://schemas.microsoft.com/office/drawing/2014/main" id="{C63C8083-168D-5A5C-AA8C-4296E082CF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
        <p:nvSpPr>
          <p:cNvPr id="16" name="Rectangle 6">
            <a:extLst>
              <a:ext uri="{FF2B5EF4-FFF2-40B4-BE49-F238E27FC236}">
                <a16:creationId xmlns:a16="http://schemas.microsoft.com/office/drawing/2014/main" id="{4325F447-CEB5-6702-97FB-C493DF22F74C}"/>
              </a:ext>
            </a:extLst>
          </p:cNvPr>
          <p:cNvSpPr>
            <a:spLocks noChangeArrowheads="1"/>
          </p:cNvSpPr>
          <p:nvPr/>
        </p:nvSpPr>
        <p:spPr bwMode="auto">
          <a:xfrm>
            <a:off x="1295400" y="5867400"/>
            <a:ext cx="9601650" cy="49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ts val="0"/>
              </a:spcBef>
              <a:spcAft>
                <a:spcPts val="600"/>
              </a:spcAft>
              <a:buClrTx/>
              <a:buSzTx/>
              <a:buFontTx/>
              <a:buNone/>
            </a:pPr>
            <a:r>
              <a:rPr lang="es-ES" sz="2900" dirty="0">
                <a:solidFill>
                  <a:srgbClr val="EFF9FF"/>
                </a:solidFill>
                <a:latin typeface="Arial" panose="020B0604020202020204" pitchFamily="34" charset="0"/>
                <a:cs typeface="Times New Roman" panose="02020603050405020304" pitchFamily="18" charset="0"/>
              </a:rPr>
              <a:t>Ése es el punto central del Evangelio.</a:t>
            </a:r>
            <a:endParaRPr lang="es-419" sz="2900" noProof="0" dirty="0">
              <a:solidFill>
                <a:srgbClr val="EFF9FF"/>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20666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8BC9-1D18-729B-7E8A-A5AD93C9E190}"/>
            </a:ext>
          </a:extLst>
        </p:cNvPr>
        <p:cNvGrpSpPr/>
        <p:nvPr/>
      </p:nvGrpSpPr>
      <p:grpSpPr>
        <a:xfrm>
          <a:off x="0" y="0"/>
          <a:ext cx="0" cy="0"/>
          <a:chOff x="0" y="0"/>
          <a:chExt cx="0" cy="0"/>
        </a:xfrm>
      </p:grpSpPr>
      <p:graphicFrame>
        <p:nvGraphicFramePr>
          <p:cNvPr id="6" name="Object 10">
            <a:extLst>
              <a:ext uri="{FF2B5EF4-FFF2-40B4-BE49-F238E27FC236}">
                <a16:creationId xmlns:a16="http://schemas.microsoft.com/office/drawing/2014/main" id="{74060577-8484-F4F8-058A-43D80731C45A}"/>
              </a:ext>
            </a:extLst>
          </p:cNvPr>
          <p:cNvGraphicFramePr>
            <a:graphicFrameLocks noChangeAspect="1"/>
          </p:cNvGraphicFramePr>
          <p:nvPr/>
        </p:nvGraphicFramePr>
        <p:xfrm>
          <a:off x="10267950" y="95250"/>
          <a:ext cx="1295400" cy="1649836"/>
        </p:xfrm>
        <a:graphic>
          <a:graphicData uri="http://schemas.openxmlformats.org/presentationml/2006/ole">
            <mc:AlternateContent xmlns:mc="http://schemas.openxmlformats.org/markup-compatibility/2006">
              <mc:Choice xmlns:v="urn:schemas-microsoft-com:vml" Requires="v">
                <p:oleObj name="Photo Editor Photo" r:id="rId3" imgW="3438095" imgH="4229690" progId="MSPhotoEd.3">
                  <p:embed/>
                </p:oleObj>
              </mc:Choice>
              <mc:Fallback>
                <p:oleObj name="Photo Editor Photo" r:id="rId3" imgW="3438095" imgH="4229690" progId="MSPhotoEd.3">
                  <p:embed/>
                  <p:pic>
                    <p:nvPicPr>
                      <p:cNvPr id="6" name="Object 10">
                        <a:extLst>
                          <a:ext uri="{FF2B5EF4-FFF2-40B4-BE49-F238E27FC236}">
                            <a16:creationId xmlns:a16="http://schemas.microsoft.com/office/drawing/2014/main" id="{CE984EBF-FB58-F748-BC5B-82B5BB46F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950" y="95250"/>
                        <a:ext cx="1295400" cy="1649836"/>
                      </a:xfrm>
                      <a:prstGeom prst="rect">
                        <a:avLst/>
                      </a:prstGeom>
                      <a:noFill/>
                      <a:ln>
                        <a:noFill/>
                      </a:ln>
                      <a:effectLst/>
                    </p:spPr>
                  </p:pic>
                </p:oleObj>
              </mc:Fallback>
            </mc:AlternateContent>
          </a:graphicData>
        </a:graphic>
      </p:graphicFrame>
      <p:sp>
        <p:nvSpPr>
          <p:cNvPr id="4" name="Rectangle 6">
            <a:extLst>
              <a:ext uri="{FF2B5EF4-FFF2-40B4-BE49-F238E27FC236}">
                <a16:creationId xmlns:a16="http://schemas.microsoft.com/office/drawing/2014/main" id="{A436C3F8-45AB-202C-6706-82B2D4B099FC}"/>
              </a:ext>
            </a:extLst>
          </p:cNvPr>
          <p:cNvSpPr>
            <a:spLocks noChangeArrowheads="1"/>
          </p:cNvSpPr>
          <p:nvPr/>
        </p:nvSpPr>
        <p:spPr bwMode="auto">
          <a:xfrm>
            <a:off x="533400" y="1295400"/>
            <a:ext cx="76962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latin typeface="Arial" panose="020B0604020202020204" pitchFamily="34" charset="0"/>
                <a:cs typeface="Times New Roman" panose="02020603050405020304" pitchFamily="18" charset="0"/>
              </a:rPr>
              <a:t>Nota que este “juicio del trono blanco” ¡no es el juicio de los que son salvos!  </a:t>
            </a:r>
          </a:p>
          <a:p>
            <a:pPr algn="just">
              <a:lnSpc>
                <a:spcPct val="90000"/>
              </a:lnSpc>
              <a:spcBef>
                <a:spcPts val="0"/>
              </a:spcBef>
              <a:spcAft>
                <a:spcPts val="600"/>
              </a:spcAft>
              <a:buClrTx/>
              <a:buSzTx/>
              <a:buFontTx/>
              <a:buNone/>
            </a:pPr>
            <a:r>
              <a:rPr lang="es-419" sz="3000" noProof="0" dirty="0">
                <a:solidFill>
                  <a:srgbClr val="EFF9FF"/>
                </a:solidFill>
                <a:latin typeface="Arial" panose="020B0604020202020204" pitchFamily="34" charset="0"/>
                <a:cs typeface="Times New Roman" panose="02020603050405020304" pitchFamily="18" charset="0"/>
              </a:rPr>
              <a:t>Esto es el juicio “de los muertos”, pero nosotros somos </a:t>
            </a:r>
            <a:r>
              <a:rPr lang="es-419" sz="3000" i="1" noProof="0" dirty="0">
                <a:solidFill>
                  <a:srgbClr val="EFF9FF"/>
                </a:solidFill>
                <a:latin typeface="Arial" panose="020B0604020202020204" pitchFamily="34" charset="0"/>
                <a:cs typeface="Times New Roman" panose="02020603050405020304" pitchFamily="18" charset="0"/>
              </a:rPr>
              <a:t>vivos</a:t>
            </a:r>
            <a:r>
              <a:rPr lang="es-419" sz="3000" noProof="0" dirty="0">
                <a:solidFill>
                  <a:srgbClr val="EFF9FF"/>
                </a:solidFill>
                <a:latin typeface="Arial" panose="020B0604020202020204" pitchFamily="34" charset="0"/>
                <a:cs typeface="Times New Roman" panose="02020603050405020304" pitchFamily="18" charset="0"/>
              </a:rPr>
              <a:t> en este momento, ya en la “primera resurrección” (el rapto) de v6, desde más mil años antes.</a:t>
            </a:r>
          </a:p>
          <a:p>
            <a:pPr algn="just">
              <a:lnSpc>
                <a:spcPct val="90000"/>
              </a:lnSpc>
              <a:spcBef>
                <a:spcPts val="0"/>
              </a:spcBef>
              <a:spcAft>
                <a:spcPts val="600"/>
              </a:spcAft>
              <a:buClrTx/>
              <a:buSzTx/>
              <a:buFontTx/>
              <a:buNone/>
            </a:pPr>
            <a:r>
              <a:rPr lang="es-419" sz="3000" noProof="0" dirty="0">
                <a:solidFill>
                  <a:srgbClr val="EFF9FF"/>
                </a:solidFill>
                <a:latin typeface="Arial" panose="020B0604020202020204" pitchFamily="34" charset="0"/>
                <a:cs typeface="Times New Roman" panose="02020603050405020304" pitchFamily="18" charset="0"/>
              </a:rPr>
              <a:t>Esta es la </a:t>
            </a:r>
            <a:r>
              <a:rPr lang="es-419" sz="3000" i="1" noProof="0" dirty="0">
                <a:solidFill>
                  <a:srgbClr val="EFF9FF"/>
                </a:solidFill>
                <a:latin typeface="Arial" panose="020B0604020202020204" pitchFamily="34" charset="0"/>
                <a:cs typeface="Times New Roman" panose="02020603050405020304" pitchFamily="18" charset="0"/>
              </a:rPr>
              <a:t>segunda</a:t>
            </a:r>
            <a:r>
              <a:rPr lang="es-419" sz="3000" noProof="0" dirty="0">
                <a:solidFill>
                  <a:srgbClr val="EFF9FF"/>
                </a:solidFill>
                <a:latin typeface="Arial" panose="020B0604020202020204" pitchFamily="34" charset="0"/>
                <a:cs typeface="Times New Roman" panose="02020603050405020304" pitchFamily="18" charset="0"/>
              </a:rPr>
              <a:t> resurrección, de V5.</a:t>
            </a:r>
          </a:p>
        </p:txBody>
      </p:sp>
      <p:graphicFrame>
        <p:nvGraphicFramePr>
          <p:cNvPr id="5" name="Object 10">
            <a:extLst>
              <a:ext uri="{FF2B5EF4-FFF2-40B4-BE49-F238E27FC236}">
                <a16:creationId xmlns:a16="http://schemas.microsoft.com/office/drawing/2014/main" id="{5973869A-005A-3F69-C0A4-0474F2192437}"/>
              </a:ext>
            </a:extLst>
          </p:cNvPr>
          <p:cNvGraphicFramePr>
            <a:graphicFrameLocks noChangeAspect="1"/>
          </p:cNvGraphicFramePr>
          <p:nvPr>
            <p:extLst>
              <p:ext uri="{D42A27DB-BD31-4B8C-83A1-F6EECF244321}">
                <p14:modId xmlns:p14="http://schemas.microsoft.com/office/powerpoint/2010/main" val="1217717417"/>
              </p:ext>
            </p:extLst>
          </p:nvPr>
        </p:nvGraphicFramePr>
        <p:xfrm>
          <a:off x="8382000" y="1434234"/>
          <a:ext cx="2286000" cy="2911475"/>
        </p:xfrm>
        <a:graphic>
          <a:graphicData uri="http://schemas.openxmlformats.org/presentationml/2006/ole">
            <mc:AlternateContent xmlns:mc="http://schemas.openxmlformats.org/markup-compatibility/2006">
              <mc:Choice xmlns:v="urn:schemas-microsoft-com:vml" Requires="v">
                <p:oleObj name="Photo Editor Photo" r:id="rId3" imgW="3438095" imgH="4229690" progId="MSPhotoEd.3">
                  <p:embed/>
                </p:oleObj>
              </mc:Choice>
              <mc:Fallback>
                <p:oleObj name="Photo Editor Photo" r:id="rId3" imgW="3438095" imgH="4229690" progId="MSPhotoEd.3">
                  <p:embed/>
                  <p:pic>
                    <p:nvPicPr>
                      <p:cNvPr id="5" name="Object 10">
                        <a:extLst>
                          <a:ext uri="{FF2B5EF4-FFF2-40B4-BE49-F238E27FC236}">
                            <a16:creationId xmlns:a16="http://schemas.microsoft.com/office/drawing/2014/main" id="{8265BFC3-D39E-AECE-8240-F8EC08D64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434234"/>
                        <a:ext cx="22860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6">
            <a:extLst>
              <a:ext uri="{FF2B5EF4-FFF2-40B4-BE49-F238E27FC236}">
                <a16:creationId xmlns:a16="http://schemas.microsoft.com/office/drawing/2014/main" id="{0C32CB62-44CE-2D88-073C-0FE470E11DA6}"/>
              </a:ext>
            </a:extLst>
          </p:cNvPr>
          <p:cNvSpPr>
            <a:spLocks noChangeArrowheads="1"/>
          </p:cNvSpPr>
          <p:nvPr/>
        </p:nvSpPr>
        <p:spPr bwMode="auto">
          <a:xfrm>
            <a:off x="533400" y="4446164"/>
            <a:ext cx="11029950" cy="164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419" sz="3000" noProof="0" dirty="0">
                <a:solidFill>
                  <a:srgbClr val="EFF9FF"/>
                </a:solidFill>
                <a:latin typeface="Arial" panose="020B0604020202020204" pitchFamily="34" charset="0"/>
                <a:cs typeface="Times New Roman" panose="02020603050405020304" pitchFamily="18" charset="0"/>
              </a:rPr>
              <a:t>El “juicio del trono blanco”, no es un buen lugar...   </a:t>
            </a:r>
          </a:p>
          <a:p>
            <a:pPr algn="just">
              <a:lnSpc>
                <a:spcPct val="90000"/>
              </a:lnSpc>
              <a:spcBef>
                <a:spcPts val="0"/>
              </a:spcBef>
              <a:spcAft>
                <a:spcPts val="600"/>
              </a:spcAft>
              <a:buClrTx/>
              <a:buSzTx/>
              <a:buFontTx/>
              <a:buNone/>
            </a:pPr>
            <a:r>
              <a:rPr lang="es-419" sz="3000" noProof="0" dirty="0">
                <a:solidFill>
                  <a:srgbClr val="EFF9FF"/>
                </a:solidFill>
                <a:latin typeface="Arial" panose="020B0604020202020204" pitchFamily="34" charset="0"/>
                <a:cs typeface="Times New Roman" panose="02020603050405020304" pitchFamily="18" charset="0"/>
              </a:rPr>
              <a:t>Nadie se escapa, en este juicio... “</a:t>
            </a:r>
            <a:r>
              <a:rPr lang="es-419" sz="3000" i="1" noProof="0" dirty="0">
                <a:solidFill>
                  <a:srgbClr val="EFF9FF"/>
                </a:solidFill>
                <a:latin typeface="Arial" panose="020B0604020202020204" pitchFamily="34" charset="0"/>
                <a:cs typeface="Times New Roman" panose="02020603050405020304" pitchFamily="18" charset="0"/>
              </a:rPr>
              <a:t>Este lago de fuego es la muerte segunda. Aquel cuyo nombre no estaba escrito en el libro de la vida era arrojado al lago de fuego.</a:t>
            </a:r>
            <a:r>
              <a:rPr lang="es-419" sz="3000" noProof="0" dirty="0">
                <a:solidFill>
                  <a:srgbClr val="EFF9FF"/>
                </a:solidFill>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25206593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0" presetClass="exit" presetSubtype="0" fill="hold" nodeType="withEffect">
                                  <p:stCondLst>
                                    <p:cond delay="20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ssolv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75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7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2B049-F862-74D5-6EEB-44684571D27E}"/>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734A84F8-6613-04C1-3C51-79A743263C30}"/>
              </a:ext>
            </a:extLst>
          </p:cNvPr>
          <p:cNvSpPr>
            <a:spLocks noChangeArrowheads="1"/>
          </p:cNvSpPr>
          <p:nvPr/>
        </p:nvSpPr>
        <p:spPr bwMode="auto">
          <a:xfrm>
            <a:off x="533400" y="1295400"/>
            <a:ext cx="7772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Entonces ¿por qué los cristianos no somos juzgados aquí, frente al Gran Trono Blanco?</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¡Porque no hay nada que juzgar aquí, para los cristianos!</a:t>
            </a:r>
          </a:p>
          <a:p>
            <a:pPr algn="just">
              <a:lnSpc>
                <a:spcPct val="90000"/>
              </a:lnSpc>
              <a:spcBef>
                <a:spcPts val="0"/>
              </a:spcBef>
              <a:spcAft>
                <a:spcPts val="600"/>
              </a:spcAft>
              <a:buClrTx/>
              <a:buSzTx/>
              <a:buFontTx/>
              <a:buNone/>
            </a:pPr>
            <a:endParaRPr lang="es-419" sz="3000" noProof="0" dirty="0">
              <a:solidFill>
                <a:srgbClr val="EFF9FF"/>
              </a:solidFill>
              <a:latin typeface="Arial" panose="020B0604020202020204" pitchFamily="34" charset="0"/>
              <a:cs typeface="Times New Roman" panose="02020603050405020304" pitchFamily="18" charset="0"/>
            </a:endParaRPr>
          </a:p>
        </p:txBody>
      </p:sp>
      <p:graphicFrame>
        <p:nvGraphicFramePr>
          <p:cNvPr id="5" name="Object 10">
            <a:extLst>
              <a:ext uri="{FF2B5EF4-FFF2-40B4-BE49-F238E27FC236}">
                <a16:creationId xmlns:a16="http://schemas.microsoft.com/office/drawing/2014/main" id="{C8AEC101-72FC-3719-4EB3-00910838710D}"/>
              </a:ext>
            </a:extLst>
          </p:cNvPr>
          <p:cNvGraphicFramePr>
            <a:graphicFrameLocks noChangeAspect="1"/>
          </p:cNvGraphicFramePr>
          <p:nvPr/>
        </p:nvGraphicFramePr>
        <p:xfrm>
          <a:off x="8382000" y="1434234"/>
          <a:ext cx="2286000" cy="2911475"/>
        </p:xfrm>
        <a:graphic>
          <a:graphicData uri="http://schemas.openxmlformats.org/presentationml/2006/ole">
            <mc:AlternateContent xmlns:mc="http://schemas.openxmlformats.org/markup-compatibility/2006">
              <mc:Choice xmlns:v="urn:schemas-microsoft-com:vml" Requires="v">
                <p:oleObj name="Photo Editor Photo" r:id="rId3" imgW="3438095" imgH="4229690" progId="MSPhotoEd.3">
                  <p:embed/>
                </p:oleObj>
              </mc:Choice>
              <mc:Fallback>
                <p:oleObj name="Photo Editor Photo" r:id="rId3" imgW="3438095" imgH="4229690" progId="MSPhotoEd.3">
                  <p:embed/>
                  <p:pic>
                    <p:nvPicPr>
                      <p:cNvPr id="5" name="Object 10">
                        <a:extLst>
                          <a:ext uri="{FF2B5EF4-FFF2-40B4-BE49-F238E27FC236}">
                            <a16:creationId xmlns:a16="http://schemas.microsoft.com/office/drawing/2014/main" id="{5973869A-005A-3F69-C0A4-0474F2192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434234"/>
                        <a:ext cx="22860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
            <a:extLst>
              <a:ext uri="{FF2B5EF4-FFF2-40B4-BE49-F238E27FC236}">
                <a16:creationId xmlns:a16="http://schemas.microsoft.com/office/drawing/2014/main" id="{D82FBE43-EB24-E3CC-BF0B-9000813F2B0C}"/>
              </a:ext>
            </a:extLst>
          </p:cNvPr>
          <p:cNvSpPr>
            <a:spLocks noChangeArrowheads="1"/>
          </p:cNvSpPr>
          <p:nvPr/>
        </p:nvSpPr>
        <p:spPr bwMode="auto">
          <a:xfrm>
            <a:off x="609600" y="3200400"/>
            <a:ext cx="10972800" cy="2895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lo tanto, ya no hay ninguna condenación para los que están en Cristo Jesús,  pues por medio de él la ley del Espíritu de vida te ha liberado de la ley del pecado y de la muerte.</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efecto, la Ley no pudo liberarnos porque la carne anuló su poder; por eso Dios envió a su propio Hijo en una condición semejante a la de los pecadores, para que se ofreciera en sacrificio por el pecado. </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43E581B9-F4BE-0F5F-8990-CED251482807}"/>
              </a:ext>
            </a:extLst>
          </p:cNvPr>
          <p:cNvSpPr txBox="1">
            <a:spLocks noChangeArrowheads="1"/>
          </p:cNvSpPr>
          <p:nvPr/>
        </p:nvSpPr>
        <p:spPr bwMode="auto">
          <a:xfrm>
            <a:off x="609600" y="3200400"/>
            <a:ext cx="283369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Romanos 8:1-5</a:t>
            </a:r>
          </a:p>
        </p:txBody>
      </p:sp>
    </p:spTree>
    <p:extLst>
      <p:ext uri="{BB962C8B-B14F-4D97-AF65-F5344CB8AC3E}">
        <p14:creationId xmlns:p14="http://schemas.microsoft.com/office/powerpoint/2010/main" val="667404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right)">
                                      <p:cBhvr>
                                        <p:cTn id="12" dur="500"/>
                                        <p:tgtEl>
                                          <p:spTgt spid="4">
                                            <p:txEl>
                                              <p:pRg st="1" end="1"/>
                                            </p:tx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wipe(up)">
                                      <p:cBhvr>
                                        <p:cTn id="22" dur="500"/>
                                        <p:tgtEl>
                                          <p:spTgt spid="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up)">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animBg="1" autoUpdateAnimBg="0"/>
      <p:bldP spid="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5848-A17D-6E22-56B5-130E624DD38A}"/>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01D9B722-66FF-30AB-D7CC-7BEDB20BA8B4}"/>
              </a:ext>
            </a:extLst>
          </p:cNvPr>
          <p:cNvSpPr>
            <a:spLocks noChangeArrowheads="1"/>
          </p:cNvSpPr>
          <p:nvPr/>
        </p:nvSpPr>
        <p:spPr bwMode="auto">
          <a:xfrm>
            <a:off x="533400" y="1295400"/>
            <a:ext cx="11049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Jesús, en la cruz, ya pagó el precio de nuestros pecados: la muerte.  Para que nosotros no tengamos que pagarlo.</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Por ende “ya no hay ninguna condenación”. Por ende, tampoco hay juicio, que conlleva siempre a la condenación.</a:t>
            </a:r>
          </a:p>
          <a:p>
            <a:pPr algn="just">
              <a:lnSpc>
                <a:spcPct val="90000"/>
              </a:lnSpc>
              <a:spcBef>
                <a:spcPts val="0"/>
              </a:spcBef>
              <a:spcAft>
                <a:spcPts val="600"/>
              </a:spcAft>
              <a:buClrTx/>
              <a:buSzTx/>
              <a:buFontTx/>
              <a:buNone/>
            </a:pPr>
            <a:endParaRPr lang="es-ES" sz="3000" dirty="0">
              <a:solidFill>
                <a:srgbClr val="EFF9FF"/>
              </a:solidFill>
              <a:latin typeface="Arial" panose="020B0604020202020204" pitchFamily="34" charset="0"/>
              <a:cs typeface="Times New Roman" panose="02020603050405020304" pitchFamily="18" charset="0"/>
            </a:endParaRPr>
          </a:p>
          <a:p>
            <a:pPr algn="just">
              <a:lnSpc>
                <a:spcPct val="90000"/>
              </a:lnSpc>
              <a:spcBef>
                <a:spcPts val="0"/>
              </a:spcBef>
              <a:spcAft>
                <a:spcPts val="600"/>
              </a:spcAft>
              <a:buClrTx/>
              <a:buSzTx/>
              <a:buFontTx/>
              <a:buNone/>
            </a:pPr>
            <a:endParaRPr lang="es-419" sz="3000" noProof="0" dirty="0">
              <a:solidFill>
                <a:srgbClr val="EFF9FF"/>
              </a:solidFill>
              <a:latin typeface="Arial" panose="020B0604020202020204" pitchFamily="34" charset="0"/>
              <a:cs typeface="Times New Roman" panose="02020603050405020304" pitchFamily="18" charset="0"/>
            </a:endParaRPr>
          </a:p>
        </p:txBody>
      </p:sp>
      <p:sp>
        <p:nvSpPr>
          <p:cNvPr id="7" name="Rectangle 10">
            <a:extLst>
              <a:ext uri="{FF2B5EF4-FFF2-40B4-BE49-F238E27FC236}">
                <a16:creationId xmlns:a16="http://schemas.microsoft.com/office/drawing/2014/main" id="{62EFEBB3-C05D-0A5D-B7E7-64925917510B}"/>
              </a:ext>
            </a:extLst>
          </p:cNvPr>
          <p:cNvSpPr>
            <a:spLocks noChangeArrowheads="1"/>
          </p:cNvSpPr>
          <p:nvPr/>
        </p:nvSpPr>
        <p:spPr bwMode="auto">
          <a:xfrm>
            <a:off x="609600" y="3200400"/>
            <a:ext cx="10972800" cy="2895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lo tanto, ya no hay ninguna condenación para los que están en Cristo Jesús,  pues por medio de él la ley del Espíritu de vida te ha liberado de la ley del pecado y de la muerte.</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efecto, la Ley no pudo liberarnos porque la carne anuló su poder; por eso Dios envió a su propio Hijo en una condición semejante a la de los pecadores, para que se ofreciera en sacrificio por el pecado. </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F77C6A38-5389-65D8-3C97-1BBBBF1BE4ED}"/>
              </a:ext>
            </a:extLst>
          </p:cNvPr>
          <p:cNvSpPr txBox="1">
            <a:spLocks noChangeArrowheads="1"/>
          </p:cNvSpPr>
          <p:nvPr/>
        </p:nvSpPr>
        <p:spPr bwMode="auto">
          <a:xfrm>
            <a:off x="609600" y="3200400"/>
            <a:ext cx="283369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Romanos 8:1-5</a:t>
            </a:r>
          </a:p>
        </p:txBody>
      </p:sp>
    </p:spTree>
    <p:extLst>
      <p:ext uri="{BB962C8B-B14F-4D97-AF65-F5344CB8AC3E}">
        <p14:creationId xmlns:p14="http://schemas.microsoft.com/office/powerpoint/2010/main" val="1425485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7452-419B-3BD2-9878-B878E90FD537}"/>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03A4E4AA-FF7D-15B2-3B22-A421FBB6222E}"/>
              </a:ext>
            </a:extLst>
          </p:cNvPr>
          <p:cNvSpPr>
            <a:spLocks noChangeArrowheads="1"/>
          </p:cNvSpPr>
          <p:nvPr/>
        </p:nvSpPr>
        <p:spPr bwMode="auto">
          <a:xfrm>
            <a:off x="533400" y="1295400"/>
            <a:ext cx="11049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Jesús, en la cruz, ya pagó el precio de nuestros pecados: la muerte.  Para que nosotros no tengamos que pagarlo.</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Por ende “ya no hay ninguna condenación”. Por ende, tampoco hay juicio, que conlleva siempre a la condenación.</a:t>
            </a:r>
          </a:p>
          <a:p>
            <a:pPr algn="just">
              <a:lnSpc>
                <a:spcPct val="90000"/>
              </a:lnSpc>
              <a:spcBef>
                <a:spcPts val="0"/>
              </a:spcBef>
              <a:spcAft>
                <a:spcPts val="600"/>
              </a:spcAft>
              <a:buClrTx/>
              <a:buSzTx/>
              <a:buFontTx/>
              <a:buNone/>
            </a:pPr>
            <a:endParaRPr lang="es-ES" sz="3000" dirty="0">
              <a:solidFill>
                <a:srgbClr val="EFF9FF"/>
              </a:solidFill>
              <a:latin typeface="Arial" panose="020B0604020202020204" pitchFamily="34" charset="0"/>
              <a:cs typeface="Times New Roman" panose="02020603050405020304" pitchFamily="18" charset="0"/>
            </a:endParaRPr>
          </a:p>
          <a:p>
            <a:pPr algn="just">
              <a:lnSpc>
                <a:spcPct val="90000"/>
              </a:lnSpc>
              <a:spcBef>
                <a:spcPts val="0"/>
              </a:spcBef>
              <a:spcAft>
                <a:spcPts val="600"/>
              </a:spcAft>
              <a:buClrTx/>
              <a:buSzTx/>
              <a:buFontTx/>
              <a:buNone/>
            </a:pPr>
            <a:endParaRPr lang="es-419" sz="3000" dirty="0">
              <a:solidFill>
                <a:srgbClr val="EFF9FF"/>
              </a:solidFill>
              <a:latin typeface="Arial" panose="020B0604020202020204" pitchFamily="34" charset="0"/>
              <a:cs typeface="Times New Roman" panose="02020603050405020304" pitchFamily="18" charset="0"/>
            </a:endParaRPr>
          </a:p>
        </p:txBody>
      </p:sp>
      <p:sp>
        <p:nvSpPr>
          <p:cNvPr id="7" name="Rectangle 10">
            <a:extLst>
              <a:ext uri="{FF2B5EF4-FFF2-40B4-BE49-F238E27FC236}">
                <a16:creationId xmlns:a16="http://schemas.microsoft.com/office/drawing/2014/main" id="{D3BC43BF-47FD-64A3-62F1-68B6D32DAB3D}"/>
              </a:ext>
            </a:extLst>
          </p:cNvPr>
          <p:cNvSpPr>
            <a:spLocks noChangeArrowheads="1"/>
          </p:cNvSpPr>
          <p:nvPr/>
        </p:nvSpPr>
        <p:spPr bwMode="auto">
          <a:xfrm>
            <a:off x="609600" y="3200400"/>
            <a:ext cx="10972800" cy="31242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tanto amó Dios al mundo que dio a su Hijo único, para que todo el que cree en él no se pierda, sino que tenga vida eterna. </a:t>
            </a:r>
          </a:p>
          <a:p>
            <a:pPr algn="just">
              <a:lnSpc>
                <a:spcPct val="85000"/>
              </a:lnSpc>
              <a:spcBef>
                <a:spcPts val="0"/>
              </a:spcBef>
              <a:spcAft>
                <a:spcPts val="4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Dios no envió a su Hijo al mundo para condenar al mundo, sino para salvarlo por medio de él. </a:t>
            </a:r>
          </a:p>
          <a:p>
            <a:pPr algn="just">
              <a:lnSpc>
                <a:spcPct val="85000"/>
              </a:lnSpc>
              <a:spcBef>
                <a:spcPts val="0"/>
              </a:spcBef>
              <a:spcAft>
                <a:spcPts val="400"/>
              </a:spcAft>
              <a:buClrTx/>
              <a:buSzTx/>
              <a:buFontTx/>
              <a:buNone/>
            </a:pPr>
            <a:r>
              <a:rPr kumimoji="0" lang="es-ES" sz="2800" u="sng" dirty="0">
                <a:solidFill>
                  <a:srgbClr val="FFFF4B"/>
                </a:solidFill>
                <a:effectLst>
                  <a:outerShdw blurRad="38100" dist="38100" dir="2700000" algn="tl">
                    <a:srgbClr val="000000"/>
                  </a:outerShdw>
                </a:effectLst>
                <a:latin typeface="Arial" panose="020B0604020202020204" pitchFamily="34" charset="0"/>
                <a:cs typeface="Arial" panose="020B0604020202020204" pitchFamily="34" charset="0"/>
              </a:rPr>
              <a:t>El que cree en él no es condenado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pero el que no cree ya está condenado por no haber creído en el nombre del Hijo único de Dios. </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02419646-AADA-7E0A-640F-5E424F85040F}"/>
              </a:ext>
            </a:extLst>
          </p:cNvPr>
          <p:cNvSpPr txBox="1">
            <a:spLocks noChangeArrowheads="1"/>
          </p:cNvSpPr>
          <p:nvPr/>
        </p:nvSpPr>
        <p:spPr bwMode="auto">
          <a:xfrm>
            <a:off x="609600" y="3200400"/>
            <a:ext cx="2436148"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Juan 3:16-18</a:t>
            </a:r>
          </a:p>
        </p:txBody>
      </p:sp>
    </p:spTree>
    <p:extLst>
      <p:ext uri="{BB962C8B-B14F-4D97-AF65-F5344CB8AC3E}">
        <p14:creationId xmlns:p14="http://schemas.microsoft.com/office/powerpoint/2010/main" val="3808966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up)">
                                      <p:cBhvr>
                                        <p:cTn id="13" dur="500"/>
                                        <p:tgtEl>
                                          <p:spTgt spid="7">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up)">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up)">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up)">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8454F-0A92-1F0C-F423-415CC195447B}"/>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4F742279-91F2-1C2F-7A3E-655D551564FE}"/>
              </a:ext>
            </a:extLst>
          </p:cNvPr>
          <p:cNvSpPr>
            <a:spLocks noChangeArrowheads="1"/>
          </p:cNvSpPr>
          <p:nvPr/>
        </p:nvSpPr>
        <p:spPr bwMode="auto">
          <a:xfrm>
            <a:off x="609600" y="1676400"/>
            <a:ext cx="109728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Así que los cristianos, "los vivos", no comparecemos ante el “Juicio del Gran Trono Blanco”.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Solo los "muertos" comparecen allí, y luego van directamente al infierno, porque ya son condenados.</a:t>
            </a:r>
          </a:p>
        </p:txBody>
      </p:sp>
    </p:spTree>
    <p:extLst>
      <p:ext uri="{BB962C8B-B14F-4D97-AF65-F5344CB8AC3E}">
        <p14:creationId xmlns:p14="http://schemas.microsoft.com/office/powerpoint/2010/main" val="1922253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19D2C-537D-9FFA-9823-3A9B04BC6C8D}"/>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EA30126F-9EEB-163F-7B52-F1316CB3BD3D}"/>
              </a:ext>
            </a:extLst>
          </p:cNvPr>
          <p:cNvSpPr>
            <a:spLocks noChangeArrowheads="1"/>
          </p:cNvSpPr>
          <p:nvPr/>
        </p:nvSpPr>
        <p:spPr bwMode="auto">
          <a:xfrm>
            <a:off x="609600" y="1600200"/>
            <a:ext cx="109728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¡Sin embargo, nosotros los cristianos también vamos ante un trono! Nadie puede escapar sin presentarse ante un trono. Pero es ¡OTRO trono!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Para los cristianos, no es el trono blanco: es un trono diferente y un juicio final diferente.</a:t>
            </a:r>
            <a:endParaRPr lang="es-419" sz="3000" noProof="0" dirty="0">
              <a:solidFill>
                <a:srgbClr val="EFF9FF"/>
              </a:solidFill>
              <a:latin typeface="Arial" panose="020B0604020202020204" pitchFamily="34" charset="0"/>
              <a:cs typeface="Times New Roman" panose="02020603050405020304" pitchFamily="18" charset="0"/>
            </a:endParaRPr>
          </a:p>
        </p:txBody>
      </p:sp>
      <p:sp>
        <p:nvSpPr>
          <p:cNvPr id="6" name="Rectangle 10">
            <a:extLst>
              <a:ext uri="{FF2B5EF4-FFF2-40B4-BE49-F238E27FC236}">
                <a16:creationId xmlns:a16="http://schemas.microsoft.com/office/drawing/2014/main" id="{EA2CA016-272E-4958-78BC-C2D7D355FEDF}"/>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porque todos compareceremos ante el tribunal de Cristo, pues escrito está: "Vivo yo, dice el Señor, que ante mí se doblará toda rodilla, y toda lengua confesará a Dios."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 manera que cada uno de nosotros dará a Dios cuenta de sí.</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A7E3A662-8920-196D-BA95-E51DDC9066E6}"/>
              </a:ext>
            </a:extLst>
          </p:cNvPr>
          <p:cNvSpPr txBox="1">
            <a:spLocks noChangeArrowheads="1"/>
          </p:cNvSpPr>
          <p:nvPr/>
        </p:nvSpPr>
        <p:spPr bwMode="auto">
          <a:xfrm>
            <a:off x="609600" y="4267200"/>
            <a:ext cx="3654431"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Romanos 14:10b-14</a:t>
            </a:r>
          </a:p>
        </p:txBody>
      </p:sp>
    </p:spTree>
    <p:extLst>
      <p:ext uri="{BB962C8B-B14F-4D97-AF65-F5344CB8AC3E}">
        <p14:creationId xmlns:p14="http://schemas.microsoft.com/office/powerpoint/2010/main" val="840247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3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wipe(up)">
                                      <p:cBhvr>
                                        <p:cTn id="23" dur="500"/>
                                        <p:tgtEl>
                                          <p:spTgt spid="6">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up)">
                                      <p:cBhvr>
                                        <p:cTn id="3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animBg="1" autoUpdateAnimBg="0"/>
      <p:bldP spid="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EADB-69FA-8A0C-8F26-062EE1675B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501D12-EFE4-83F2-8375-C0F3D1CEF8BF}"/>
              </a:ext>
            </a:extLst>
          </p:cNvPr>
          <p:cNvSpPr>
            <a:spLocks noChangeArrowheads="1"/>
          </p:cNvSpPr>
          <p:nvPr/>
        </p:nvSpPr>
        <p:spPr bwMode="auto">
          <a:xfrm>
            <a:off x="990600" y="914400"/>
            <a:ext cx="10287000" cy="21336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refrescar la memoria: </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Satanás era el más bello, hermoso, y brillante de todos los ángeles, pero por no estar contento con eso, “</a:t>
            </a:r>
            <a:r>
              <a:rPr lang="es-ES_tradnl" altLang="en-US" sz="3000" i="1"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 halló en ti maldad</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(Ezequiel 28:15).</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Quiso ser igual a Dios, y fue echado de los cielos: “</a:t>
            </a:r>
            <a:r>
              <a:rPr lang="es-ES_tradnl" altLang="en-US" sz="3000" i="1"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Mas tú derribado eres hasta el Seol, a los lados del abismo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(Isaías 14:15). </a:t>
            </a:r>
          </a:p>
        </p:txBody>
      </p:sp>
      <p:sp>
        <p:nvSpPr>
          <p:cNvPr id="3" name="Rectangle 2">
            <a:extLst>
              <a:ext uri="{FF2B5EF4-FFF2-40B4-BE49-F238E27FC236}">
                <a16:creationId xmlns:a16="http://schemas.microsoft.com/office/drawing/2014/main" id="{24601083-B0CD-51DB-47AF-9BAC6CEBBB13}"/>
              </a:ext>
            </a:extLst>
          </p:cNvPr>
          <p:cNvSpPr>
            <a:spLocks noChangeArrowheads="1"/>
          </p:cNvSpPr>
          <p:nvPr/>
        </p:nvSpPr>
        <p:spPr bwMode="auto">
          <a:xfrm>
            <a:off x="990600" y="3505200"/>
            <a:ext cx="10287000" cy="26670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defRPr/>
            </a:pPr>
            <a:r>
              <a:rPr lang="es-ES_tradnl" altLang="en-US" sz="3000" i="1"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¿¿¿Qué??? ¿A donde fue derribado?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Aquí no dice que fue al infierno! Dice claramente que su destino era “Seol, a los lados del abismo”.</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i="1"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¿Qué? ¿Cómo? ¿Dónde?  </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i="1"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¿Qué rayos es “Seol”? ¿Y qué es “al abismo”?</a:t>
            </a:r>
          </a:p>
          <a:p>
            <a:pPr algn="just">
              <a:lnSpc>
                <a:spcPct val="90000"/>
              </a:lnSpc>
              <a:spcBef>
                <a:spcPts val="0"/>
              </a:spcBef>
              <a:spcAft>
                <a:spcPts val="400"/>
              </a:spcAft>
              <a:buClr>
                <a:srgbClr val="5FF0FF"/>
              </a:buClr>
              <a:buFont typeface="Symbol" panose="05050102010706020507" pitchFamily="18" charset="2"/>
              <a:buNone/>
              <a:defRPr/>
            </a:pPr>
            <a:r>
              <a:rPr lang="es-ES_tradnl" altLang="en-US" sz="3000" i="1"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¿Y qué pasó con el infierno?</a:t>
            </a:r>
          </a:p>
        </p:txBody>
      </p:sp>
      <p:sp>
        <p:nvSpPr>
          <p:cNvPr id="4" name="Rectangle 5">
            <a:extLst>
              <a:ext uri="{FF2B5EF4-FFF2-40B4-BE49-F238E27FC236}">
                <a16:creationId xmlns:a16="http://schemas.microsoft.com/office/drawing/2014/main" id="{A21A6A08-A99F-A138-F0AD-3E6F1939E7EF}"/>
              </a:ext>
            </a:extLst>
          </p:cNvPr>
          <p:cNvSpPr>
            <a:spLocks noChangeArrowheads="1"/>
          </p:cNvSpPr>
          <p:nvPr/>
        </p:nvSpPr>
        <p:spPr bwMode="auto">
          <a:xfrm>
            <a:off x="1981200" y="457200"/>
            <a:ext cx="8229600" cy="34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ES" altLang="en-US" sz="3800" b="1" i="1" dirty="0">
                <a:solidFill>
                  <a:srgbClr val="EFF9FF"/>
                </a:solidFill>
                <a:effectLst>
                  <a:outerShdw blurRad="63500" dist="63500" dir="3300000" algn="tl" rotWithShape="0">
                    <a:schemeClr val="tx1">
                      <a:alpha val="80000"/>
                    </a:schemeClr>
                  </a:outerShdw>
                </a:effectLst>
                <a:latin typeface="Arial" panose="020B0604020202020204" pitchFamily="34" charset="0"/>
              </a:rPr>
              <a:t>“Los Juicios Finales”</a:t>
            </a:r>
            <a:endParaRPr kumimoji="0" lang="es-ES_tradnl" altLang="en-US" sz="3800" b="1" i="1"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5" name="Title underline - Rectangle 10">
            <a:extLst>
              <a:ext uri="{FF2B5EF4-FFF2-40B4-BE49-F238E27FC236}">
                <a16:creationId xmlns:a16="http://schemas.microsoft.com/office/drawing/2014/main" id="{67BED3BE-142B-5874-CFD2-9379AD211096}"/>
              </a:ext>
            </a:extLst>
          </p:cNvPr>
          <p:cNvSpPr>
            <a:spLocks noChangeArrowheads="1"/>
          </p:cNvSpPr>
          <p:nvPr/>
        </p:nvSpPr>
        <p:spPr bwMode="auto">
          <a:xfrm flipV="1">
            <a:off x="3352800" y="722012"/>
            <a:ext cx="5486400" cy="45719"/>
          </a:xfrm>
          <a:prstGeom prst="rect">
            <a:avLst/>
          </a:prstGeom>
          <a:solidFill>
            <a:schemeClr val="bg1"/>
          </a:solidFill>
          <a:ln w="76200">
            <a:noFill/>
            <a:miter lim="800000"/>
            <a:headEnd/>
            <a:tailEnd/>
          </a:ln>
          <a:effectLst/>
        </p:spPr>
        <p:txBody>
          <a:bodyPr wrap="none" lIns="36000" rIns="36000" anchor="ctr"/>
          <a:lstStyle/>
          <a:p>
            <a:endParaRPr lang="es-419" noProof="0" dirty="0"/>
          </a:p>
        </p:txBody>
      </p:sp>
    </p:spTree>
    <p:extLst>
      <p:ext uri="{BB962C8B-B14F-4D97-AF65-F5344CB8AC3E}">
        <p14:creationId xmlns:p14="http://schemas.microsoft.com/office/powerpoint/2010/main" val="2510878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55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3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35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35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0" dur="350" fill="hold"/>
                                        <p:tgtEl>
                                          <p:spTgt spid="4">
                                            <p:txEl>
                                              <p:pRg st="0" end="0"/>
                                            </p:txEl>
                                          </p:spTgt>
                                        </p:tgtEl>
                                        <p:attrNameLst>
                                          <p:attrName>ppt_y</p:attrName>
                                        </p:attrNameLst>
                                      </p:cBhvr>
                                      <p:tavLst>
                                        <p:tav tm="0">
                                          <p:val>
                                            <p:fltVal val="0.5"/>
                                          </p:val>
                                        </p:tav>
                                        <p:tav tm="100000">
                                          <p:val>
                                            <p:strVal val="#ppt_y"/>
                                          </p:val>
                                        </p:tav>
                                      </p:tavLst>
                                    </p:anim>
                                  </p:childTnLst>
                                </p:cTn>
                              </p:par>
                            </p:childTnLst>
                          </p:cTn>
                        </p:par>
                        <p:par>
                          <p:cTn id="11" fill="hold">
                            <p:stCondLst>
                              <p:cond delay="1120"/>
                            </p:stCondLst>
                            <p:childTnLst>
                              <p:par>
                                <p:cTn id="12" presetID="17"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ppt_w</p:attrName>
                                        </p:attrNameLst>
                                      </p:cBhvr>
                                      <p:tavLst>
                                        <p:tav tm="0">
                                          <p:val>
                                            <p:fltVal val="0"/>
                                          </p:val>
                                        </p:tav>
                                        <p:tav tm="100000">
                                          <p:val>
                                            <p:strVal val="#ppt_w"/>
                                          </p:val>
                                        </p:tav>
                                      </p:tavLst>
                                    </p:anim>
                                    <p:anim calcmode="lin" valueType="num">
                                      <p:cBhvr>
                                        <p:cTn id="15" dur="25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up)">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up)">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up)">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up)">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wipe(up)">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up)">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wipe(up)">
                                      <p:cBhvr>
                                        <p:cTn id="5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ED73-9056-88BE-9D82-F92E08058C81}"/>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C5F75781-032B-6CC7-02BC-F1240C625939}"/>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porque todos compareceremos ante el tribunal de Cristo, pues escrito está: "Vivo yo, dice el Señor, que ante mí se doblará toda rodilla, y toda lengua confesará a Dios."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 manera que cada uno de nosotros dará a Dios cuenta de sí.</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6">
            <a:extLst>
              <a:ext uri="{FF2B5EF4-FFF2-40B4-BE49-F238E27FC236}">
                <a16:creationId xmlns:a16="http://schemas.microsoft.com/office/drawing/2014/main" id="{EBAD402A-E63A-5184-D245-B35EC9B1D8E5}"/>
              </a:ext>
            </a:extLst>
          </p:cNvPr>
          <p:cNvSpPr>
            <a:spLocks noChangeArrowheads="1"/>
          </p:cNvSpPr>
          <p:nvPr/>
        </p:nvSpPr>
        <p:spPr bwMode="auto">
          <a:xfrm>
            <a:off x="609600" y="1295400"/>
            <a:ext cx="10972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Este juicio se llama el “tribunal de Cristo”, y frente a él, tenemos que dar cuenta de lo que hemos hecho con nuestras vidas.</a:t>
            </a:r>
          </a:p>
          <a:p>
            <a:pPr algn="just">
              <a:lnSpc>
                <a:spcPct val="90000"/>
              </a:lnSpc>
              <a:spcBef>
                <a:spcPts val="0"/>
              </a:spcBef>
              <a:spcAft>
                <a:spcPts val="600"/>
              </a:spcAft>
              <a:buClrTx/>
              <a:buSzTx/>
              <a:buFontTx/>
              <a:buNone/>
            </a:pPr>
            <a:r>
              <a:rPr lang="es-ES" sz="3000" noProof="0" dirty="0">
                <a:solidFill>
                  <a:srgbClr val="EFF9FF"/>
                </a:solidFill>
                <a:latin typeface="Arial" panose="020B0604020202020204" pitchFamily="34" charset="0"/>
                <a:cs typeface="Times New Roman" panose="02020603050405020304" pitchFamily="18" charset="0"/>
              </a:rPr>
              <a:t>¿Por qué?</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Si este tribunal no es para condenar, ¿cuál es el punto?</a:t>
            </a:r>
          </a:p>
          <a:p>
            <a:pPr algn="just">
              <a:lnSpc>
                <a:spcPct val="90000"/>
              </a:lnSpc>
              <a:spcBef>
                <a:spcPts val="0"/>
              </a:spcBef>
              <a:spcAft>
                <a:spcPts val="600"/>
              </a:spcAft>
              <a:buClrTx/>
              <a:buSzTx/>
              <a:buFontTx/>
              <a:buNone/>
            </a:pPr>
            <a:r>
              <a:rPr lang="es-ES" sz="3000" noProof="0" dirty="0">
                <a:solidFill>
                  <a:srgbClr val="EFF9FF"/>
                </a:solidFill>
                <a:latin typeface="Arial" panose="020B0604020202020204" pitchFamily="34" charset="0"/>
                <a:cs typeface="Times New Roman" panose="02020603050405020304" pitchFamily="18" charset="0"/>
              </a:rPr>
              <a:t>Primero</a:t>
            </a:r>
            <a:r>
              <a:rPr lang="es-ES" sz="3000" dirty="0">
                <a:solidFill>
                  <a:srgbClr val="EFF9FF"/>
                </a:solidFill>
                <a:latin typeface="Arial" panose="020B0604020202020204" pitchFamily="34" charset="0"/>
                <a:cs typeface="Times New Roman" panose="02020603050405020304" pitchFamily="18" charset="0"/>
              </a:rPr>
              <a:t>: “</a:t>
            </a:r>
            <a:r>
              <a:rPr lang="es-ES" sz="3000" i="1" dirty="0">
                <a:solidFill>
                  <a:srgbClr val="EFF9FF"/>
                </a:solidFill>
                <a:latin typeface="Arial" panose="020B0604020202020204" pitchFamily="34" charset="0"/>
                <a:cs typeface="Times New Roman" panose="02020603050405020304" pitchFamily="18" charset="0"/>
              </a:rPr>
              <a:t>se doblará toda rodilla, y toda lengua confesará</a:t>
            </a:r>
            <a:r>
              <a:rPr lang="es-ES" sz="3000" dirty="0">
                <a:solidFill>
                  <a:srgbClr val="EFF9FF"/>
                </a:solidFill>
                <a:latin typeface="Arial" panose="020B0604020202020204" pitchFamily="34" charset="0"/>
                <a:cs typeface="Times New Roman" panose="02020603050405020304" pitchFamily="18" charset="0"/>
              </a:rPr>
              <a:t>”.</a:t>
            </a:r>
          </a:p>
          <a:p>
            <a:pPr algn="just">
              <a:lnSpc>
                <a:spcPct val="90000"/>
              </a:lnSpc>
              <a:spcBef>
                <a:spcPts val="0"/>
              </a:spcBef>
              <a:spcAft>
                <a:spcPts val="600"/>
              </a:spcAft>
              <a:buClrTx/>
              <a:buSzTx/>
              <a:buFontTx/>
              <a:buNone/>
            </a:pPr>
            <a:r>
              <a:rPr lang="es-ES" sz="3000" noProof="0" dirty="0">
                <a:solidFill>
                  <a:srgbClr val="EFF9FF"/>
                </a:solidFill>
                <a:latin typeface="Arial" panose="020B0604020202020204" pitchFamily="34" charset="0"/>
                <a:cs typeface="Times New Roman" panose="02020603050405020304" pitchFamily="18" charset="0"/>
              </a:rPr>
              <a:t>Pero también:</a:t>
            </a:r>
            <a:endParaRPr lang="es-419" sz="3000" noProof="0" dirty="0">
              <a:solidFill>
                <a:srgbClr val="EFF9FF"/>
              </a:solidFill>
              <a:latin typeface="Arial" panose="020B0604020202020204" pitchFamily="34" charset="0"/>
              <a:cs typeface="Times New Roman" panose="02020603050405020304" pitchFamily="18" charset="0"/>
            </a:endParaRPr>
          </a:p>
        </p:txBody>
      </p:sp>
      <p:sp>
        <p:nvSpPr>
          <p:cNvPr id="6" name="Rectangle 10">
            <a:extLst>
              <a:ext uri="{FF2B5EF4-FFF2-40B4-BE49-F238E27FC236}">
                <a16:creationId xmlns:a16="http://schemas.microsoft.com/office/drawing/2014/main" id="{6FAAE963-1A55-8785-D043-054258131C77}"/>
              </a:ext>
            </a:extLst>
          </p:cNvPr>
          <p:cNvSpPr>
            <a:spLocks noChangeArrowheads="1"/>
          </p:cNvSpPr>
          <p:nvPr/>
        </p:nvSpPr>
        <p:spPr bwMode="auto">
          <a:xfrm>
            <a:off x="609600" y="4267200"/>
            <a:ext cx="10972800" cy="1752600"/>
          </a:xfrm>
          <a:prstGeom prst="rect">
            <a:avLst/>
          </a:prstGeom>
          <a:no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porque todos compareceremos ante </a:t>
            </a:r>
            <a:r>
              <a:rPr kumimoji="0" lang="es-ES" sz="2800" u="sng"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el tribunal de Cristo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pues escrito está: "Vivo yo, dice el Señor, que ante mí se doblará toda rodilla, y toda lengua confesará a Dios."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 manera que cada uno de nosotros dará a Dios cuenta de sí.</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FD1E6E23-EFB2-479C-5778-12E9C9CCB31B}"/>
              </a:ext>
            </a:extLst>
          </p:cNvPr>
          <p:cNvSpPr txBox="1">
            <a:spLocks noChangeArrowheads="1"/>
          </p:cNvSpPr>
          <p:nvPr/>
        </p:nvSpPr>
        <p:spPr bwMode="auto">
          <a:xfrm>
            <a:off x="609600" y="4267200"/>
            <a:ext cx="3654431"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Romanos 14:10b-14</a:t>
            </a:r>
          </a:p>
        </p:txBody>
      </p:sp>
      <p:sp>
        <p:nvSpPr>
          <p:cNvPr id="8" name="Rectangle 10">
            <a:extLst>
              <a:ext uri="{FF2B5EF4-FFF2-40B4-BE49-F238E27FC236}">
                <a16:creationId xmlns:a16="http://schemas.microsoft.com/office/drawing/2014/main" id="{93E4F853-2B7A-8841-2E19-A331EE993682}"/>
              </a:ext>
            </a:extLst>
          </p:cNvPr>
          <p:cNvSpPr>
            <a:spLocks noChangeArrowheads="1"/>
          </p:cNvSpPr>
          <p:nvPr/>
        </p:nvSpPr>
        <p:spPr bwMode="auto">
          <a:xfrm>
            <a:off x="609600" y="4267200"/>
            <a:ext cx="10972800" cy="1752600"/>
          </a:xfrm>
          <a:prstGeom prst="rect">
            <a:avLst/>
          </a:prstGeom>
          <a:no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porque todos compareceremos ante </a:t>
            </a:r>
            <a:r>
              <a:rPr kumimoji="0" lang="es-ES" sz="2800" u="sng"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el tribunal de Cristo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pues escrito está: "Vivo yo, dice el Señor, que </a:t>
            </a:r>
            <a:r>
              <a:rPr kumimoji="0" lang="es-ES" sz="2800"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ante mí se doblará toda rodilla, y toda lengua confesará a Dios.</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 manera que cada uno de nosotros dará a Dios cuenta de sí.</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E6713AB-32BA-7F81-C37F-B5AD6CED2828}"/>
              </a:ext>
            </a:extLst>
          </p:cNvPr>
          <p:cNvSpPr/>
          <p:nvPr/>
        </p:nvSpPr>
        <p:spPr>
          <a:xfrm>
            <a:off x="580535" y="4648984"/>
            <a:ext cx="3153265" cy="492127"/>
          </a:xfrm>
          <a:prstGeom prst="rect">
            <a:avLst/>
          </a:prstGeom>
          <a:noFill/>
          <a:ln w="63500">
            <a:solidFill>
              <a:srgbClr val="00FFFF"/>
            </a:solidFill>
          </a:ln>
          <a:effectLst>
            <a:outerShdw blurRad="50800" dist="50800" dir="33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922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ppt_w"/>
                                          </p:val>
                                        </p:tav>
                                        <p:tav tm="100000">
                                          <p:val>
                                            <p:strVal val="#ppt_w"/>
                                          </p:val>
                                        </p:tav>
                                      </p:tavLst>
                                    </p:anim>
                                    <p:anim calcmode="lin" valueType="num">
                                      <p:cBhvr>
                                        <p:cTn id="16"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up)">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up)">
                                      <p:cBhvr>
                                        <p:cTn id="31" dur="500"/>
                                        <p:tgtEl>
                                          <p:spTgt spid="4">
                                            <p:txEl>
                                              <p:pRg st="3" end="3"/>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C45F7-DA13-620A-2502-0D48B4AAFF13}"/>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69106B9E-D4E1-E3EB-146D-86CB10D0B244}"/>
              </a:ext>
            </a:extLst>
          </p:cNvPr>
          <p:cNvSpPr>
            <a:spLocks noChangeArrowheads="1"/>
          </p:cNvSpPr>
          <p:nvPr/>
        </p:nvSpPr>
        <p:spPr bwMode="auto">
          <a:xfrm>
            <a:off x="609600" y="1295400"/>
            <a:ext cx="109728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Este juicio se llama el “tribunal de Cristo”, y frente a él, tenemos que dar cuenta de lo que hemos hecho con nuestras vidas.</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¿Por qué?</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Si este tribunal no es para condenar, ¿cuál es el punto?</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Primero: “</a:t>
            </a:r>
            <a:r>
              <a:rPr lang="es-ES" sz="3000" i="1" dirty="0">
                <a:solidFill>
                  <a:srgbClr val="EFF9FF"/>
                </a:solidFill>
                <a:latin typeface="Arial" panose="020B0604020202020204" pitchFamily="34" charset="0"/>
                <a:cs typeface="Times New Roman" panose="02020603050405020304" pitchFamily="18" charset="0"/>
              </a:rPr>
              <a:t>se doblará toda rodilla, y toda lengua confesará</a:t>
            </a:r>
            <a:r>
              <a:rPr lang="es-ES" sz="3000" dirty="0">
                <a:solidFill>
                  <a:srgbClr val="EFF9FF"/>
                </a:solidFill>
                <a:latin typeface="Arial" panose="020B0604020202020204" pitchFamily="34" charset="0"/>
                <a:cs typeface="Times New Roman" panose="02020603050405020304" pitchFamily="18" charset="0"/>
              </a:rPr>
              <a:t>”.</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Pero también:</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6" name="Rectangle 10">
            <a:extLst>
              <a:ext uri="{FF2B5EF4-FFF2-40B4-BE49-F238E27FC236}">
                <a16:creationId xmlns:a16="http://schemas.microsoft.com/office/drawing/2014/main" id="{CC4BC54F-FF69-4BAC-08B7-B74724E3768B}"/>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todos nosotros debemos comparecer </a:t>
            </a:r>
            <a:r>
              <a:rPr kumimoji="0" lang="es-ES" sz="2800"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ante el tribunal de Cristo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para que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cada uno sea recompensado por sus hechos estando en el cuerpo, de acuerdo con lo que hizo, sea bueno o sea malo.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BF637572-9125-EEB8-DBAD-D4DDFB9D21E5}"/>
              </a:ext>
            </a:extLst>
          </p:cNvPr>
          <p:cNvSpPr txBox="1">
            <a:spLocks noChangeArrowheads="1"/>
          </p:cNvSpPr>
          <p:nvPr/>
        </p:nvSpPr>
        <p:spPr bwMode="auto">
          <a:xfrm>
            <a:off x="609600" y="4267200"/>
            <a:ext cx="295231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2 Corintios 5:10</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7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8EFF-AB3F-5CDA-30CD-E27F806215DC}"/>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D20D98ED-0CF4-62BB-EE1A-A98080AFED93}"/>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todos nosotros debemos comparecer ante el tribunal de Cristo, para que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cada uno sea recompensado por sus hechos estando en el cuerpo, de acuerdo con lo que hizo, sea bueno o sea malo.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6">
            <a:extLst>
              <a:ext uri="{FF2B5EF4-FFF2-40B4-BE49-F238E27FC236}">
                <a16:creationId xmlns:a16="http://schemas.microsoft.com/office/drawing/2014/main" id="{683E0035-8E68-443F-9B01-107A01ADA2F4}"/>
              </a:ext>
            </a:extLst>
          </p:cNvPr>
          <p:cNvSpPr>
            <a:spLocks noChangeArrowheads="1"/>
          </p:cNvSpPr>
          <p:nvPr/>
        </p:nvSpPr>
        <p:spPr bwMode="auto">
          <a:xfrm>
            <a:off x="609600" y="1295400"/>
            <a:ext cx="10972800" cy="230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¿Sabías que habrá recompensas en el cielo por lo que hiciste en la Tierra?</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El cielo no es un lugar de igualdad: todos somos salvos de exactamente la misma manera, sí, pero cada persona recibe recompensas diferentes, según lo que haya hecho con su vida.</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5" name="Rectangle 10">
            <a:extLst>
              <a:ext uri="{FF2B5EF4-FFF2-40B4-BE49-F238E27FC236}">
                <a16:creationId xmlns:a16="http://schemas.microsoft.com/office/drawing/2014/main" id="{2061C0AE-5FC0-DCDA-6979-566DFD2FAF4D}"/>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todos nosotros debemos comparecer </a:t>
            </a:r>
            <a:r>
              <a:rPr kumimoji="0" lang="es-ES" sz="2800"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ante el tribunal de Cristo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para que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u="sng" dirty="0">
                <a:solidFill>
                  <a:srgbClr val="32FE22"/>
                </a:solidFill>
                <a:effectLst>
                  <a:outerShdw blurRad="38100" dist="38100" dir="2700000" algn="tl">
                    <a:srgbClr val="000000"/>
                  </a:outerShdw>
                </a:effectLst>
                <a:latin typeface="Arial" panose="020B0604020202020204" pitchFamily="34" charset="0"/>
                <a:cs typeface="Arial" panose="020B0604020202020204" pitchFamily="34" charset="0"/>
              </a:rPr>
              <a:t>cada uno sea recompensado por sus hechos estando en el cuerpo, de acuerdo con lo que hizo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sea bueno o sea malo.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8090AC6D-8513-E440-CCE9-28955ECB6E4E}"/>
              </a:ext>
            </a:extLst>
          </p:cNvPr>
          <p:cNvSpPr txBox="1">
            <a:spLocks noChangeArrowheads="1"/>
          </p:cNvSpPr>
          <p:nvPr/>
        </p:nvSpPr>
        <p:spPr bwMode="auto">
          <a:xfrm>
            <a:off x="609600" y="4267200"/>
            <a:ext cx="295231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2 Corintios 5:10</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693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up)">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A092C-7134-A539-44D8-BA7FD64EFFDA}"/>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5710B45E-632B-7107-E7B4-FABDA93FB284}"/>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todos nosotros debemos comparecer </a:t>
            </a:r>
            <a:r>
              <a:rPr kumimoji="0" lang="es-ES" sz="2800"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ante el tribunal de Cristo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para que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u="sng" dirty="0">
                <a:solidFill>
                  <a:srgbClr val="32FE22"/>
                </a:solidFill>
                <a:effectLst>
                  <a:outerShdw blurRad="38100" dist="38100" dir="2700000" algn="tl">
                    <a:srgbClr val="000000"/>
                  </a:outerShdw>
                </a:effectLst>
                <a:latin typeface="Arial" panose="020B0604020202020204" pitchFamily="34" charset="0"/>
                <a:cs typeface="Arial" panose="020B0604020202020204" pitchFamily="34" charset="0"/>
              </a:rPr>
              <a:t>cada uno sea recompensado por sus hechos estando en el cuerpo, de acuerdo con lo que hizo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sea bueno o sea malo.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6">
            <a:extLst>
              <a:ext uri="{FF2B5EF4-FFF2-40B4-BE49-F238E27FC236}">
                <a16:creationId xmlns:a16="http://schemas.microsoft.com/office/drawing/2014/main" id="{6C715527-90ED-85DA-C8C2-6B3FC28C2393}"/>
              </a:ext>
            </a:extLst>
          </p:cNvPr>
          <p:cNvSpPr>
            <a:spLocks noChangeArrowheads="1"/>
          </p:cNvSpPr>
          <p:nvPr/>
        </p:nvSpPr>
        <p:spPr bwMode="auto">
          <a:xfrm>
            <a:off x="609600" y="1295400"/>
            <a:ext cx="10972800" cy="230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No hay tiempo ahora para entrar en detalles, pero primero hay "coronas" para algunas personas, en el cielo.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Hay por lo menos 5 coronas, y quizás más. Por ejemplo: hay una corona especial para los mártires (Apocalipsis 2:10)</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Pero también hay </a:t>
            </a:r>
            <a:r>
              <a:rPr lang="es-ES" sz="3000" i="1" u="sng" dirty="0">
                <a:solidFill>
                  <a:srgbClr val="EFF9FF"/>
                </a:solidFill>
                <a:latin typeface="Arial" panose="020B0604020202020204" pitchFamily="34" charset="0"/>
                <a:cs typeface="Times New Roman" panose="02020603050405020304" pitchFamily="18" charset="0"/>
              </a:rPr>
              <a:t>recompensas</a:t>
            </a:r>
            <a:r>
              <a:rPr lang="es-ES" sz="3000" dirty="0">
                <a:solidFill>
                  <a:srgbClr val="EFF9FF"/>
                </a:solidFill>
                <a:latin typeface="Arial" panose="020B0604020202020204" pitchFamily="34" charset="0"/>
                <a:cs typeface="Times New Roman" panose="02020603050405020304" pitchFamily="18" charset="0"/>
              </a:rPr>
              <a:t> que cada uno puede acumular mientras está en la tierra.</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7" name="Text Box 5">
            <a:extLst>
              <a:ext uri="{FF2B5EF4-FFF2-40B4-BE49-F238E27FC236}">
                <a16:creationId xmlns:a16="http://schemas.microsoft.com/office/drawing/2014/main" id="{829C0742-3064-8623-BC1A-0DA657CD1056}"/>
              </a:ext>
            </a:extLst>
          </p:cNvPr>
          <p:cNvSpPr txBox="1">
            <a:spLocks noChangeArrowheads="1"/>
          </p:cNvSpPr>
          <p:nvPr/>
        </p:nvSpPr>
        <p:spPr bwMode="auto">
          <a:xfrm>
            <a:off x="609600" y="4267200"/>
            <a:ext cx="295231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2 Corintios 5:10</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142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67021-08E8-7CE2-8F4C-A867B25BE47D}"/>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67580D1D-AAE9-9BC8-F96E-F06CC6B30AC2}"/>
              </a:ext>
            </a:extLst>
          </p:cNvPr>
          <p:cNvSpPr>
            <a:spLocks noChangeArrowheads="1"/>
          </p:cNvSpPr>
          <p:nvPr/>
        </p:nvSpPr>
        <p:spPr bwMode="auto">
          <a:xfrm>
            <a:off x="609600" y="1295400"/>
            <a:ext cx="10972800" cy="230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No hay tiempo ahora para entrar en detalles, pero primero hay "coronas" para algunas personas, en el cielo.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Hay por lo menos 5 coronas, y quizás más. Por ejemplo: hay una corona especial para los mártires (Apocalipsis 2:10)</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Pero también hay </a:t>
            </a:r>
            <a:r>
              <a:rPr lang="es-ES" sz="3000" i="1" u="sng" dirty="0">
                <a:solidFill>
                  <a:srgbClr val="EFF9FF"/>
                </a:solidFill>
                <a:latin typeface="Arial" panose="020B0604020202020204" pitchFamily="34" charset="0"/>
                <a:cs typeface="Times New Roman" panose="02020603050405020304" pitchFamily="18" charset="0"/>
              </a:rPr>
              <a:t>recompensas</a:t>
            </a:r>
            <a:r>
              <a:rPr lang="es-ES" sz="3000" dirty="0">
                <a:solidFill>
                  <a:srgbClr val="EFF9FF"/>
                </a:solidFill>
                <a:latin typeface="Arial" panose="020B0604020202020204" pitchFamily="34" charset="0"/>
                <a:cs typeface="Times New Roman" panose="02020603050405020304" pitchFamily="18" charset="0"/>
              </a:rPr>
              <a:t> que cada uno puede acumular mientras está en la tierra.</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2" name="Rectangle 10">
            <a:extLst>
              <a:ext uri="{FF2B5EF4-FFF2-40B4-BE49-F238E27FC236}">
                <a16:creationId xmlns:a16="http://schemas.microsoft.com/office/drawing/2014/main" id="{8FA6CA59-1AF3-0FAB-3A4E-BC1582A7C535}"/>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acumulen para sí tesoros en la tierra, donde la polilla y la herrumbre destruyen, y donde ladrones penetran y roban; sino </a:t>
            </a:r>
            <a:r>
              <a:rPr kumimoji="0" lang="es-ES" sz="2800" u="sng" dirty="0">
                <a:solidFill>
                  <a:srgbClr val="FFFF4B"/>
                </a:solidFill>
                <a:effectLst>
                  <a:outerShdw blurRad="38100" dist="38100" dir="2700000" algn="tl">
                    <a:srgbClr val="000000"/>
                  </a:outerShdw>
                </a:effectLst>
                <a:latin typeface="Arial" panose="020B0604020202020204" pitchFamily="34" charset="0"/>
                <a:cs typeface="Arial" panose="020B0604020202020204" pitchFamily="34" charset="0"/>
              </a:rPr>
              <a:t>acumulen tesoros en el cielo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donde ni la polilla ni la herrumbre destruyen, y donde ladrones no penetran ni roban;</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EB0BFB2A-425D-F297-B321-55F113B5FF52}"/>
              </a:ext>
            </a:extLst>
          </p:cNvPr>
          <p:cNvSpPr txBox="1">
            <a:spLocks noChangeArrowheads="1"/>
          </p:cNvSpPr>
          <p:nvPr/>
        </p:nvSpPr>
        <p:spPr bwMode="auto">
          <a:xfrm>
            <a:off x="609600" y="4267200"/>
            <a:ext cx="2436148"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Mateo 6:19-2</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568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p:tgtEl>
                                          <p:spTgt spid="5"/>
                                        </p:tgtEl>
                                        <p:attrNameLst>
                                          <p:attrName>ppt_y</p:attrName>
                                        </p:attrNameLst>
                                      </p:cBhvr>
                                      <p:tavLst>
                                        <p:tav tm="0">
                                          <p:val>
                                            <p:strVal val="#ppt_y+#ppt_h*1.125000"/>
                                          </p:val>
                                        </p:tav>
                                        <p:tav tm="100000">
                                          <p:val>
                                            <p:strVal val="#ppt_y"/>
                                          </p:val>
                                        </p:tav>
                                      </p:tavLst>
                                    </p:anim>
                                    <p:animEffect transition="in" filter="wipe(up)">
                                      <p:cBhvr>
                                        <p:cTn id="8" dur="25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8E93D-C712-F8CD-60AF-631C06C5053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AD244AB-B4F8-29EC-1E23-747A451890D1}"/>
              </a:ext>
            </a:extLst>
          </p:cNvPr>
          <p:cNvSpPr>
            <a:spLocks noChangeArrowheads="1"/>
          </p:cNvSpPr>
          <p:nvPr/>
        </p:nvSpPr>
        <p:spPr bwMode="auto">
          <a:xfrm>
            <a:off x="609600" y="1295400"/>
            <a:ext cx="10972800" cy="51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Hay distintos </a:t>
            </a:r>
            <a:r>
              <a:rPr lang="es-ES" sz="3000" i="1" dirty="0">
                <a:solidFill>
                  <a:srgbClr val="EFF9FF"/>
                </a:solidFill>
                <a:latin typeface="Arial" panose="020B0604020202020204" pitchFamily="34" charset="0"/>
                <a:cs typeface="Times New Roman" panose="02020603050405020304" pitchFamily="18" charset="0"/>
              </a:rPr>
              <a:t>tipos</a:t>
            </a:r>
            <a:r>
              <a:rPr lang="es-ES" sz="3000" dirty="0">
                <a:solidFill>
                  <a:srgbClr val="EFF9FF"/>
                </a:solidFill>
                <a:latin typeface="Arial" panose="020B0604020202020204" pitchFamily="34" charset="0"/>
                <a:cs typeface="Times New Roman" panose="02020603050405020304" pitchFamily="18" charset="0"/>
              </a:rPr>
              <a:t> de recompensa:</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8" name="Rectangle 10">
            <a:extLst>
              <a:ext uri="{FF2B5EF4-FFF2-40B4-BE49-F238E27FC236}">
                <a16:creationId xmlns:a16="http://schemas.microsoft.com/office/drawing/2014/main" id="{C332B953-4C78-0438-9028-B4BEE79028BE}"/>
              </a:ext>
            </a:extLst>
          </p:cNvPr>
          <p:cNvSpPr>
            <a:spLocks noChangeArrowheads="1"/>
          </p:cNvSpPr>
          <p:nvPr/>
        </p:nvSpPr>
        <p:spPr bwMode="auto">
          <a:xfrm>
            <a:off x="609600" y="4267200"/>
            <a:ext cx="10972800" cy="1752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acumulen para sí tesoros en la tierra, donde la polilla y la herrumbre destruyen, y donde ladrones penetran y roban; sino </a:t>
            </a:r>
            <a:r>
              <a:rPr kumimoji="0" lang="es-ES" sz="2800" u="sng" dirty="0">
                <a:solidFill>
                  <a:srgbClr val="FFFF4B"/>
                </a:solidFill>
                <a:effectLst>
                  <a:outerShdw blurRad="38100" dist="38100" dir="2700000" algn="tl">
                    <a:srgbClr val="000000"/>
                  </a:outerShdw>
                </a:effectLst>
                <a:latin typeface="Arial" panose="020B0604020202020204" pitchFamily="34" charset="0"/>
                <a:cs typeface="Arial" panose="020B0604020202020204" pitchFamily="34" charset="0"/>
              </a:rPr>
              <a:t>acumulen tesoros en el cielo</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donde ni la polilla ni la herrumbre destruyen, y donde ladrones no penetran ni roban;</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Text Box 5">
            <a:extLst>
              <a:ext uri="{FF2B5EF4-FFF2-40B4-BE49-F238E27FC236}">
                <a16:creationId xmlns:a16="http://schemas.microsoft.com/office/drawing/2014/main" id="{755BE2CD-AF20-9140-2240-8722C044DED5}"/>
              </a:ext>
            </a:extLst>
          </p:cNvPr>
          <p:cNvSpPr txBox="1">
            <a:spLocks noChangeArrowheads="1"/>
          </p:cNvSpPr>
          <p:nvPr/>
        </p:nvSpPr>
        <p:spPr bwMode="auto">
          <a:xfrm>
            <a:off x="609600" y="4267200"/>
            <a:ext cx="2436148"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Mateo 6:19-2</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Rectangle 10">
            <a:extLst>
              <a:ext uri="{FF2B5EF4-FFF2-40B4-BE49-F238E27FC236}">
                <a16:creationId xmlns:a16="http://schemas.microsoft.com/office/drawing/2014/main" id="{5A7F0A84-AB55-72A7-9030-7F0129D767A2}"/>
              </a:ext>
            </a:extLst>
          </p:cNvPr>
          <p:cNvSpPr>
            <a:spLocks noChangeArrowheads="1"/>
          </p:cNvSpPr>
          <p:nvPr/>
        </p:nvSpPr>
        <p:spPr bwMode="auto">
          <a:xfrm>
            <a:off x="609600" y="1905000"/>
            <a:ext cx="10972800" cy="1371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recibe a un profeta como profeta, recibirá recompensa de profeta; y el que recibe a un justo como justo, recibirá recompensa de justo.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ox 5">
            <a:extLst>
              <a:ext uri="{FF2B5EF4-FFF2-40B4-BE49-F238E27FC236}">
                <a16:creationId xmlns:a16="http://schemas.microsoft.com/office/drawing/2014/main" id="{D8CDA79A-6982-8F5A-1601-65E3F1C554CE}"/>
              </a:ext>
            </a:extLst>
          </p:cNvPr>
          <p:cNvSpPr txBox="1">
            <a:spLocks noChangeArrowheads="1"/>
          </p:cNvSpPr>
          <p:nvPr/>
        </p:nvSpPr>
        <p:spPr bwMode="auto">
          <a:xfrm>
            <a:off x="609600" y="1905000"/>
            <a:ext cx="231592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Mateo 10:41</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41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p:tgtEl>
                                          <p:spTgt spid="11"/>
                                        </p:tgtEl>
                                        <p:attrNameLst>
                                          <p:attrName>ppt_y</p:attrName>
                                        </p:attrNameLst>
                                      </p:cBhvr>
                                      <p:tavLst>
                                        <p:tav tm="0">
                                          <p:val>
                                            <p:strVal val="#ppt_y+#ppt_h*1.125000"/>
                                          </p:val>
                                        </p:tav>
                                        <p:tav tm="100000">
                                          <p:val>
                                            <p:strVal val="#ppt_y"/>
                                          </p:val>
                                        </p:tav>
                                      </p:tavLst>
                                    </p:anim>
                                    <p:animEffect transition="in" filter="wipe(up)">
                                      <p:cBhvr>
                                        <p:cTn id="14" dur="2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35A11-966A-BDAB-1EBF-690714BA59D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8A94897-A961-59BD-E335-AF27CB51630C}"/>
              </a:ext>
            </a:extLst>
          </p:cNvPr>
          <p:cNvSpPr>
            <a:spLocks noChangeArrowheads="1"/>
          </p:cNvSpPr>
          <p:nvPr/>
        </p:nvSpPr>
        <p:spPr bwMode="auto">
          <a:xfrm>
            <a:off x="609600" y="1295400"/>
            <a:ext cx="10972800" cy="51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Hay distintos </a:t>
            </a:r>
            <a:r>
              <a:rPr lang="es-ES" sz="3000" i="1" dirty="0">
                <a:solidFill>
                  <a:srgbClr val="EFF9FF"/>
                </a:solidFill>
                <a:latin typeface="Arial" panose="020B0604020202020204" pitchFamily="34" charset="0"/>
                <a:cs typeface="Times New Roman" panose="02020603050405020304" pitchFamily="18" charset="0"/>
              </a:rPr>
              <a:t>tipos</a:t>
            </a:r>
            <a:r>
              <a:rPr lang="es-ES" sz="3000" dirty="0">
                <a:solidFill>
                  <a:srgbClr val="EFF9FF"/>
                </a:solidFill>
                <a:latin typeface="Arial" panose="020B0604020202020204" pitchFamily="34" charset="0"/>
                <a:cs typeface="Times New Roman" panose="02020603050405020304" pitchFamily="18" charset="0"/>
              </a:rPr>
              <a:t> de recompensa:</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10" name="Rectangle 10">
            <a:extLst>
              <a:ext uri="{FF2B5EF4-FFF2-40B4-BE49-F238E27FC236}">
                <a16:creationId xmlns:a16="http://schemas.microsoft.com/office/drawing/2014/main" id="{C88F80BB-6EE2-DFD2-B6E1-88152454558A}"/>
              </a:ext>
            </a:extLst>
          </p:cNvPr>
          <p:cNvSpPr>
            <a:spLocks noChangeArrowheads="1"/>
          </p:cNvSpPr>
          <p:nvPr/>
        </p:nvSpPr>
        <p:spPr bwMode="auto">
          <a:xfrm>
            <a:off x="609600" y="1905000"/>
            <a:ext cx="10972800" cy="1371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recibe a un profeta como profeta, recibirá recompensa de profeta; y el que recibe a un justo como justo, recibirá recompensa de justo.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ox 5">
            <a:extLst>
              <a:ext uri="{FF2B5EF4-FFF2-40B4-BE49-F238E27FC236}">
                <a16:creationId xmlns:a16="http://schemas.microsoft.com/office/drawing/2014/main" id="{1F187710-5B1D-AB10-38A4-815A32E1A3D5}"/>
              </a:ext>
            </a:extLst>
          </p:cNvPr>
          <p:cNvSpPr txBox="1">
            <a:spLocks noChangeArrowheads="1"/>
          </p:cNvSpPr>
          <p:nvPr/>
        </p:nvSpPr>
        <p:spPr bwMode="auto">
          <a:xfrm>
            <a:off x="609600" y="1905000"/>
            <a:ext cx="2315923"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Mateo 10:41</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0">
            <a:extLst>
              <a:ext uri="{FF2B5EF4-FFF2-40B4-BE49-F238E27FC236}">
                <a16:creationId xmlns:a16="http://schemas.microsoft.com/office/drawing/2014/main" id="{CAA09285-19D6-528F-F2AE-F92C9345394F}"/>
              </a:ext>
            </a:extLst>
          </p:cNvPr>
          <p:cNvSpPr>
            <a:spLocks noChangeArrowheads="1"/>
          </p:cNvSpPr>
          <p:nvPr/>
        </p:nvSpPr>
        <p:spPr bwMode="auto">
          <a:xfrm>
            <a:off x="609600" y="3581400"/>
            <a:ext cx="10972800" cy="1371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Ahora bien, el que planta y el que riega son una misma cosa, pero cada uno recibirá su propia recompensa conforme a su propio trabajo.</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A691636-EE4D-89B1-2381-F560E42EE521}"/>
              </a:ext>
            </a:extLst>
          </p:cNvPr>
          <p:cNvSpPr txBox="1">
            <a:spLocks noChangeArrowheads="1"/>
          </p:cNvSpPr>
          <p:nvPr/>
        </p:nvSpPr>
        <p:spPr bwMode="auto">
          <a:xfrm>
            <a:off x="609600" y="3581400"/>
            <a:ext cx="2751940"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1 Corintios 3:8</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265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p:tgtEl>
                                          <p:spTgt spid="3"/>
                                        </p:tgtEl>
                                        <p:attrNameLst>
                                          <p:attrName>ppt_y</p:attrName>
                                        </p:attrNameLst>
                                      </p:cBhvr>
                                      <p:tavLst>
                                        <p:tav tm="0">
                                          <p:val>
                                            <p:strVal val="#ppt_y+#ppt_h*1.125000"/>
                                          </p:val>
                                        </p:tav>
                                        <p:tav tm="100000">
                                          <p:val>
                                            <p:strVal val="#ppt_y"/>
                                          </p:val>
                                        </p:tav>
                                      </p:tavLst>
                                    </p:anim>
                                    <p:animEffect transition="in" filter="wipe(up)">
                                      <p:cBhvr>
                                        <p:cTn id="8" dur="25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90C6-B0DC-B5F5-6CF8-378B2AAE4E9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23BB925-CF15-4050-0AD3-B15ADDBF0451}"/>
              </a:ext>
            </a:extLst>
          </p:cNvPr>
          <p:cNvSpPr>
            <a:spLocks noChangeArrowheads="1"/>
          </p:cNvSpPr>
          <p:nvPr/>
        </p:nvSpPr>
        <p:spPr bwMode="auto">
          <a:xfrm>
            <a:off x="609600" y="1295400"/>
            <a:ext cx="109728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Una vez más, no hay tiempo para entrar en detalles sobre estas coronas y recompensas.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Solo recuerda esto: todo lo que haces en tu vida terrenal afecta lo que acumulas en el cielo.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Piensa en eso.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¿Cómo está tu cuenta de recompensas ahora mismo?</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Para que quede claro: ¡tu SALVACIÓN no depende de hacer cosas buenas! La salvación es solo por fe, solo por Cristo, solo por gracia. </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Pero tus obras son las que te acumulan tu recompensa en el cielo.</a:t>
            </a:r>
            <a:endParaRPr lang="es-419" sz="3000" dirty="0">
              <a:solidFill>
                <a:srgbClr val="EFF9FF"/>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733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2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25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25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25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25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371C6-92EE-5356-F995-3D970A7B46F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CA4B38C-DD83-BDDB-1805-37A31956F98D}"/>
              </a:ext>
            </a:extLst>
          </p:cNvPr>
          <p:cNvSpPr>
            <a:spLocks noChangeArrowheads="1"/>
          </p:cNvSpPr>
          <p:nvPr/>
        </p:nvSpPr>
        <p:spPr bwMode="auto">
          <a:xfrm>
            <a:off x="609600" y="1295400"/>
            <a:ext cx="109728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Finalmente, como Dios es justo y equitativo, lo mismo sucede en el infierno: algunas personas son castigadas mucho más severamente que otras.</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10" name="Rectangle 10">
            <a:extLst>
              <a:ext uri="{FF2B5EF4-FFF2-40B4-BE49-F238E27FC236}">
                <a16:creationId xmlns:a16="http://schemas.microsoft.com/office/drawing/2014/main" id="{4B61315D-CF8E-063E-F294-F3A34C350DFC}"/>
              </a:ext>
            </a:extLst>
          </p:cNvPr>
          <p:cNvSpPr>
            <a:spLocks noChangeArrowheads="1"/>
          </p:cNvSpPr>
          <p:nvPr/>
        </p:nvSpPr>
        <p:spPr bwMode="auto">
          <a:xfrm>
            <a:off x="609600" y="2722537"/>
            <a:ext cx="10972800" cy="38862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señor de ese siervo volverá el día en que el siervo menos lo espere y a la hora menos pensada. Lo castigará severamente y le impondrá la condena que reciben los incrédulos.</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siervo que conoce la voluntad de su señor y no se prepara para cumplirla recibirá muchos golpes.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cambio, el que no la conoce y hace algo que merezca castigo recibirá pocos golpes. </a:t>
            </a:r>
          </a:p>
          <a:p>
            <a:pPr algn="just">
              <a:lnSpc>
                <a:spcPct val="90000"/>
              </a:lnSpc>
              <a:spcBef>
                <a:spcPts val="0"/>
              </a:spcBef>
              <a:spcAft>
                <a:spcPts val="6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 todo el que se le ha dado mucho se le exigirá mucho; y al que se le ha confiado mucho se le pedirá aún más.”</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ox 5">
            <a:extLst>
              <a:ext uri="{FF2B5EF4-FFF2-40B4-BE49-F238E27FC236}">
                <a16:creationId xmlns:a16="http://schemas.microsoft.com/office/drawing/2014/main" id="{E4D487BC-5973-24DC-E37F-A28DF3C19487}"/>
              </a:ext>
            </a:extLst>
          </p:cNvPr>
          <p:cNvSpPr txBox="1">
            <a:spLocks noChangeArrowheads="1"/>
          </p:cNvSpPr>
          <p:nvPr/>
        </p:nvSpPr>
        <p:spPr bwMode="auto">
          <a:xfrm>
            <a:off x="609600" y="2722537"/>
            <a:ext cx="2836899"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Lucas 12:46-48</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609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bg/>
                                          </p:spTgt>
                                        </p:tgtEl>
                                        <p:attrNameLst>
                                          <p:attrName>style.visibility</p:attrName>
                                        </p:attrNameLst>
                                      </p:cBhvr>
                                      <p:to>
                                        <p:strVal val="visible"/>
                                      </p:to>
                                    </p:set>
                                    <p:animEffect transition="in" filter="wipe(left)">
                                      <p:cBhvr>
                                        <p:cTn id="18" dur="500"/>
                                        <p:tgtEl>
                                          <p:spTgt spid="10">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left)">
                                      <p:cBhvr>
                                        <p:cTn id="3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animBg="1"/>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0B54-87B1-14AF-F27E-271C07C784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7A9F485-DAB2-E324-34BB-9D57EFD9DBAC}"/>
              </a:ext>
            </a:extLst>
          </p:cNvPr>
          <p:cNvSpPr>
            <a:spLocks noChangeArrowheads="1"/>
          </p:cNvSpPr>
          <p:nvPr/>
        </p:nvSpPr>
        <p:spPr bwMode="auto">
          <a:xfrm>
            <a:off x="914400" y="1143000"/>
            <a:ext cx="10287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Así que esos son los juicios finales mencionados en la Biblia. El de los “ángeles”, el de los “muertos”, y el “tribunal de Cristo” para nosotros, los cristianos.</a:t>
            </a:r>
            <a:endParaRPr lang="es-419" sz="3000" dirty="0">
              <a:solidFill>
                <a:srgbClr val="EFF9FF"/>
              </a:solidFill>
              <a:latin typeface="Arial" panose="020B0604020202020204" pitchFamily="34" charset="0"/>
              <a:cs typeface="Times New Roman" panose="02020603050405020304" pitchFamily="18" charset="0"/>
            </a:endParaRPr>
          </a:p>
        </p:txBody>
      </p:sp>
      <p:sp>
        <p:nvSpPr>
          <p:cNvPr id="5" name="Rectangle 10">
            <a:extLst>
              <a:ext uri="{FF2B5EF4-FFF2-40B4-BE49-F238E27FC236}">
                <a16:creationId xmlns:a16="http://schemas.microsoft.com/office/drawing/2014/main" id="{CAD6A7F0-DD32-D3DB-5A95-9592CE1C0EBE}"/>
              </a:ext>
            </a:extLst>
          </p:cNvPr>
          <p:cNvSpPr>
            <a:spLocks noChangeArrowheads="1"/>
          </p:cNvSpPr>
          <p:nvPr/>
        </p:nvSpPr>
        <p:spPr bwMode="auto">
          <a:xfrm>
            <a:off x="1066800" y="3429000"/>
            <a:ext cx="10058400" cy="23622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no se encontraba inscrito en el libro de la vida fue arrojado al lago de fuego.</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vi un cielo nuevo y una tierra nueva, porque el primer cielo y la primera tierra pasaron, y el mar ya no existe.</a:t>
            </a:r>
            <a:endPar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CE98F533-7957-C1CB-D49D-D71EF527E426}"/>
              </a:ext>
            </a:extLst>
          </p:cNvPr>
          <p:cNvSpPr txBox="1">
            <a:spLocks noChangeArrowheads="1"/>
          </p:cNvSpPr>
          <p:nvPr/>
        </p:nvSpPr>
        <p:spPr bwMode="auto">
          <a:xfrm>
            <a:off x="1066800" y="3429000"/>
            <a:ext cx="4467153"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20:15 - 21:1</a:t>
            </a:r>
            <a:endPar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55B5F87-5471-1939-1A1E-BFDE5A0BBE8D}"/>
              </a:ext>
            </a:extLst>
          </p:cNvPr>
          <p:cNvSpPr>
            <a:spLocks noChangeArrowheads="1"/>
          </p:cNvSpPr>
          <p:nvPr/>
        </p:nvSpPr>
        <p:spPr bwMode="auto">
          <a:xfrm>
            <a:off x="914400" y="2389359"/>
            <a:ext cx="10287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¿Y luego qué?</a:t>
            </a:r>
          </a:p>
          <a:p>
            <a:pPr algn="just">
              <a:lnSpc>
                <a:spcPct val="90000"/>
              </a:lnSpc>
              <a:spcBef>
                <a:spcPts val="0"/>
              </a:spcBef>
              <a:spcAft>
                <a:spcPts val="600"/>
              </a:spcAft>
              <a:buClrTx/>
              <a:buSzTx/>
              <a:buFontTx/>
              <a:buNone/>
            </a:pPr>
            <a:r>
              <a:rPr lang="es-ES" sz="3000" dirty="0">
                <a:solidFill>
                  <a:srgbClr val="EFF9FF"/>
                </a:solidFill>
                <a:latin typeface="Arial" panose="020B0604020202020204" pitchFamily="34" charset="0"/>
                <a:cs typeface="Times New Roman" panose="02020603050405020304" pitchFamily="18" charset="0"/>
              </a:rPr>
              <a:t>Para contexto:</a:t>
            </a:r>
            <a:endParaRPr lang="es-419" sz="3000" dirty="0">
              <a:solidFill>
                <a:srgbClr val="EFF9FF"/>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69239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ppt_y</p:attrName>
                                        </p:attrNameLst>
                                      </p:cBhvr>
                                      <p:tavLst>
                                        <p:tav tm="0">
                                          <p:val>
                                            <p:strVal val="#ppt_y+#ppt_h*1.125000"/>
                                          </p:val>
                                        </p:tav>
                                        <p:tav tm="100000">
                                          <p:val>
                                            <p:strVal val="#ppt_y"/>
                                          </p:val>
                                        </p:tav>
                                      </p:tavLst>
                                    </p:anim>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bg/>
                                          </p:spTgt>
                                        </p:tgtEl>
                                        <p:attrNameLst>
                                          <p:attrName>style.visibility</p:attrName>
                                        </p:attrNameLst>
                                      </p:cBhvr>
                                      <p:to>
                                        <p:strVal val="visible"/>
                                      </p:to>
                                    </p:set>
                                    <p:animEffect transition="in" filter="wipe(left)">
                                      <p:cBhvr>
                                        <p:cTn id="30" dur="500"/>
                                        <p:tgtEl>
                                          <p:spTgt spid="5">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left)">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animBg="1"/>
      <p:bldP spid="6" grpId="0"/>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FD84-C3C6-ECE0-3B8C-423DE8C15F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8757B6-663C-5F9A-02D1-EF5A7BE07E92}"/>
              </a:ext>
            </a:extLst>
          </p:cNvPr>
          <p:cNvSpPr>
            <a:spLocks noChangeArrowheads="1"/>
          </p:cNvSpPr>
          <p:nvPr/>
        </p:nvSpPr>
        <p:spPr bwMode="auto">
          <a:xfrm>
            <a:off x="1143000" y="990600"/>
            <a:ext cx="9906000" cy="51816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 fue derribado al infierno, sino a “</a:t>
            </a:r>
            <a:r>
              <a:rPr lang="es-ES_tradnl" altLang="en-US"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seol”.</a:t>
            </a:r>
          </a:p>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Tal palabra ocurre 66 veces en el antiguo testamento.</a:t>
            </a:r>
          </a:p>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Bueno, en </a:t>
            </a:r>
            <a:r>
              <a:rPr lang="es-ES_tradnl" altLang="en-US" sz="3000" i="1"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hebreo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ocurre 66 veces!  Porque la palabra en sí es hebrea!  </a:t>
            </a:r>
          </a:p>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de hecho, en varios traducciones de la Biblia en español, la palabra figura tal cual: “seol”.</a:t>
            </a:r>
          </a:p>
          <a:p>
            <a:pPr algn="just">
              <a:lnSpc>
                <a:spcPct val="90000"/>
              </a:lnSpc>
              <a:spcBef>
                <a:spcPct val="25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Sin embargo, muchas veces está traducido en nuestra Biblias, usando frases cómo: “el infierno”, “el sepulcro”, “la fosa”, y algunos otros términos…. Incorrectos!</a:t>
            </a:r>
          </a:p>
        </p:txBody>
      </p:sp>
    </p:spTree>
    <p:extLst>
      <p:ext uri="{BB962C8B-B14F-4D97-AF65-F5344CB8AC3E}">
        <p14:creationId xmlns:p14="http://schemas.microsoft.com/office/powerpoint/2010/main" val="1480069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CC44-7598-9D59-E56E-D0982F4937CD}"/>
            </a:ext>
          </a:extLst>
        </p:cNvPr>
        <p:cNvGrpSpPr/>
        <p:nvPr/>
      </p:nvGrpSpPr>
      <p:grpSpPr>
        <a:xfrm>
          <a:off x="0" y="0"/>
          <a:ext cx="0" cy="0"/>
          <a:chOff x="0" y="0"/>
          <a:chExt cx="0" cy="0"/>
        </a:xfrm>
      </p:grpSpPr>
      <p:sp>
        <p:nvSpPr>
          <p:cNvPr id="7" name="Para 1 - Rectangle 9">
            <a:extLst>
              <a:ext uri="{FF2B5EF4-FFF2-40B4-BE49-F238E27FC236}">
                <a16:creationId xmlns:a16="http://schemas.microsoft.com/office/drawing/2014/main" id="{FAA3A84D-9B8C-7B8C-D629-AECC2B1EF02C}"/>
              </a:ext>
            </a:extLst>
          </p:cNvPr>
          <p:cNvSpPr>
            <a:spLocks noChangeArrowheads="1"/>
          </p:cNvSpPr>
          <p:nvPr/>
        </p:nvSpPr>
        <p:spPr bwMode="auto">
          <a:xfrm>
            <a:off x="990600" y="2286000"/>
            <a:ext cx="10210800" cy="271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tiempo” termine inmediatamente después del juicio del Gran Trono Blanco; Cuando todos los del Hades hayan sido trasladados al infierno final, eso es todo.</a:t>
            </a:r>
          </a:p>
          <a:p>
            <a:pPr algn="just">
              <a:lnSpc>
                <a:spcPct val="90000"/>
              </a:lnSpc>
              <a:spcAft>
                <a:spcPts val="6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Ese es el último evento que ocurre en el tiempo.  Después, no hay más tiempo.</a:t>
            </a:r>
          </a:p>
          <a:p>
            <a:pPr algn="just">
              <a:lnSpc>
                <a:spcPct val="90000"/>
              </a:lnSpc>
              <a:spcAft>
                <a:spcPts val="6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Comienza “la eternidad”.</a:t>
            </a:r>
            <a:endPar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168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B470-8276-A354-4278-852D1437EC0D}"/>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37064D7D-A8F6-D306-200F-E76A40D21CCE}"/>
              </a:ext>
            </a:extLst>
          </p:cNvPr>
          <p:cNvSpPr>
            <a:spLocks noChangeArrowheads="1"/>
          </p:cNvSpPr>
          <p:nvPr/>
        </p:nvSpPr>
        <p:spPr bwMode="auto">
          <a:xfrm>
            <a:off x="1295400" y="1371600"/>
            <a:ext cx="9601200" cy="12954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"Presten atención, que estoy por crear un cielo nuevo y una tierra nueva. No volverán a mencionarse las cosas pasadas ni se traerán a la memoria."</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7A125FFC-5048-56DD-AB93-92B653446262}"/>
              </a:ext>
            </a:extLst>
          </p:cNvPr>
          <p:cNvSpPr txBox="1">
            <a:spLocks noChangeArrowheads="1"/>
          </p:cNvSpPr>
          <p:nvPr/>
        </p:nvSpPr>
        <p:spPr bwMode="auto">
          <a:xfrm>
            <a:off x="1295400" y="1371600"/>
            <a:ext cx="2275848"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Isaías 65:17</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337B3038-C81D-67CF-A7A9-227792FF17A1}"/>
              </a:ext>
            </a:extLst>
          </p:cNvPr>
          <p:cNvSpPr>
            <a:spLocks noChangeArrowheads="1"/>
          </p:cNvSpPr>
          <p:nvPr/>
        </p:nvSpPr>
        <p:spPr bwMode="auto">
          <a:xfrm>
            <a:off x="1295400" y="3048000"/>
            <a:ext cx="9601200" cy="16764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"Porque, así como perdurarán en mi presencia el cielo nuevo y la tierra nueva que yo haré, así también perdurarán el nombre y los descendientes de ustedes”, afirma el Señor. </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8AFC0A99-A2AC-9A0C-1DE4-489FA91913E3}"/>
              </a:ext>
            </a:extLst>
          </p:cNvPr>
          <p:cNvSpPr txBox="1">
            <a:spLocks noChangeArrowheads="1"/>
          </p:cNvSpPr>
          <p:nvPr/>
        </p:nvSpPr>
        <p:spPr bwMode="auto">
          <a:xfrm>
            <a:off x="1295400" y="3048000"/>
            <a:ext cx="2275848"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Isaías 66:22</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9CC698DD-531E-845F-EEEF-84638F7C8F85}"/>
              </a:ext>
            </a:extLst>
          </p:cNvPr>
          <p:cNvSpPr>
            <a:spLocks noChangeArrowheads="1"/>
          </p:cNvSpPr>
          <p:nvPr/>
        </p:nvSpPr>
        <p:spPr bwMode="auto">
          <a:xfrm>
            <a:off x="1295400" y="5105400"/>
            <a:ext cx="9601200" cy="914400"/>
          </a:xfrm>
          <a:prstGeom prst="rect">
            <a:avLst/>
          </a:prstGeom>
          <a:solidFill>
            <a:srgbClr val="333333"/>
          </a:solidFill>
          <a:ln w="38100">
            <a:solidFill>
              <a:srgbClr val="FFFF00"/>
            </a:solidFill>
            <a:miter lim="800000"/>
            <a:headEnd/>
            <a:tailEnd/>
          </a:ln>
        </p:spPr>
        <p:txBody>
          <a:bodyPr lIns="126000" tIns="90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"El cielo y la tierra pasarán, pero mis palabras jamás pasarán.”</a:t>
            </a:r>
            <a:endParaRPr kumimoji="0" lang="es-419" sz="28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D050E99F-C483-D642-D64B-006E0280FA41}"/>
              </a:ext>
            </a:extLst>
          </p:cNvPr>
          <p:cNvSpPr txBox="1">
            <a:spLocks noChangeArrowheads="1"/>
          </p:cNvSpPr>
          <p:nvPr/>
        </p:nvSpPr>
        <p:spPr bwMode="auto">
          <a:xfrm>
            <a:off x="1295400" y="5105400"/>
            <a:ext cx="253553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Marcos 13:31</a:t>
            </a:r>
            <a:endParaRPr kumimoji="1" lang="es-419" sz="28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79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p:tgtEl>
                                          <p:spTgt spid="4"/>
                                        </p:tgtEl>
                                        <p:attrNameLst>
                                          <p:attrName>ppt_y</p:attrName>
                                        </p:attrNameLst>
                                      </p:cBhvr>
                                      <p:tavLst>
                                        <p:tav tm="0">
                                          <p:val>
                                            <p:strVal val="#ppt_y+#ppt_h*1.125000"/>
                                          </p:val>
                                        </p:tav>
                                        <p:tav tm="100000">
                                          <p:val>
                                            <p:strVal val="#ppt_y"/>
                                          </p:val>
                                        </p:tav>
                                      </p:tavLst>
                                    </p:anim>
                                    <p:animEffect transition="in" filter="wipe(up)">
                                      <p:cBhvr>
                                        <p:cTn id="8" dur="25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left)">
                                      <p:cBhvr>
                                        <p:cTn id="13" dur="250"/>
                                        <p:tgtEl>
                                          <p:spTgt spid="3">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2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250"/>
                                        <p:tgtEl>
                                          <p:spTgt spid="8"/>
                                        </p:tgtEl>
                                        <p:attrNameLst>
                                          <p:attrName>ppt_y</p:attrName>
                                        </p:attrNameLst>
                                      </p:cBhvr>
                                      <p:tavLst>
                                        <p:tav tm="0">
                                          <p:val>
                                            <p:strVal val="#ppt_y+#ppt_h*1.125000"/>
                                          </p:val>
                                        </p:tav>
                                        <p:tav tm="100000">
                                          <p:val>
                                            <p:strVal val="#ppt_y"/>
                                          </p:val>
                                        </p:tav>
                                      </p:tavLst>
                                    </p:anim>
                                    <p:animEffect transition="in" filter="wipe(up)">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wipe(left)">
                                      <p:cBhvr>
                                        <p:cTn id="27" dur="250"/>
                                        <p:tgtEl>
                                          <p:spTgt spid="7">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25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50"/>
                                        <p:tgtEl>
                                          <p:spTgt spid="10"/>
                                        </p:tgtEl>
                                        <p:attrNameLst>
                                          <p:attrName>ppt_y</p:attrName>
                                        </p:attrNameLst>
                                      </p:cBhvr>
                                      <p:tavLst>
                                        <p:tav tm="0">
                                          <p:val>
                                            <p:strVal val="#ppt_y+#ppt_h*1.125000"/>
                                          </p:val>
                                        </p:tav>
                                        <p:tav tm="100000">
                                          <p:val>
                                            <p:strVal val="#ppt_y"/>
                                          </p:val>
                                        </p:tav>
                                      </p:tavLst>
                                    </p:anim>
                                    <p:animEffect transition="in" filter="wipe(up)">
                                      <p:cBhvr>
                                        <p:cTn id="36" dur="25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bg/>
                                          </p:spTgt>
                                        </p:tgtEl>
                                        <p:attrNameLst>
                                          <p:attrName>style.visibility</p:attrName>
                                        </p:attrNameLst>
                                      </p:cBhvr>
                                      <p:to>
                                        <p:strVal val="visible"/>
                                      </p:to>
                                    </p:set>
                                    <p:animEffect transition="in" filter="wipe(left)">
                                      <p:cBhvr>
                                        <p:cTn id="41" dur="250"/>
                                        <p:tgtEl>
                                          <p:spTgt spid="9">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2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p:bldP spid="7" grpId="0" build="allAtOnce" animBg="1"/>
      <p:bldP spid="8" grpId="0"/>
      <p:bldP spid="9" grpId="0" build="allAtOnce" animBg="1"/>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8D3E5-9E0C-B1A9-09E9-D8437BBE0514}"/>
            </a:ext>
          </a:extLst>
        </p:cNvPr>
        <p:cNvGrpSpPr/>
        <p:nvPr/>
      </p:nvGrpSpPr>
      <p:grpSpPr>
        <a:xfrm>
          <a:off x="0" y="0"/>
          <a:ext cx="0" cy="0"/>
          <a:chOff x="0" y="0"/>
          <a:chExt cx="0" cy="0"/>
        </a:xfrm>
      </p:grpSpPr>
      <p:sp>
        <p:nvSpPr>
          <p:cNvPr id="12" name="Para 1 - Rectangle 9">
            <a:extLst>
              <a:ext uri="{FF2B5EF4-FFF2-40B4-BE49-F238E27FC236}">
                <a16:creationId xmlns:a16="http://schemas.microsoft.com/office/drawing/2014/main" id="{BCAC2D30-5273-D9D1-658A-5F59B3B66CA4}"/>
              </a:ext>
            </a:extLst>
          </p:cNvPr>
          <p:cNvSpPr>
            <a:spLocks noChangeArrowheads="1"/>
          </p:cNvSpPr>
          <p:nvPr/>
        </p:nvSpPr>
        <p:spPr bwMode="auto">
          <a:xfrm>
            <a:off x="609600" y="990600"/>
            <a:ext cx="109728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419"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 ¿Cómo sería este nuevo cielo?</a:t>
            </a:r>
            <a:endPar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8C7F37F6-C565-ED34-DBB0-66DCA6184116}"/>
              </a:ext>
            </a:extLst>
          </p:cNvPr>
          <p:cNvSpPr>
            <a:spLocks noChangeArrowheads="1"/>
          </p:cNvSpPr>
          <p:nvPr/>
        </p:nvSpPr>
        <p:spPr bwMode="auto">
          <a:xfrm>
            <a:off x="609600" y="1676400"/>
            <a:ext cx="10972800" cy="44958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Después vi un cielo nuevo y una tierra nueva, porque el primer cielo y la primera tierra habían dejado de existir, lo mismo que el mar. </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además la ciudad santa, la nueva Jerusalén, que bajaba del cielo, procedente de Dios, preparada como una novia hermosamente vestida para su prometido. </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Oí una potente voz que provenía del trono y decía:</a:t>
            </a:r>
            <a:endPar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219149DC-4458-25C4-FF73-830606A7355A}"/>
              </a:ext>
            </a:extLst>
          </p:cNvPr>
          <p:cNvSpPr txBox="1">
            <a:spLocks noChangeArrowheads="1"/>
          </p:cNvSpPr>
          <p:nvPr/>
        </p:nvSpPr>
        <p:spPr bwMode="auto">
          <a:xfrm>
            <a:off x="609600" y="1676400"/>
            <a:ext cx="372335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21:1 - 8</a:t>
            </a:r>
            <a:endPar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3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p:tgtEl>
                                          <p:spTgt spid="4"/>
                                        </p:tgtEl>
                                        <p:attrNameLst>
                                          <p:attrName>ppt_y</p:attrName>
                                        </p:attrNameLst>
                                      </p:cBhvr>
                                      <p:tavLst>
                                        <p:tav tm="0">
                                          <p:val>
                                            <p:strVal val="#ppt_y+#ppt_h*1.125000"/>
                                          </p:val>
                                        </p:tav>
                                        <p:tav tm="100000">
                                          <p:val>
                                            <p:strVal val="#ppt_y"/>
                                          </p:val>
                                        </p:tav>
                                      </p:tavLst>
                                    </p:anim>
                                    <p:animEffect transition="in" filter="wipe(up)">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left)">
                                      <p:cBhvr>
                                        <p:cTn id="18" dur="5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build="p" animBg="1"/>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77DC6-7ECC-141E-3596-A883CF840AF2}"/>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ABAE4C65-D2A6-C124-08EB-F0066390256D}"/>
              </a:ext>
            </a:extLst>
          </p:cNvPr>
          <p:cNvSpPr>
            <a:spLocks noChangeArrowheads="1"/>
          </p:cNvSpPr>
          <p:nvPr/>
        </p:nvSpPr>
        <p:spPr bwMode="auto">
          <a:xfrm>
            <a:off x="609600" y="1676400"/>
            <a:ext cx="10972800" cy="44958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¡Aquí, entre los seres humanos, está el santuario de Dios! </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Él habitará en medio de ellos y ellos serán su pueblo; Dios mismo estará con ellos y será su Dios. Él enjugará toda lágrima de los ojos. Ya no habrá muerte ni llanto, tampoco lamento ni dolor, porque las primeras cosas han dejado de existir".</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estaba sentado en el trono dijo: "¡Yo hago nuevas todas las cosas!". </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añadió: "Escribe, porque estas palabras son verdaderas y dignas de confianza".</a:t>
            </a:r>
          </a:p>
        </p:txBody>
      </p:sp>
      <p:sp>
        <p:nvSpPr>
          <p:cNvPr id="4" name="Text Box 5">
            <a:extLst>
              <a:ext uri="{FF2B5EF4-FFF2-40B4-BE49-F238E27FC236}">
                <a16:creationId xmlns:a16="http://schemas.microsoft.com/office/drawing/2014/main" id="{EF244619-A494-2D81-D171-E40A0515BFCA}"/>
              </a:ext>
            </a:extLst>
          </p:cNvPr>
          <p:cNvSpPr txBox="1">
            <a:spLocks noChangeArrowheads="1"/>
          </p:cNvSpPr>
          <p:nvPr/>
        </p:nvSpPr>
        <p:spPr bwMode="auto">
          <a:xfrm>
            <a:off x="609600" y="1676400"/>
            <a:ext cx="372335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21:1 - 8</a:t>
            </a:r>
          </a:p>
        </p:txBody>
      </p:sp>
      <p:sp>
        <p:nvSpPr>
          <p:cNvPr id="5" name="Para 1 - Rectangle 9">
            <a:extLst>
              <a:ext uri="{FF2B5EF4-FFF2-40B4-BE49-F238E27FC236}">
                <a16:creationId xmlns:a16="http://schemas.microsoft.com/office/drawing/2014/main" id="{0CFB2FC0-A0B5-9DAD-8534-0D368A3AB794}"/>
              </a:ext>
            </a:extLst>
          </p:cNvPr>
          <p:cNvSpPr>
            <a:spLocks noChangeArrowheads="1"/>
          </p:cNvSpPr>
          <p:nvPr/>
        </p:nvSpPr>
        <p:spPr bwMode="auto">
          <a:xfrm>
            <a:off x="609600" y="990600"/>
            <a:ext cx="109728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419"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 ¿Cómo sería este nuevo cielo?</a:t>
            </a:r>
            <a:endPar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994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436A8-C2D0-E6FD-8871-834EDA4BEF48}"/>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7BD5A4DC-47B1-F264-7BC6-1AC2F17169EE}"/>
              </a:ext>
            </a:extLst>
          </p:cNvPr>
          <p:cNvSpPr>
            <a:spLocks noChangeArrowheads="1"/>
          </p:cNvSpPr>
          <p:nvPr/>
        </p:nvSpPr>
        <p:spPr bwMode="auto">
          <a:xfrm>
            <a:off x="609600" y="1676400"/>
            <a:ext cx="10972800" cy="44958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También me dijo: "Ya todo está hecho. Yo soy el Alfa y la Omega, el Principio y el Fin. Al que tenga sed le daré a beber gratuitamente de la fuente del agua de la vida.</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salga vencedor heredará todo esto y yo seré su Dios y él será mi hijo. </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los cobardes, los incrédulos, los abominables, los asesinos, los que cometen inmoralidades sexuales, los que practican artes mágicas, los idólatras y todos los mentirosos recibirán como herencia el lago de fuego y azufre. </a:t>
            </a:r>
          </a:p>
          <a:p>
            <a:pPr algn="just">
              <a:lnSpc>
                <a:spcPct val="90000"/>
              </a:lnSpc>
              <a:spcBef>
                <a:spcPts val="0"/>
              </a:spcBef>
              <a:spcAft>
                <a:spcPts val="6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Esta es la segunda muerte”.</a:t>
            </a:r>
            <a:endParaRPr kumimoji="0"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90000"/>
              </a:lnSpc>
              <a:spcBef>
                <a:spcPts val="0"/>
              </a:spcBef>
              <a:spcAft>
                <a:spcPts val="600"/>
              </a:spcAft>
              <a:buClrTx/>
              <a:buSzTx/>
              <a:buFontTx/>
              <a:buNone/>
            </a:pPr>
            <a:endPar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35868D13-A79D-3559-8EC8-64102D131B49}"/>
              </a:ext>
            </a:extLst>
          </p:cNvPr>
          <p:cNvSpPr txBox="1">
            <a:spLocks noChangeArrowheads="1"/>
          </p:cNvSpPr>
          <p:nvPr/>
        </p:nvSpPr>
        <p:spPr bwMode="auto">
          <a:xfrm>
            <a:off x="609600" y="1676400"/>
            <a:ext cx="3723359"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21:1 - 8</a:t>
            </a:r>
          </a:p>
        </p:txBody>
      </p:sp>
      <p:sp>
        <p:nvSpPr>
          <p:cNvPr id="6" name="Para 1 - Rectangle 9">
            <a:extLst>
              <a:ext uri="{FF2B5EF4-FFF2-40B4-BE49-F238E27FC236}">
                <a16:creationId xmlns:a16="http://schemas.microsoft.com/office/drawing/2014/main" id="{BDF1D95B-DAD3-AED8-ADCF-1C15326A039C}"/>
              </a:ext>
            </a:extLst>
          </p:cNvPr>
          <p:cNvSpPr>
            <a:spLocks noChangeArrowheads="1"/>
          </p:cNvSpPr>
          <p:nvPr/>
        </p:nvSpPr>
        <p:spPr bwMode="auto">
          <a:xfrm>
            <a:off x="609600" y="990600"/>
            <a:ext cx="109728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419"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 ¿Cómo sería este nuevo cielo?</a:t>
            </a:r>
            <a:endPar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157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40334-2F89-BA01-9FD6-7E0104C59D39}"/>
            </a:ext>
          </a:extLst>
        </p:cNvPr>
        <p:cNvGrpSpPr/>
        <p:nvPr/>
      </p:nvGrpSpPr>
      <p:grpSpPr>
        <a:xfrm>
          <a:off x="0" y="0"/>
          <a:ext cx="0" cy="0"/>
          <a:chOff x="0" y="0"/>
          <a:chExt cx="0" cy="0"/>
        </a:xfrm>
      </p:grpSpPr>
      <p:sp>
        <p:nvSpPr>
          <p:cNvPr id="5" name="Top Text Dark Background -Rectangle 10">
            <a:extLst>
              <a:ext uri="{FF2B5EF4-FFF2-40B4-BE49-F238E27FC236}">
                <a16:creationId xmlns:a16="http://schemas.microsoft.com/office/drawing/2014/main" id="{B4A3D3A1-FBC8-7242-5D70-B84A6ECC3E31}"/>
              </a:ext>
            </a:extLst>
          </p:cNvPr>
          <p:cNvSpPr>
            <a:spLocks noChangeArrowheads="1"/>
          </p:cNvSpPr>
          <p:nvPr/>
        </p:nvSpPr>
        <p:spPr bwMode="auto">
          <a:xfrm>
            <a:off x="609600" y="1677600"/>
            <a:ext cx="10972800" cy="35814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Se acercó uno de los siete ángeles que tenían las siete copas llenas con las últimas siete plagas. Me dijo: “Ven, que te voy a presentar a la novia, la esposa del Cordero”.</a:t>
            </a:r>
          </a:p>
          <a:p>
            <a:pPr algn="just">
              <a:lnSpc>
                <a:spcPct val="90000"/>
              </a:lnSpc>
              <a:spcBef>
                <a:spcPts val="0"/>
              </a:spcBef>
              <a:spcAft>
                <a:spcPts val="4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Me llevó en el Espíritu a una montaña grande y elevada, y me mostró la ciudad santa, Jerusalén, que bajaba del cielo, procedente de Dios.  </a:t>
            </a:r>
          </a:p>
          <a:p>
            <a:pPr algn="just">
              <a:lnSpc>
                <a:spcPct val="90000"/>
              </a:lnSpc>
              <a:spcBef>
                <a:spcPts val="0"/>
              </a:spcBef>
              <a:spcAft>
                <a:spcPts val="400"/>
              </a:spcAft>
              <a:buClrTx/>
              <a:buSzTx/>
              <a:buFontTx/>
              <a:buNone/>
            </a:pPr>
            <a:r>
              <a:rPr kumimoji="0" lang="es-E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Resplandecía con la gloria de Dios y su brillo era como el de una piedra preciosa, semejante a una piedra de jaspe transparente. </a:t>
            </a:r>
            <a:endParaRPr kumimoji="0" lang="es-419"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90000"/>
              </a:lnSpc>
              <a:spcBef>
                <a:spcPts val="0"/>
              </a:spcBef>
              <a:spcAft>
                <a:spcPts val="400"/>
              </a:spcAft>
              <a:buClrTx/>
              <a:buSzTx/>
              <a:buFontTx/>
              <a:buNone/>
            </a:pPr>
            <a:endPar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5A649D8A-BB3D-CFB9-F902-CBA10EFED173}"/>
              </a:ext>
            </a:extLst>
          </p:cNvPr>
          <p:cNvSpPr txBox="1">
            <a:spLocks noChangeArrowheads="1"/>
          </p:cNvSpPr>
          <p:nvPr/>
        </p:nvSpPr>
        <p:spPr bwMode="auto">
          <a:xfrm>
            <a:off x="609600" y="1693263"/>
            <a:ext cx="3724963"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21:9-27</a:t>
            </a:r>
            <a:endParaRPr kumimoji="1" lang="es-419" sz="29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Bot text TRANSPARENT back - Rectangle 10">
            <a:extLst>
              <a:ext uri="{FF2B5EF4-FFF2-40B4-BE49-F238E27FC236}">
                <a16:creationId xmlns:a16="http://schemas.microsoft.com/office/drawing/2014/main" id="{5F182E2F-B1E6-391D-5699-046C2C95F754}"/>
              </a:ext>
            </a:extLst>
          </p:cNvPr>
          <p:cNvSpPr>
            <a:spLocks noChangeArrowheads="1"/>
          </p:cNvSpPr>
          <p:nvPr/>
        </p:nvSpPr>
        <p:spPr bwMode="auto">
          <a:xfrm>
            <a:off x="583949" y="2057400"/>
            <a:ext cx="10972800" cy="3581400"/>
          </a:xfrm>
          <a:prstGeom prst="rect">
            <a:avLst/>
          </a:prstGeom>
          <a:noFill/>
          <a:ln w="38100">
            <a:solidFill>
              <a:srgbClr val="FFFF00">
                <a:alpha val="0"/>
              </a:srgbClr>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endParaRPr kumimoji="0" lang="es-419" sz="29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Para 1 - Rectangle 9">
            <a:extLst>
              <a:ext uri="{FF2B5EF4-FFF2-40B4-BE49-F238E27FC236}">
                <a16:creationId xmlns:a16="http://schemas.microsoft.com/office/drawing/2014/main" id="{C297E24F-F83A-A52B-0235-8919EA899FCD}"/>
              </a:ext>
            </a:extLst>
          </p:cNvPr>
          <p:cNvSpPr>
            <a:spLocks noChangeArrowheads="1"/>
          </p:cNvSpPr>
          <p:nvPr/>
        </p:nvSpPr>
        <p:spPr bwMode="auto">
          <a:xfrm>
            <a:off x="609600" y="990600"/>
            <a:ext cx="109728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419"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 ¿Cómo sería este nuevo cielo?</a:t>
            </a:r>
            <a:endPar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Para 1 - Rectangle 9">
            <a:extLst>
              <a:ext uri="{FF2B5EF4-FFF2-40B4-BE49-F238E27FC236}">
                <a16:creationId xmlns:a16="http://schemas.microsoft.com/office/drawing/2014/main" id="{D33AE344-37B1-A98E-68A9-A0AB28F499D0}"/>
              </a:ext>
            </a:extLst>
          </p:cNvPr>
          <p:cNvSpPr>
            <a:spLocks noChangeArrowheads="1"/>
          </p:cNvSpPr>
          <p:nvPr/>
        </p:nvSpPr>
        <p:spPr bwMode="auto">
          <a:xfrm>
            <a:off x="609600" y="5430863"/>
            <a:ext cx="109728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Jerusalén no es muy grande! ¡Solo tiene alrededor de un millón de habitantes! ¿Dónde viviremos?</a:t>
            </a:r>
            <a:endParaRPr kumimoji="1" lang="es-419" sz="31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798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p:tgtEl>
                                          <p:spTgt spid="4"/>
                                        </p:tgtEl>
                                        <p:attrNameLst>
                                          <p:attrName>ppt_y</p:attrName>
                                        </p:attrNameLst>
                                      </p:cBhvr>
                                      <p:tavLst>
                                        <p:tav tm="0">
                                          <p:val>
                                            <p:strVal val="#ppt_y+#ppt_h*1.125000"/>
                                          </p:val>
                                        </p:tav>
                                        <p:tav tm="100000">
                                          <p:val>
                                            <p:strVal val="#ppt_y"/>
                                          </p:val>
                                        </p:tav>
                                      </p:tavLst>
                                    </p:anim>
                                    <p:animEffect transition="in" filter="wipe(up)">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nodePh="1">
                                  <p:stCondLst>
                                    <p:cond delay="0"/>
                                  </p:stCondLst>
                                  <p:endCondLst>
                                    <p:cond evt="begin" delay="0">
                                      <p:tn val="16"/>
                                    </p:cond>
                                  </p:end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wipe(left)">
                                      <p:cBhvr>
                                        <p:cTn id="23" dur="500"/>
                                        <p:tgtEl>
                                          <p:spTgt spid="5">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 grpId="0"/>
      <p:bldP spid="6" grpId="0" build="p" autoUpdateAnimBg="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FD5C-AF28-75EE-C3B4-702D1379BACF}"/>
            </a:ext>
          </a:extLst>
        </p:cNvPr>
        <p:cNvGrpSpPr/>
        <p:nvPr/>
      </p:nvGrpSpPr>
      <p:grpSpPr>
        <a:xfrm>
          <a:off x="0" y="0"/>
          <a:ext cx="0" cy="0"/>
          <a:chOff x="0" y="0"/>
          <a:chExt cx="0" cy="0"/>
        </a:xfrm>
      </p:grpSpPr>
      <p:pic>
        <p:nvPicPr>
          <p:cNvPr id="7" name="Estadio - Picture 6">
            <a:extLst>
              <a:ext uri="{FF2B5EF4-FFF2-40B4-BE49-F238E27FC236}">
                <a16:creationId xmlns:a16="http://schemas.microsoft.com/office/drawing/2014/main" id="{EB307E54-2EFC-1117-FF99-5CEE9CEDE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743200"/>
            <a:ext cx="4114800" cy="2667000"/>
          </a:xfrm>
          <a:prstGeom prst="rect">
            <a:avLst/>
          </a:prstGeom>
        </p:spPr>
      </p:pic>
      <p:sp>
        <p:nvSpPr>
          <p:cNvPr id="2" name="Para 1 - Rectangle 9">
            <a:extLst>
              <a:ext uri="{FF2B5EF4-FFF2-40B4-BE49-F238E27FC236}">
                <a16:creationId xmlns:a16="http://schemas.microsoft.com/office/drawing/2014/main" id="{A35FCCBD-4874-8499-3AAF-C5204E36B416}"/>
              </a:ext>
            </a:extLst>
          </p:cNvPr>
          <p:cNvSpPr>
            <a:spLocks noChangeArrowheads="1"/>
          </p:cNvSpPr>
          <p:nvPr/>
        </p:nvSpPr>
        <p:spPr bwMode="auto">
          <a:xfrm>
            <a:off x="609600" y="838200"/>
            <a:ext cx="10972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Afortunadamente, el ángel que llevó a Juan a ver la ciudad, tenía consigo una vara de medir, así que sabemos el tamaño.</a:t>
            </a:r>
          </a:p>
          <a:p>
            <a:pPr algn="just">
              <a:lnSpc>
                <a:spcPct val="87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Según v16, “</a:t>
            </a:r>
            <a:r>
              <a:rPr kumimoji="1" lang="es-ES" sz="30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ángel midió la ciudad con la vara y midió doce mil estadios</a:t>
            </a: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5" name="Para 1 - Rectangle 9">
            <a:extLst>
              <a:ext uri="{FF2B5EF4-FFF2-40B4-BE49-F238E27FC236}">
                <a16:creationId xmlns:a16="http://schemas.microsoft.com/office/drawing/2014/main" id="{2F096A81-04BB-C06F-D3BB-57B247C0A56C}"/>
              </a:ext>
            </a:extLst>
          </p:cNvPr>
          <p:cNvSpPr>
            <a:spLocks noChangeArrowheads="1"/>
          </p:cNvSpPr>
          <p:nvPr/>
        </p:nvSpPr>
        <p:spPr bwMode="auto">
          <a:xfrm>
            <a:off x="609600" y="2514600"/>
            <a:ext cx="6629400" cy="132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3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1 Estadio romano = 185 metros.</a:t>
            </a:r>
          </a:p>
          <a:p>
            <a:pPr algn="just">
              <a:lnSpc>
                <a:spcPct val="85000"/>
              </a:lnSpc>
              <a:spcAft>
                <a:spcPts val="3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Multiplicado por 12.000 </a:t>
            </a:r>
          </a:p>
          <a:p>
            <a:pPr algn="just">
              <a:lnSpc>
                <a:spcPct val="85000"/>
              </a:lnSpc>
              <a:spcAft>
                <a:spcPts val="3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¡Bastante grande!</a:t>
            </a:r>
          </a:p>
          <a:p>
            <a:pPr algn="just">
              <a:lnSpc>
                <a:spcPct val="85000"/>
              </a:lnSpc>
              <a:spcAft>
                <a:spcPts val="300"/>
              </a:spcAft>
            </a:pPr>
            <a:r>
              <a:rPr kumimoji="1" lang="es-ES"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a:t>
            </a:r>
            <a:r>
              <a:rPr kumimoji="1" lang="es-ES"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ejemplo,</a:t>
            </a:r>
            <a:r>
              <a:rPr kumimoji="1" lang="es-ES"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comparado</a:t>
            </a:r>
            <a:r>
              <a:rPr kumimoji="1" lang="es-ES"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con EE.UU…</a:t>
            </a:r>
          </a:p>
        </p:txBody>
      </p:sp>
      <p:pic>
        <p:nvPicPr>
          <p:cNvPr id="6" name="Picture 5">
            <a:extLst>
              <a:ext uri="{FF2B5EF4-FFF2-40B4-BE49-F238E27FC236}">
                <a16:creationId xmlns:a16="http://schemas.microsoft.com/office/drawing/2014/main" id="{A173EA2D-BF05-CE6A-DE14-F82544A68E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contrast="41000"/>
                    </a14:imgEffect>
                  </a14:imgLayer>
                </a14:imgProps>
              </a:ext>
              <a:ext uri="{28A0092B-C50C-407E-A947-70E740481C1C}">
                <a14:useLocalDpi xmlns:a14="http://schemas.microsoft.com/office/drawing/2010/main" val="0"/>
              </a:ext>
            </a:extLst>
          </a:blip>
          <a:srcRect l="13132" t="13519" r="14959" b="2306"/>
          <a:stretch/>
        </p:blipFill>
        <p:spPr>
          <a:xfrm>
            <a:off x="7239000" y="2638586"/>
            <a:ext cx="4343400" cy="3533616"/>
          </a:xfrm>
          <a:prstGeom prst="rect">
            <a:avLst/>
          </a:prstGeom>
        </p:spPr>
      </p:pic>
      <p:sp>
        <p:nvSpPr>
          <p:cNvPr id="9" name="Para 1 - Rectangle 9">
            <a:extLst>
              <a:ext uri="{FF2B5EF4-FFF2-40B4-BE49-F238E27FC236}">
                <a16:creationId xmlns:a16="http://schemas.microsoft.com/office/drawing/2014/main" id="{3F935544-1DE5-E737-473C-3477C80B18D6}"/>
              </a:ext>
            </a:extLst>
          </p:cNvPr>
          <p:cNvSpPr>
            <a:spLocks noChangeArrowheads="1"/>
          </p:cNvSpPr>
          <p:nvPr/>
        </p:nvSpPr>
        <p:spPr bwMode="auto">
          <a:xfrm>
            <a:off x="609600" y="4295614"/>
            <a:ext cx="6629400" cy="80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3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Tamaño suficiente … ¡para MUCHAS personas!</a:t>
            </a:r>
          </a:p>
        </p:txBody>
      </p:sp>
      <p:sp>
        <p:nvSpPr>
          <p:cNvPr id="10" name="Para 1 - Rectangle 9">
            <a:extLst>
              <a:ext uri="{FF2B5EF4-FFF2-40B4-BE49-F238E27FC236}">
                <a16:creationId xmlns:a16="http://schemas.microsoft.com/office/drawing/2014/main" id="{8BD5C271-54F6-42B3-E3ED-8DE32A92F7F3}"/>
              </a:ext>
            </a:extLst>
          </p:cNvPr>
          <p:cNvSpPr>
            <a:spLocks noChangeArrowheads="1"/>
          </p:cNvSpPr>
          <p:nvPr/>
        </p:nvSpPr>
        <p:spPr bwMode="auto">
          <a:xfrm>
            <a:off x="609600" y="5076986"/>
            <a:ext cx="6629400" cy="124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300"/>
              </a:spcAft>
            </a:pPr>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hay un detalle:</a:t>
            </a:r>
          </a:p>
          <a:p>
            <a:pPr algn="just">
              <a:lnSpc>
                <a:spcPct val="85000"/>
              </a:lnSpc>
              <a:spcAft>
                <a:spcPts val="300"/>
              </a:spcAft>
            </a:pPr>
            <a:r>
              <a:rPr kumimoji="1" lang="es-419"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Según apocalipsis, la ciudad ¡no es cuadrada!</a:t>
            </a:r>
            <a:endPar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404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wipe(up)">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Effect transition="in" filter="wipe(up)">
                                      <p:cBhvr>
                                        <p:cTn id="5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P spid="9" grpId="0" build="p"/>
      <p:bldP spid="1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B3715-FF56-EEEB-D9FE-330ADCDB67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C1DDB82-2273-4A70-E81B-63374A9462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41000"/>
                    </a14:imgEffect>
                  </a14:imgLayer>
                </a14:imgProps>
              </a:ext>
              <a:ext uri="{28A0092B-C50C-407E-A947-70E740481C1C}">
                <a14:useLocalDpi xmlns:a14="http://schemas.microsoft.com/office/drawing/2010/main" val="0"/>
              </a:ext>
            </a:extLst>
          </a:blip>
          <a:srcRect l="13132" t="13519" r="14959" b="2306"/>
          <a:stretch/>
        </p:blipFill>
        <p:spPr>
          <a:xfrm>
            <a:off x="7239000" y="2638586"/>
            <a:ext cx="4343400" cy="3533616"/>
          </a:xfrm>
          <a:prstGeom prst="rect">
            <a:avLst/>
          </a:prstGeom>
        </p:spPr>
      </p:pic>
      <p:sp>
        <p:nvSpPr>
          <p:cNvPr id="3" name="Para 1 - Rectangle 9">
            <a:extLst>
              <a:ext uri="{FF2B5EF4-FFF2-40B4-BE49-F238E27FC236}">
                <a16:creationId xmlns:a16="http://schemas.microsoft.com/office/drawing/2014/main" id="{FFF85767-8FCB-0E39-FCCE-12ED8D573942}"/>
              </a:ext>
            </a:extLst>
          </p:cNvPr>
          <p:cNvSpPr>
            <a:spLocks noChangeArrowheads="1"/>
          </p:cNvSpPr>
          <p:nvPr/>
        </p:nvSpPr>
        <p:spPr bwMode="auto">
          <a:xfrm>
            <a:off x="609600" y="3047999"/>
            <a:ext cx="6400800" cy="53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 sea: ¡es un CUBO!</a:t>
            </a:r>
            <a:endPar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Para 1 - Rectangle 9">
            <a:extLst>
              <a:ext uri="{FF2B5EF4-FFF2-40B4-BE49-F238E27FC236}">
                <a16:creationId xmlns:a16="http://schemas.microsoft.com/office/drawing/2014/main" id="{434B4120-87D0-698F-A08B-DB9344E247D0}"/>
              </a:ext>
            </a:extLst>
          </p:cNvPr>
          <p:cNvSpPr>
            <a:spLocks noChangeArrowheads="1"/>
          </p:cNvSpPr>
          <p:nvPr/>
        </p:nvSpPr>
        <p:spPr bwMode="auto">
          <a:xfrm>
            <a:off x="609600" y="2084559"/>
            <a:ext cx="662368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0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sz="3000"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“su longitud, su anchura y su altura eran iguales.”</a:t>
            </a:r>
            <a:endParaRPr kumimoji="1" lang="es-419" sz="3000" i="1"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Para 1 - Rectangle 9">
            <a:extLst>
              <a:ext uri="{FF2B5EF4-FFF2-40B4-BE49-F238E27FC236}">
                <a16:creationId xmlns:a16="http://schemas.microsoft.com/office/drawing/2014/main" id="{7F0B07F1-6AD2-A7B0-B8FB-3A2CA65FE803}"/>
              </a:ext>
            </a:extLst>
          </p:cNvPr>
          <p:cNvSpPr>
            <a:spLocks noChangeArrowheads="1"/>
          </p:cNvSpPr>
          <p:nvPr/>
        </p:nvSpPr>
        <p:spPr bwMode="auto">
          <a:xfrm>
            <a:off x="609600" y="3581400"/>
            <a:ext cx="7086600" cy="45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 </a:t>
            </a:r>
            <a:r>
              <a:rPr kumimoji="1" lang="es-ES" sz="3000" i="1"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asombrosamente</a:t>
            </a: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enorme. ¡Gigante!</a:t>
            </a:r>
            <a:endPar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59A608E-24C1-990A-A569-FE2C7D19ED9E}"/>
              </a:ext>
            </a:extLst>
          </p:cNvPr>
          <p:cNvPicPr>
            <a:picLocks noChangeAspect="1"/>
          </p:cNvPicPr>
          <p:nvPr/>
        </p:nvPicPr>
        <p:blipFill>
          <a:blip r:embed="rId5">
            <a:extLst>
              <a:ext uri="{28A0092B-C50C-407E-A947-70E740481C1C}">
                <a14:useLocalDpi xmlns:a14="http://schemas.microsoft.com/office/drawing/2010/main" val="0"/>
              </a:ext>
            </a:extLst>
          </a:blip>
          <a:srcRect t="8732" b="2202"/>
          <a:stretch>
            <a:fillRect/>
          </a:stretch>
        </p:blipFill>
        <p:spPr>
          <a:xfrm>
            <a:off x="8153401" y="2286001"/>
            <a:ext cx="2508884" cy="3886202"/>
          </a:xfrm>
          <a:prstGeom prst="rect">
            <a:avLst/>
          </a:prstGeom>
        </p:spPr>
      </p:pic>
      <p:sp>
        <p:nvSpPr>
          <p:cNvPr id="15" name="Para 1 - Rectangle 9">
            <a:extLst>
              <a:ext uri="{FF2B5EF4-FFF2-40B4-BE49-F238E27FC236}">
                <a16:creationId xmlns:a16="http://schemas.microsoft.com/office/drawing/2014/main" id="{E46AD5F4-39D9-B9C8-2BA7-3E6D82AF891E}"/>
              </a:ext>
            </a:extLst>
          </p:cNvPr>
          <p:cNvSpPr>
            <a:spLocks noChangeArrowheads="1"/>
          </p:cNvSpPr>
          <p:nvPr/>
        </p:nvSpPr>
        <p:spPr bwMode="auto">
          <a:xfrm>
            <a:off x="609600" y="4191000"/>
            <a:ext cx="7086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ser exactos, 12.000 estadios son 2.200 km. </a:t>
            </a:r>
          </a:p>
          <a:p>
            <a:pPr algn="just">
              <a:lnSpc>
                <a:spcPct val="87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ciudad tiene 2.200 km de largo, 2.200 km de ancho y 2.200 km de alto.</a:t>
            </a:r>
            <a:endPar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Para 1 - Rectangle 9">
            <a:extLst>
              <a:ext uri="{FF2B5EF4-FFF2-40B4-BE49-F238E27FC236}">
                <a16:creationId xmlns:a16="http://schemas.microsoft.com/office/drawing/2014/main" id="{58CBA530-DC63-09D7-AD3A-C5657EE5B048}"/>
              </a:ext>
            </a:extLst>
          </p:cNvPr>
          <p:cNvSpPr>
            <a:spLocks noChangeArrowheads="1"/>
          </p:cNvSpPr>
          <p:nvPr/>
        </p:nvSpPr>
        <p:spPr bwMode="auto">
          <a:xfrm>
            <a:off x="609600" y="838200"/>
            <a:ext cx="10972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Afortunadamente, el ángel que llevó a Juan a ver la ciudad, tenía consigo una vara de medir, así que sabemos el tamaño.</a:t>
            </a:r>
          </a:p>
          <a:p>
            <a:pPr algn="just">
              <a:lnSpc>
                <a:spcPct val="87000"/>
              </a:lnSpc>
              <a:spcAft>
                <a:spcPts val="400"/>
              </a:spcAft>
            </a:pPr>
            <a:r>
              <a:rPr kumimoji="1" lang="es-419" sz="3000" noProof="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Según v16, “</a:t>
            </a:r>
            <a:r>
              <a:rPr kumimoji="1" lang="es-ES" sz="30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ángel midió la ciudad con la vara y midió doce mil estadios</a:t>
            </a:r>
            <a:r>
              <a:rPr kumimoji="1" lang="es-E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30149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ppt_w</p:attrName>
                                        </p:attrNameLst>
                                      </p:cBhvr>
                                      <p:tavLst>
                                        <p:tav tm="0">
                                          <p:val>
                                            <p:fltVal val="0"/>
                                          </p:val>
                                        </p:tav>
                                        <p:tav tm="100000">
                                          <p:val>
                                            <p:strVal val="#ppt_w"/>
                                          </p:val>
                                        </p:tav>
                                      </p:tavLst>
                                    </p:anim>
                                    <p:anim calcmode="lin" valueType="num">
                                      <p:cBhvr>
                                        <p:cTn id="18" dur="750" fill="hold"/>
                                        <p:tgtEl>
                                          <p:spTgt spid="14"/>
                                        </p:tgtEl>
                                        <p:attrNameLst>
                                          <p:attrName>ppt_h</p:attrName>
                                        </p:attrNameLst>
                                      </p:cBhvr>
                                      <p:tavLst>
                                        <p:tav tm="0">
                                          <p:val>
                                            <p:fltVal val="0"/>
                                          </p:val>
                                        </p:tav>
                                        <p:tav tm="100000">
                                          <p:val>
                                            <p:strVal val="#ppt_h"/>
                                          </p:val>
                                        </p:tav>
                                      </p:tavLst>
                                    </p:anim>
                                    <p:animEffect transition="in" filter="fade">
                                      <p:cBhvr>
                                        <p:cTn id="19" dur="750"/>
                                        <p:tgtEl>
                                          <p:spTgt spid="14"/>
                                        </p:tgtEl>
                                      </p:cBhvr>
                                    </p:animEffect>
                                  </p:childTnLst>
                                </p:cTn>
                              </p:par>
                              <p:par>
                                <p:cTn id="20" presetID="10" presetClass="exit" presetSubtype="0" fill="hold" nodeType="withEffect">
                                  <p:stCondLst>
                                    <p:cond delay="50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left)">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left)">
                                      <p:cBhvr>
                                        <p:cTn id="3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9" grpId="0" uiExpand="1" build="p"/>
      <p:bldP spid="1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A117E-2B00-117E-6A3F-649B8D8D85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A5DBBE-BE57-E674-181C-976A2F46656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92"/>
                    </a14:imgEffect>
                    <a14:imgEffect>
                      <a14:saturation sat="126000"/>
                    </a14:imgEffect>
                    <a14:imgEffect>
                      <a14:brightnessContrast bright="-7000" contrast="11000"/>
                    </a14:imgEffect>
                  </a14:imgLayer>
                </a14:imgProps>
              </a:ext>
              <a:ext uri="{28A0092B-C50C-407E-A947-70E740481C1C}">
                <a14:useLocalDpi xmlns:a14="http://schemas.microsoft.com/office/drawing/2010/main" val="0"/>
              </a:ext>
            </a:extLst>
          </a:blip>
          <a:srcRect t="3841"/>
          <a:stretch/>
        </p:blipFill>
        <p:spPr>
          <a:xfrm>
            <a:off x="1295400" y="1371600"/>
            <a:ext cx="9601200" cy="4800602"/>
          </a:xfrm>
          <a:prstGeom prst="rect">
            <a:avLst/>
          </a:prstGeom>
        </p:spPr>
      </p:pic>
      <p:sp>
        <p:nvSpPr>
          <p:cNvPr id="5" name="Subtitle: &quot;Juicios&quot; - Rectangle 9">
            <a:extLst>
              <a:ext uri="{FF2B5EF4-FFF2-40B4-BE49-F238E27FC236}">
                <a16:creationId xmlns:a16="http://schemas.microsoft.com/office/drawing/2014/main" id="{AC8956D3-F5EE-BAE9-60FA-B44C0A275F3B}"/>
              </a:ext>
            </a:extLst>
          </p:cNvPr>
          <p:cNvSpPr>
            <a:spLocks noChangeArrowheads="1"/>
          </p:cNvSpPr>
          <p:nvPr/>
        </p:nvSpPr>
        <p:spPr bwMode="auto">
          <a:xfrm>
            <a:off x="1295400" y="3581400"/>
            <a:ext cx="9601200" cy="6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419" sz="4500" b="1" noProof="0" dirty="0">
                <a:solidFill>
                  <a:srgbClr val="FFFF00"/>
                </a:solidFill>
                <a:effectLst>
                  <a:outerShdw blurRad="38100" dist="50800" dir="2700000" algn="tl">
                    <a:srgbClr val="000000">
                      <a:alpha val="90000"/>
                    </a:srgbClr>
                  </a:outerShdw>
                </a:effectLst>
                <a:latin typeface="Arial" panose="020B0604020202020204" pitchFamily="34" charset="0"/>
                <a:cs typeface="Arial" panose="020B0604020202020204" pitchFamily="34" charset="0"/>
              </a:rPr>
              <a:t>Bienvenido a casa</a:t>
            </a:r>
            <a:endParaRPr kumimoji="1" lang="es-419" sz="4500" b="1" noProof="0" dirty="0">
              <a:solidFill>
                <a:srgbClr val="FFFF00"/>
              </a:solidFill>
              <a:effectLst>
                <a:outerShdw blurRad="38100" dist="50800" dir="2700000" algn="tl">
                  <a:srgbClr val="000000">
                    <a:alpha val="90000"/>
                  </a:srgbClr>
                </a:outerShdw>
              </a:effectLst>
              <a:latin typeface="Arial" panose="020B0604020202020204" pitchFamily="34" charset="0"/>
              <a:cs typeface="Arial" panose="020B0604020202020204" pitchFamily="34" charset="0"/>
            </a:endParaRPr>
          </a:p>
        </p:txBody>
      </p:sp>
      <p:sp>
        <p:nvSpPr>
          <p:cNvPr id="6" name="Para 1 - Rectangle 9">
            <a:extLst>
              <a:ext uri="{FF2B5EF4-FFF2-40B4-BE49-F238E27FC236}">
                <a16:creationId xmlns:a16="http://schemas.microsoft.com/office/drawing/2014/main" id="{A980298B-5468-532F-7042-E953829C8EEA}"/>
              </a:ext>
            </a:extLst>
          </p:cNvPr>
          <p:cNvSpPr>
            <a:spLocks noChangeArrowheads="1"/>
          </p:cNvSpPr>
          <p:nvPr/>
        </p:nvSpPr>
        <p:spPr bwMode="auto">
          <a:xfrm>
            <a:off x="2438400" y="44196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87000"/>
              </a:lnSpc>
              <a:spcAft>
                <a:spcPts val="400"/>
              </a:spcAft>
            </a:pPr>
            <a:r>
              <a:rPr kumimoji="1" lang="es-ES" sz="2900" i="1" dirty="0">
                <a:solidFill>
                  <a:srgbClr val="EFF9FF"/>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rPr>
              <a:t>“Vi además la ciudad santa, la nueva Jerusalén, que bajaba del cielo, procedente de Dios...”</a:t>
            </a:r>
            <a:endParaRPr kumimoji="1" lang="es-419" sz="2900" i="1" noProof="0" dirty="0">
              <a:solidFill>
                <a:srgbClr val="EFF9FF"/>
              </a:solidFill>
              <a:effectLst>
                <a:outerShdw blurRad="63500" dist="63500" dir="2700000" algn="tl" rotWithShape="0">
                  <a:prstClr val="black">
                    <a:alpha val="8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545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par>
                                <p:cTn id="8" presetID="1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750"/>
                                        <p:tgtEl>
                                          <p:spTgt spid="4"/>
                                        </p:tgtEl>
                                        <p:attrNameLst>
                                          <p:attrName>ppt_y</p:attrName>
                                        </p:attrNameLst>
                                      </p:cBhvr>
                                      <p:tavLst>
                                        <p:tav tm="0">
                                          <p:val>
                                            <p:strVal val="#ppt_y-#ppt_h*1.125000"/>
                                          </p:val>
                                        </p:tav>
                                        <p:tav tm="100000">
                                          <p:val>
                                            <p:strVal val="#ppt_y"/>
                                          </p:val>
                                        </p:tav>
                                      </p:tavLst>
                                    </p:anim>
                                    <p:animEffect transition="in" filter="wipe(down)">
                                      <p:cBhvr>
                                        <p:cTn id="11" dur="1750"/>
                                        <p:tgtEl>
                                          <p:spTgt spid="4"/>
                                        </p:tgtEl>
                                      </p:cBhvr>
                                    </p:animEffect>
                                  </p:childTnLst>
                                </p:cTn>
                              </p:par>
                              <p:par>
                                <p:cTn id="12" presetID="23" presetClass="entr" presetSubtype="288" fill="hold" grpId="0" nodeType="withEffect">
                                  <p:stCondLst>
                                    <p:cond delay="1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strVal val="4/3*#ppt_w"/>
                                          </p:val>
                                        </p:tav>
                                        <p:tav tm="100000">
                                          <p:val>
                                            <p:strVal val="#ppt_w"/>
                                          </p:val>
                                        </p:tav>
                                      </p:tavLst>
                                    </p:anim>
                                    <p:anim calcmode="lin" valueType="num">
                                      <p:cBhvr>
                                        <p:cTn id="15" dur="750" fill="hold"/>
                                        <p:tgtEl>
                                          <p:spTgt spid="5"/>
                                        </p:tgtEl>
                                        <p:attrNameLst>
                                          <p:attrName>ppt_h</p:attrName>
                                        </p:attrNameLst>
                                      </p:cBhvr>
                                      <p:tavLst>
                                        <p:tav tm="0">
                                          <p:val>
                                            <p:strVal val="4/3*#ppt_h"/>
                                          </p:val>
                                        </p:tav>
                                        <p:tav tm="100000">
                                          <p:val>
                                            <p:strVal val="#ppt_h"/>
                                          </p:val>
                                        </p:tav>
                                      </p:tavLst>
                                    </p:anim>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48173-3A2D-30C8-012B-AA59B7AE20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435D8F6-CA99-6A1D-231C-7458726B969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92"/>
                    </a14:imgEffect>
                    <a14:imgEffect>
                      <a14:saturation sat="126000"/>
                    </a14:imgEffect>
                    <a14:imgEffect>
                      <a14:brightnessContrast bright="-7000" contrast="11000"/>
                    </a14:imgEffect>
                  </a14:imgLayer>
                </a14:imgProps>
              </a:ext>
              <a:ext uri="{28A0092B-C50C-407E-A947-70E740481C1C}">
                <a14:useLocalDpi xmlns:a14="http://schemas.microsoft.com/office/drawing/2010/main" val="0"/>
              </a:ext>
            </a:extLst>
          </a:blip>
          <a:srcRect t="3841"/>
          <a:stretch/>
        </p:blipFill>
        <p:spPr>
          <a:xfrm>
            <a:off x="1295400" y="1371600"/>
            <a:ext cx="9601200" cy="4800602"/>
          </a:xfrm>
          <a:prstGeom prst="rect">
            <a:avLst/>
          </a:prstGeom>
        </p:spPr>
      </p:pic>
      <p:sp>
        <p:nvSpPr>
          <p:cNvPr id="3" name="Para 1 - Rectangle 9">
            <a:extLst>
              <a:ext uri="{FF2B5EF4-FFF2-40B4-BE49-F238E27FC236}">
                <a16:creationId xmlns:a16="http://schemas.microsoft.com/office/drawing/2014/main" id="{7459E103-573D-8DDE-9F9E-674CC109CE62}"/>
              </a:ext>
            </a:extLst>
          </p:cNvPr>
          <p:cNvSpPr>
            <a:spLocks noChangeArrowheads="1"/>
          </p:cNvSpPr>
          <p:nvPr/>
        </p:nvSpPr>
        <p:spPr bwMode="auto">
          <a:xfrm>
            <a:off x="1981200" y="3810000"/>
            <a:ext cx="8610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7000"/>
              </a:lnSpc>
              <a:spcAft>
                <a:spcPts val="400"/>
              </a:spcAft>
            </a:pPr>
            <a:r>
              <a:rPr kumimoji="1" lang="es-ES" sz="3100" dirty="0">
                <a:solidFill>
                  <a:srgbClr val="EFF9FF"/>
                </a:solidFill>
                <a:effectLst>
                  <a:outerShdw blurRad="38100" dist="76200" dir="2700000" algn="tl" rotWithShape="0">
                    <a:prstClr val="black">
                      <a:alpha val="80000"/>
                    </a:prstClr>
                  </a:outerShdw>
                </a:effectLst>
                <a:latin typeface="Arial" panose="020B0604020202020204" pitchFamily="34" charset="0"/>
                <a:cs typeface="Arial" panose="020B0604020202020204" pitchFamily="34" charset="0"/>
              </a:rPr>
              <a:t>Éste es el cielo real, final, definitivo, donde estaremos por toda la eternidad, en la presencia de Dios mismo, y con Jesús.</a:t>
            </a:r>
          </a:p>
        </p:txBody>
      </p:sp>
    </p:spTree>
    <p:extLst>
      <p:ext uri="{BB962C8B-B14F-4D97-AF65-F5344CB8AC3E}">
        <p14:creationId xmlns:p14="http://schemas.microsoft.com/office/powerpoint/2010/main" val="3956334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C596-23D4-1445-0F2F-B93517526018}"/>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F2CAFA61-1898-8B77-1A8A-5D326A8E0188}"/>
              </a:ext>
            </a:extLst>
          </p:cNvPr>
          <p:cNvSpPr>
            <a:spLocks noChangeArrowheads="1"/>
          </p:cNvSpPr>
          <p:nvPr/>
        </p:nvSpPr>
        <p:spPr bwMode="auto">
          <a:xfrm>
            <a:off x="1143000" y="838200"/>
            <a:ext cx="9829800" cy="13716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En hebreo, “seol” es simplemente el lugar a donde van todas las personas al morir: “La morada de las almas de los muertos”.</a:t>
            </a:r>
          </a:p>
        </p:txBody>
      </p:sp>
      <p:sp>
        <p:nvSpPr>
          <p:cNvPr id="6" name="Rectangle 3">
            <a:extLst>
              <a:ext uri="{FF2B5EF4-FFF2-40B4-BE49-F238E27FC236}">
                <a16:creationId xmlns:a16="http://schemas.microsoft.com/office/drawing/2014/main" id="{E173586E-518A-937E-10CF-ACB9AC940DFD}"/>
              </a:ext>
            </a:extLst>
          </p:cNvPr>
          <p:cNvSpPr>
            <a:spLocks noChangeArrowheads="1"/>
          </p:cNvSpPr>
          <p:nvPr/>
        </p:nvSpPr>
        <p:spPr bwMode="auto">
          <a:xfrm>
            <a:off x="1762088" y="2209800"/>
            <a:ext cx="8605876" cy="10668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“Entonces, ‘Seol’ es el infierno, y Satanás está a cargo, cómo el Rey del Infierno.” </a:t>
            </a:r>
          </a:p>
        </p:txBody>
      </p:sp>
      <p:sp>
        <p:nvSpPr>
          <p:cNvPr id="7" name="Rectangle 4">
            <a:extLst>
              <a:ext uri="{FF2B5EF4-FFF2-40B4-BE49-F238E27FC236}">
                <a16:creationId xmlns:a16="http://schemas.microsoft.com/office/drawing/2014/main" id="{72C0CCB1-314B-136B-756E-ACB727D5AA42}"/>
              </a:ext>
            </a:extLst>
          </p:cNvPr>
          <p:cNvSpPr>
            <a:spLocks noChangeArrowheads="1"/>
          </p:cNvSpPr>
          <p:nvPr/>
        </p:nvSpPr>
        <p:spPr bwMode="auto">
          <a:xfrm>
            <a:off x="1143000" y="3048000"/>
            <a:ext cx="9829800" cy="25146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Seol </a:t>
            </a:r>
            <a:r>
              <a:rPr lang="es-ES_tradnl" altLang="en-US" sz="3000" i="1"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es el infierno, y Satanás </a:t>
            </a:r>
            <a:r>
              <a:rPr lang="es-ES_tradnl" altLang="en-US" sz="3000" i="1"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está a cargo (ni de seol, ni del infierno).</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El que está a cargo de Seol, es Abraham.</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el infierno no existe.</a:t>
            </a:r>
          </a:p>
        </p:txBody>
      </p:sp>
      <p:sp>
        <p:nvSpPr>
          <p:cNvPr id="8" name="Rectangle 5">
            <a:extLst>
              <a:ext uri="{FF2B5EF4-FFF2-40B4-BE49-F238E27FC236}">
                <a16:creationId xmlns:a16="http://schemas.microsoft.com/office/drawing/2014/main" id="{BA7476D5-01A5-384C-6766-FC4689236C36}"/>
              </a:ext>
            </a:extLst>
          </p:cNvPr>
          <p:cNvSpPr>
            <a:spLocks noChangeArrowheads="1"/>
          </p:cNvSpPr>
          <p:nvPr/>
        </p:nvSpPr>
        <p:spPr bwMode="auto">
          <a:xfrm>
            <a:off x="4933939" y="4822825"/>
            <a:ext cx="2458822" cy="6096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defRPr/>
            </a:pPr>
            <a:r>
              <a:rPr lang="es-ES_tradnl" altLang="en-US" sz="3000" u="none">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Aún!)</a:t>
            </a:r>
          </a:p>
        </p:txBody>
      </p:sp>
      <p:sp>
        <p:nvSpPr>
          <p:cNvPr id="9" name="Rectangle 6">
            <a:extLst>
              <a:ext uri="{FF2B5EF4-FFF2-40B4-BE49-F238E27FC236}">
                <a16:creationId xmlns:a16="http://schemas.microsoft.com/office/drawing/2014/main" id="{F0C0DEDF-BF2C-81A3-F582-8587AF118EFD}"/>
              </a:ext>
            </a:extLst>
          </p:cNvPr>
          <p:cNvSpPr>
            <a:spLocks noChangeArrowheads="1"/>
          </p:cNvSpPr>
          <p:nvPr/>
        </p:nvSpPr>
        <p:spPr bwMode="auto">
          <a:xfrm>
            <a:off x="1762088" y="5334000"/>
            <a:ext cx="8605876" cy="1066800"/>
          </a:xfrm>
          <a:prstGeom prst="rect">
            <a:avLst/>
          </a:prstGeom>
          <a:noFill/>
          <a:ln>
            <a:noFill/>
          </a:ln>
        </p:spPr>
        <p:txBody>
          <a:bodyPr tIns="82800" bIns="82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¿Qué?  ¿Cómo?  ¿Dónde?</a:t>
            </a:r>
          </a:p>
          <a:p>
            <a:pPr algn="ctr">
              <a:lnSpc>
                <a:spcPct val="90000"/>
              </a:lnSpc>
              <a:spcBef>
                <a:spcPct val="15000"/>
              </a:spcBef>
              <a:buClr>
                <a:srgbClr val="5FF0FF"/>
              </a:buClr>
              <a:buFont typeface="Symbol" panose="05050102010706020507" pitchFamily="18" charset="2"/>
              <a:buNone/>
              <a:defRPr/>
            </a:pPr>
            <a:r>
              <a:rPr lang="es-ES_tradnl" altLang="en-US" sz="3000" i="1" u="none" dirty="0">
                <a:solidFill>
                  <a:srgbClr val="FFC95D"/>
                </a:solidFill>
                <a:effectLst>
                  <a:outerShdw blurRad="38100" dist="38100" dir="2700000" algn="tl">
                    <a:srgbClr val="000000"/>
                  </a:outerShdw>
                </a:effectLst>
                <a:latin typeface="Arial" panose="020B0604020202020204" pitchFamily="34" charset="0"/>
                <a:cs typeface="Times New Roman" panose="02020603050405020304" pitchFamily="18" charset="0"/>
              </a:rPr>
              <a:t>¡No entendí NADA! </a:t>
            </a:r>
          </a:p>
        </p:txBody>
      </p:sp>
    </p:spTree>
    <p:extLst>
      <p:ext uri="{BB962C8B-B14F-4D97-AF65-F5344CB8AC3E}">
        <p14:creationId xmlns:p14="http://schemas.microsoft.com/office/powerpoint/2010/main" val="2359359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dissolv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dissolv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4*#ppt_w"/>
                                          </p:val>
                                        </p:tav>
                                        <p:tav tm="100000">
                                          <p:val>
                                            <p:strVal val="#ppt_w"/>
                                          </p:val>
                                        </p:tav>
                                      </p:tavLst>
                                    </p:anim>
                                    <p:anim calcmode="lin" valueType="num">
                                      <p:cBhvr>
                                        <p:cTn id="38"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p:cTn id="43" dur="500" fill="hold"/>
                                        <p:tgtEl>
                                          <p:spTgt spid="9">
                                            <p:txEl>
                                              <p:pRg st="0" end="0"/>
                                            </p:txEl>
                                          </p:spTgt>
                                        </p:tgtEl>
                                        <p:attrNameLst>
                                          <p:attrName>ppt_w</p:attrName>
                                        </p:attrNameLst>
                                      </p:cBhvr>
                                      <p:tavLst>
                                        <p:tav tm="0">
                                          <p:val>
                                            <p:strVal val="4*#ppt_w"/>
                                          </p:val>
                                        </p:tav>
                                        <p:tav tm="100000">
                                          <p:val>
                                            <p:strVal val="#ppt_w"/>
                                          </p:val>
                                        </p:tav>
                                      </p:tavLst>
                                    </p:anim>
                                    <p:anim calcmode="lin" valueType="num">
                                      <p:cBhvr>
                                        <p:cTn id="44" dur="500" fill="hold"/>
                                        <p:tgtEl>
                                          <p:spTgt spid="9">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p:cTn id="49" dur="500" fill="hold"/>
                                        <p:tgtEl>
                                          <p:spTgt spid="9">
                                            <p:txEl>
                                              <p:pRg st="1" end="1"/>
                                            </p:txEl>
                                          </p:spTgt>
                                        </p:tgtEl>
                                        <p:attrNameLst>
                                          <p:attrName>ppt_w</p:attrName>
                                        </p:attrNameLst>
                                      </p:cBhvr>
                                      <p:tavLst>
                                        <p:tav tm="0">
                                          <p:val>
                                            <p:strVal val="4*#ppt_w"/>
                                          </p:val>
                                        </p:tav>
                                        <p:tav tm="100000">
                                          <p:val>
                                            <p:strVal val="#ppt_w"/>
                                          </p:val>
                                        </p:tav>
                                      </p:tavLst>
                                    </p:anim>
                                    <p:anim calcmode="lin" valueType="num">
                                      <p:cBhvr>
                                        <p:cTn id="50" dur="500" fill="hold"/>
                                        <p:tgtEl>
                                          <p:spTgt spid="9">
                                            <p:txEl>
                                              <p:pRg st="1" end="1"/>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autoUpdateAnimBg="0"/>
      <p:bldP spid="7" grpId="0" build="p" autoUpdateAnimBg="0"/>
      <p:bldP spid="8" grpId="0" autoUpdateAnimBg="0"/>
      <p:bldP spid="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7B6A8-A906-A32D-36F4-D1E342AE33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46F1F0-482C-4756-219B-1AD5847724C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457"/>
                    </a14:imgEffect>
                    <a14:imgEffect>
                      <a14:saturation sat="133000"/>
                    </a14:imgEffect>
                    <a14:imgEffect>
                      <a14:brightnessContrast bright="-20000" contrast="-32000"/>
                    </a14:imgEffect>
                  </a14:imgLayer>
                </a14:imgProps>
              </a:ext>
              <a:ext uri="{28A0092B-C50C-407E-A947-70E740481C1C}">
                <a14:useLocalDpi xmlns:a14="http://schemas.microsoft.com/office/drawing/2010/main" val="0"/>
              </a:ext>
            </a:extLst>
          </a:blip>
          <a:srcRect t="3841"/>
          <a:stretch/>
        </p:blipFill>
        <p:spPr>
          <a:xfrm>
            <a:off x="1295400" y="1371600"/>
            <a:ext cx="9601200" cy="4800602"/>
          </a:xfrm>
          <a:prstGeom prst="rect">
            <a:avLst/>
          </a:prstGeom>
        </p:spPr>
      </p:pic>
      <p:sp>
        <p:nvSpPr>
          <p:cNvPr id="2" name="Rectangle 10">
            <a:extLst>
              <a:ext uri="{FF2B5EF4-FFF2-40B4-BE49-F238E27FC236}">
                <a16:creationId xmlns:a16="http://schemas.microsoft.com/office/drawing/2014/main" id="{B4363529-4EFC-2848-3A56-BECAB3B56277}"/>
              </a:ext>
            </a:extLst>
          </p:cNvPr>
          <p:cNvSpPr>
            <a:spLocks noChangeArrowheads="1"/>
          </p:cNvSpPr>
          <p:nvPr/>
        </p:nvSpPr>
        <p:spPr bwMode="auto">
          <a:xfrm>
            <a:off x="1295400" y="1371598"/>
            <a:ext cx="9601200" cy="4800602"/>
          </a:xfrm>
          <a:prstGeom prst="rect">
            <a:avLst/>
          </a:prstGeom>
          <a:noFill/>
          <a:ln w="38100">
            <a:solidFill>
              <a:srgbClr val="FFFF00"/>
            </a:solidFill>
            <a:miter lim="800000"/>
            <a:headEnd/>
            <a:tailEnd/>
          </a:ln>
        </p:spPr>
        <p:txBody>
          <a:bodyPr lIns="144000" tIns="108000" rIns="144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419" sz="3400" noProof="0" dirty="0">
                <a:solidFill>
                  <a:srgbClr val="FEF768"/>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                      </a:t>
            </a:r>
            <a:r>
              <a:rPr kumimoji="0" lang="es-ES" sz="3400" dirty="0">
                <a:solidFill>
                  <a:srgbClr val="FEF768"/>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No se turbe su corazón; crean en Dios, crean también en Mí.</a:t>
            </a:r>
          </a:p>
          <a:p>
            <a:pPr algn="just">
              <a:lnSpc>
                <a:spcPct val="90000"/>
              </a:lnSpc>
              <a:spcBef>
                <a:spcPts val="0"/>
              </a:spcBef>
              <a:spcAft>
                <a:spcPts val="600"/>
              </a:spcAft>
              <a:buClrTx/>
              <a:buSzTx/>
              <a:buFontTx/>
              <a:buNone/>
            </a:pPr>
            <a:r>
              <a:rPr kumimoji="0" lang="es-ES" sz="3400" dirty="0">
                <a:solidFill>
                  <a:srgbClr val="FEF768"/>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En la casa de Mi Padre hay muchas moradas; si no fuera así, se lo hubiera dicho; porque voy a preparar un lugar para ustedes. </a:t>
            </a:r>
          </a:p>
          <a:p>
            <a:pPr algn="just">
              <a:lnSpc>
                <a:spcPct val="90000"/>
              </a:lnSpc>
              <a:spcBef>
                <a:spcPts val="0"/>
              </a:spcBef>
              <a:spcAft>
                <a:spcPts val="600"/>
              </a:spcAft>
              <a:buClrTx/>
              <a:buSzTx/>
              <a:buFontTx/>
              <a:buNone/>
            </a:pPr>
            <a:r>
              <a:rPr kumimoji="0" lang="es-ES" sz="3400" dirty="0">
                <a:solidFill>
                  <a:srgbClr val="FEF768"/>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Y si me voy y les preparo un lugar, vendré otra vez y los tomaré adonde Yo voy; para que donde Yo esté, allí estén ustedes también. </a:t>
            </a:r>
          </a:p>
          <a:p>
            <a:pPr algn="just">
              <a:lnSpc>
                <a:spcPct val="90000"/>
              </a:lnSpc>
              <a:spcBef>
                <a:spcPts val="0"/>
              </a:spcBef>
              <a:spcAft>
                <a:spcPts val="600"/>
              </a:spcAft>
              <a:buClrTx/>
              <a:buSzTx/>
              <a:buFontTx/>
              <a:buNone/>
            </a:pPr>
            <a:r>
              <a:rPr kumimoji="0" lang="es-ES" sz="3400" dirty="0">
                <a:solidFill>
                  <a:srgbClr val="FEF768"/>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rPr>
              <a:t>Y sabéis a dónde voy, y sabéis el camino.</a:t>
            </a:r>
            <a:endParaRPr kumimoji="0" lang="es-419" sz="3400" noProof="0" dirty="0">
              <a:solidFill>
                <a:srgbClr val="FEF768"/>
              </a:solidFill>
              <a:effectLst>
                <a:outerShdw blurRad="63500" dist="63500" dir="2700000" algn="tl" rotWithShape="0">
                  <a:prstClr val="black">
                    <a:alpha val="90000"/>
                  </a:prstClr>
                </a:outerShdw>
              </a:effectLst>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018C9772-87AE-3DDC-0ED0-2873CF0982C1}"/>
              </a:ext>
            </a:extLst>
          </p:cNvPr>
          <p:cNvSpPr txBox="1">
            <a:spLocks noChangeArrowheads="1"/>
          </p:cNvSpPr>
          <p:nvPr/>
        </p:nvSpPr>
        <p:spPr bwMode="auto">
          <a:xfrm>
            <a:off x="1295400" y="1371600"/>
            <a:ext cx="2688905" cy="607944"/>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0" tIns="90000" rIns="108000">
            <a:spAutoFit/>
          </a:bodyPr>
          <a:lstStyle/>
          <a:p>
            <a:pPr>
              <a:lnSpc>
                <a:spcPct val="90000"/>
              </a:lnSpc>
              <a:spcBef>
                <a:spcPct val="20000"/>
              </a:spcBef>
              <a:buClr>
                <a:srgbClr val="5FF0FF"/>
              </a:buClr>
              <a:buSzPct val="75000"/>
              <a:buFont typeface="Symbol" panose="05050102010706020507" pitchFamily="18" charset="2"/>
              <a:buNone/>
            </a:pPr>
            <a:r>
              <a:rPr kumimoji="1" lang="es-419" sz="34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Juan 14:1-4</a:t>
            </a:r>
            <a:endParaRPr kumimoji="1" lang="es-419" sz="3400" b="1" i="1" u="sng" noProof="0"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647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750"/>
                                        <p:tgtEl>
                                          <p:spTgt spid="2">
                                            <p:bg/>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750"/>
                                        <p:tgtEl>
                                          <p:spTgt spid="2">
                                            <p:txEl>
                                              <p:pRg st="0" end="0"/>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750"/>
                                        <p:tgtEl>
                                          <p:spTgt spid="2">
                                            <p:txEl>
                                              <p:pRg st="1" end="1"/>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750"/>
                                        <p:tgtEl>
                                          <p:spTgt spid="2">
                                            <p:txEl>
                                              <p:pRg st="2" end="2"/>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1F80-3F86-6070-FECD-7F9AEC9C57EB}"/>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4F113335-4FB1-4C9F-09F8-DF50FD6C0A05}"/>
              </a:ext>
            </a:extLst>
          </p:cNvPr>
          <p:cNvSpPr txBox="1">
            <a:spLocks noChangeArrowheads="1"/>
          </p:cNvSpPr>
          <p:nvPr/>
        </p:nvSpPr>
        <p:spPr>
          <a:xfrm>
            <a:off x="8686800" y="6477000"/>
            <a:ext cx="1905000" cy="381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marL="0" algn="ctr" defTabSz="457200" rtl="0" eaLnBrk="1" latinLnBrk="0" hangingPunct="1">
              <a:defRPr sz="3000" u="sng" kern="1200">
                <a:solidFill>
                  <a:schemeClr val="tx1"/>
                </a:solidFill>
                <a:latin typeface="Times New Roman" panose="02020603050405020304" pitchFamily="18" charset="0"/>
                <a:ea typeface="+mn-ea"/>
                <a:cs typeface="+mn-cs"/>
              </a:defRPr>
            </a:lvl1pPr>
            <a:lvl2pPr marL="742950" indent="-285750" algn="ctr" defTabSz="457200" rtl="0" eaLnBrk="1" latinLnBrk="0" hangingPunct="1">
              <a:defRPr sz="3000" u="sng" kern="1200">
                <a:solidFill>
                  <a:schemeClr val="tx1"/>
                </a:solidFill>
                <a:latin typeface="Times New Roman" panose="02020603050405020304" pitchFamily="18" charset="0"/>
                <a:ea typeface="+mn-ea"/>
                <a:cs typeface="+mn-cs"/>
              </a:defRPr>
            </a:lvl2pPr>
            <a:lvl3pPr marL="1143000" indent="-228600" algn="ctr" defTabSz="457200" rtl="0" eaLnBrk="1" latinLnBrk="0" hangingPunct="1">
              <a:defRPr sz="3000" u="sng" kern="1200">
                <a:solidFill>
                  <a:schemeClr val="tx1"/>
                </a:solidFill>
                <a:latin typeface="Times New Roman" panose="02020603050405020304" pitchFamily="18" charset="0"/>
                <a:ea typeface="+mn-ea"/>
                <a:cs typeface="+mn-cs"/>
              </a:defRPr>
            </a:lvl3pPr>
            <a:lvl4pPr marL="1600200" indent="-228600" algn="ctr" defTabSz="457200" rtl="0" eaLnBrk="1" latinLnBrk="0" hangingPunct="1">
              <a:defRPr sz="3000" u="sng" kern="1200">
                <a:solidFill>
                  <a:schemeClr val="tx1"/>
                </a:solidFill>
                <a:latin typeface="Times New Roman" panose="02020603050405020304" pitchFamily="18" charset="0"/>
                <a:ea typeface="+mn-ea"/>
                <a:cs typeface="+mn-cs"/>
              </a:defRPr>
            </a:lvl4pPr>
            <a:lvl5pPr marL="2057400" indent="-228600" algn="ctr" defTabSz="457200" rtl="0" eaLnBrk="1" latinLnBrk="0" hangingPunct="1">
              <a:defRPr sz="3000" u="sng" kern="1200">
                <a:solidFill>
                  <a:schemeClr val="tx1"/>
                </a:solidFill>
                <a:latin typeface="Times New Roman" panose="02020603050405020304" pitchFamily="18" charset="0"/>
                <a:ea typeface="+mn-ea"/>
                <a:cs typeface="+mn-cs"/>
              </a:defRPr>
            </a:lvl5pPr>
            <a:lvl6pPr marL="2514600" indent="-228600" algn="ctr" defTabSz="457200" rtl="0" eaLnBrk="0" fontAlgn="base" latinLnBrk="0" hangingPunct="0">
              <a:spcBef>
                <a:spcPct val="0"/>
              </a:spcBef>
              <a:spcAft>
                <a:spcPct val="0"/>
              </a:spcAft>
              <a:defRPr sz="3000" u="sng" kern="1200">
                <a:solidFill>
                  <a:schemeClr val="tx1"/>
                </a:solidFill>
                <a:latin typeface="Times New Roman" panose="02020603050405020304" pitchFamily="18" charset="0"/>
                <a:ea typeface="+mn-ea"/>
                <a:cs typeface="+mn-cs"/>
              </a:defRPr>
            </a:lvl6pPr>
            <a:lvl7pPr marL="2971800" indent="-228600" algn="ctr" defTabSz="457200" rtl="0" eaLnBrk="0" fontAlgn="base" latinLnBrk="0" hangingPunct="0">
              <a:spcBef>
                <a:spcPct val="0"/>
              </a:spcBef>
              <a:spcAft>
                <a:spcPct val="0"/>
              </a:spcAft>
              <a:defRPr sz="3000" u="sng" kern="1200">
                <a:solidFill>
                  <a:schemeClr val="tx1"/>
                </a:solidFill>
                <a:latin typeface="Times New Roman" panose="02020603050405020304" pitchFamily="18" charset="0"/>
                <a:ea typeface="+mn-ea"/>
                <a:cs typeface="+mn-cs"/>
              </a:defRPr>
            </a:lvl7pPr>
            <a:lvl8pPr marL="3429000" indent="-228600" algn="ctr" defTabSz="457200" rtl="0" eaLnBrk="0" fontAlgn="base" latinLnBrk="0" hangingPunct="0">
              <a:spcBef>
                <a:spcPct val="0"/>
              </a:spcBef>
              <a:spcAft>
                <a:spcPct val="0"/>
              </a:spcAft>
              <a:defRPr sz="3000" u="sng" kern="1200">
                <a:solidFill>
                  <a:schemeClr val="tx1"/>
                </a:solidFill>
                <a:latin typeface="Times New Roman" panose="02020603050405020304" pitchFamily="18" charset="0"/>
                <a:ea typeface="+mn-ea"/>
                <a:cs typeface="+mn-cs"/>
              </a:defRPr>
            </a:lvl8pPr>
            <a:lvl9pPr marL="3886200" indent="-228600" algn="ctr" defTabSz="457200" rtl="0" eaLnBrk="0" fontAlgn="base" latinLnBrk="0" hangingPunct="0">
              <a:spcBef>
                <a:spcPct val="0"/>
              </a:spcBef>
              <a:spcAft>
                <a:spcPct val="0"/>
              </a:spcAft>
              <a:defRPr sz="3000" u="sng" kern="1200">
                <a:solidFill>
                  <a:schemeClr val="tx1"/>
                </a:solidFill>
                <a:latin typeface="Times New Roman" panose="02020603050405020304" pitchFamily="18" charset="0"/>
                <a:ea typeface="+mn-ea"/>
                <a:cs typeface="+mn-cs"/>
              </a:defRPr>
            </a:lvl9pPr>
          </a:lstStyle>
          <a:p>
            <a:pPr algn="r"/>
            <a:fld id="{201D0925-C3FE-49E5-8722-9DAD034FA4FE}" type="slidenum">
              <a:rPr lang="en-US" altLang="en-US" sz="1000" u="none" smtClean="0">
                <a:latin typeface="Arial" panose="020B0604020202020204" pitchFamily="34" charset="0"/>
              </a:rPr>
              <a:pPr algn="r"/>
              <a:t>81</a:t>
            </a:fld>
            <a:endParaRPr lang="en-US" altLang="en-US" sz="1000" u="none">
              <a:latin typeface="Arial" panose="020B0604020202020204" pitchFamily="34" charset="0"/>
            </a:endParaRPr>
          </a:p>
        </p:txBody>
      </p:sp>
      <p:sp>
        <p:nvSpPr>
          <p:cNvPr id="3" name="Rectangle 3">
            <a:extLst>
              <a:ext uri="{FF2B5EF4-FFF2-40B4-BE49-F238E27FC236}">
                <a16:creationId xmlns:a16="http://schemas.microsoft.com/office/drawing/2014/main" id="{349D6848-BB4C-0F9D-FD08-3282EDE9F888}"/>
              </a:ext>
            </a:extLst>
          </p:cNvPr>
          <p:cNvSpPr>
            <a:spLocks noChangeArrowheads="1"/>
          </p:cNvSpPr>
          <p:nvPr/>
        </p:nvSpPr>
        <p:spPr bwMode="auto">
          <a:xfrm>
            <a:off x="1828800" y="1219200"/>
            <a:ext cx="8529638" cy="457200"/>
          </a:xfrm>
          <a:prstGeom prst="rect">
            <a:avLst/>
          </a:prstGeom>
          <a:noFill/>
          <a:ln>
            <a:noFill/>
          </a:ln>
        </p:spPr>
        <p:txBody>
          <a:bodyPr/>
          <a:lstStyle>
            <a:lvl1pPr marL="342900" indent="-342900"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90000"/>
              </a:lnSpc>
              <a:buClr>
                <a:srgbClr val="5FF0FF"/>
              </a:buClr>
              <a:buFont typeface="Symbol" panose="05050102010706020507" pitchFamily="18" charset="2"/>
              <a:buNone/>
              <a:defRPr/>
            </a:pPr>
            <a:r>
              <a:rPr lang="es-ES_tradnl" altLang="en-US" sz="2900" dirty="0">
                <a:solidFill>
                  <a:srgbClr val="EFF9FF"/>
                </a:solidFill>
                <a:effectLst>
                  <a:outerShdw blurRad="38100" dist="38100" dir="2700000" algn="tl">
                    <a:srgbClr val="000000"/>
                  </a:outerShdw>
                </a:effectLst>
              </a:rPr>
              <a:t>Próxima sesión:</a:t>
            </a:r>
            <a:endParaRPr lang="es-ES_tradnl" altLang="en-US" sz="2900" b="1" i="1" u="none" dirty="0">
              <a:solidFill>
                <a:srgbClr val="EFF9FF"/>
              </a:solidFill>
              <a:effectLst>
                <a:outerShdw blurRad="38100" dist="38100" dir="2700000" algn="tl">
                  <a:srgbClr val="000000"/>
                </a:outerShdw>
              </a:effectLst>
            </a:endParaRPr>
          </a:p>
        </p:txBody>
      </p:sp>
      <p:sp>
        <p:nvSpPr>
          <p:cNvPr id="4" name="Rectangle 4">
            <a:extLst>
              <a:ext uri="{FF2B5EF4-FFF2-40B4-BE49-F238E27FC236}">
                <a16:creationId xmlns:a16="http://schemas.microsoft.com/office/drawing/2014/main" id="{7C4C69A0-6521-242C-4B7E-4DF4F0E9D1A4}"/>
              </a:ext>
            </a:extLst>
          </p:cNvPr>
          <p:cNvSpPr>
            <a:spLocks noChangeArrowheads="1"/>
          </p:cNvSpPr>
          <p:nvPr/>
        </p:nvSpPr>
        <p:spPr bwMode="auto">
          <a:xfrm>
            <a:off x="1828800" y="990600"/>
            <a:ext cx="8529638" cy="228600"/>
          </a:xfrm>
          <a:prstGeom prst="rect">
            <a:avLst/>
          </a:prstGeom>
          <a:noFill/>
          <a:ln w="9525">
            <a:noFill/>
            <a:miter lim="800000"/>
            <a:headEnd/>
            <a:tailEnd/>
          </a:ln>
        </p:spPr>
        <p:txBody>
          <a:bodyPr anchor="b" anchorCtr="0"/>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lgn="ctr">
              <a:lnSpc>
                <a:spcPct val="90000"/>
              </a:lnSpc>
              <a:spcBef>
                <a:spcPct val="20000"/>
              </a:spcBef>
              <a:buClr>
                <a:srgbClr val="5FF0FF"/>
              </a:buClr>
              <a:buSzPct val="75000"/>
              <a:buFont typeface="Symbol" panose="05050102010706020507" pitchFamily="18" charset="2"/>
              <a:buNone/>
              <a:defRPr/>
            </a:pPr>
            <a:r>
              <a:rPr kumimoji="1" lang="es-419" altLang="en-US" sz="6500" b="1" i="1" u="none" spc="600" dirty="0">
                <a:solidFill>
                  <a:srgbClr val="00FFFF"/>
                </a:solidFill>
                <a:effectLst>
                  <a:outerShdw blurRad="38100" dist="38100" dir="2700000" algn="tl">
                    <a:srgbClr val="000000"/>
                  </a:outerShdw>
                </a:effectLst>
                <a:latin typeface="Engravers MT" panose="02090707080505020304" pitchFamily="18" charset="0"/>
              </a:rPr>
              <a:t>¡ FIN !</a:t>
            </a:r>
            <a:endParaRPr kumimoji="1" lang="es-ES_tradnl" altLang="en-US" sz="6500" b="1" i="1" u="none" spc="600" dirty="0">
              <a:solidFill>
                <a:srgbClr val="00FFFF"/>
              </a:solidFill>
              <a:effectLst>
                <a:outerShdw blurRad="38100" dist="38100" dir="2700000" algn="tl">
                  <a:srgbClr val="000000"/>
                </a:outerShdw>
              </a:effectLst>
              <a:latin typeface="Engravers MT" panose="02090707080505020304" pitchFamily="18" charset="0"/>
            </a:endParaRPr>
          </a:p>
        </p:txBody>
      </p:sp>
      <p:sp>
        <p:nvSpPr>
          <p:cNvPr id="5" name="Rectangle 12">
            <a:extLst>
              <a:ext uri="{FF2B5EF4-FFF2-40B4-BE49-F238E27FC236}">
                <a16:creationId xmlns:a16="http://schemas.microsoft.com/office/drawing/2014/main" id="{D54335D7-5C86-77E7-0B6F-EC4C159AAF43}"/>
              </a:ext>
            </a:extLst>
          </p:cNvPr>
          <p:cNvSpPr>
            <a:spLocks noChangeArrowheads="1"/>
          </p:cNvSpPr>
          <p:nvPr/>
        </p:nvSpPr>
        <p:spPr bwMode="auto">
          <a:xfrm>
            <a:off x="1828800" y="1676400"/>
            <a:ext cx="8529638" cy="7620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90000"/>
              </a:lnSpc>
              <a:spcBef>
                <a:spcPct val="15000"/>
              </a:spcBef>
              <a:buClrTx/>
              <a:buSzTx/>
              <a:buFontTx/>
              <a:buNone/>
              <a:defRPr/>
            </a:pPr>
            <a:r>
              <a:rPr kumimoji="0" lang="es-419" altLang="en-US" sz="6000" b="1" i="1" u="none" dirty="0">
                <a:solidFill>
                  <a:srgbClr val="00FFFF"/>
                </a:solidFill>
                <a:effectLst>
                  <a:outerShdw blurRad="38100" dist="38100" dir="2700000" algn="tl">
                    <a:srgbClr val="000000"/>
                  </a:outerShdw>
                </a:effectLst>
                <a:latin typeface="Arial" panose="020B0604020202020204" pitchFamily="34" charset="0"/>
              </a:rPr>
              <a:t>?</a:t>
            </a:r>
            <a:endParaRPr kumimoji="0" lang="es-ES_tradnl" altLang="en-US" sz="6000" b="1" i="1" u="none" dirty="0">
              <a:solidFill>
                <a:srgbClr val="00FFFF"/>
              </a:solidFill>
              <a:effectLst>
                <a:outerShdw blurRad="38100" dist="38100" dir="2700000" algn="tl">
                  <a:srgbClr val="000000"/>
                </a:outerShdw>
              </a:effectLst>
              <a:latin typeface="Arial" panose="020B0604020202020204" pitchFamily="34" charset="0"/>
            </a:endParaRPr>
          </a:p>
        </p:txBody>
      </p:sp>
      <p:grpSp>
        <p:nvGrpSpPr>
          <p:cNvPr id="6" name="Group 20">
            <a:extLst>
              <a:ext uri="{FF2B5EF4-FFF2-40B4-BE49-F238E27FC236}">
                <a16:creationId xmlns:a16="http://schemas.microsoft.com/office/drawing/2014/main" id="{7FBBD604-52BE-509C-E6F5-51D5A50785FF}"/>
              </a:ext>
            </a:extLst>
          </p:cNvPr>
          <p:cNvGrpSpPr>
            <a:grpSpLocks/>
          </p:cNvGrpSpPr>
          <p:nvPr/>
        </p:nvGrpSpPr>
        <p:grpSpPr bwMode="auto">
          <a:xfrm>
            <a:off x="1828800" y="5105400"/>
            <a:ext cx="8529638" cy="1600200"/>
            <a:chOff x="145" y="3216"/>
            <a:chExt cx="5441" cy="1008"/>
          </a:xfrm>
        </p:grpSpPr>
        <p:sp>
          <p:nvSpPr>
            <p:cNvPr id="7" name="Rectangle 6">
              <a:extLst>
                <a:ext uri="{FF2B5EF4-FFF2-40B4-BE49-F238E27FC236}">
                  <a16:creationId xmlns:a16="http://schemas.microsoft.com/office/drawing/2014/main" id="{9478B9FC-9818-4BFD-F2D6-DC4C0F1EC0F0}"/>
                </a:ext>
              </a:extLst>
            </p:cNvPr>
            <p:cNvSpPr>
              <a:spLocks noChangeArrowheads="1"/>
            </p:cNvSpPr>
            <p:nvPr/>
          </p:nvSpPr>
          <p:spPr bwMode="auto">
            <a:xfrm>
              <a:off x="145" y="3216"/>
              <a:ext cx="5441" cy="240"/>
            </a:xfrm>
            <a:prstGeom prst="rect">
              <a:avLst/>
            </a:prstGeom>
            <a:noFill/>
            <a:ln>
              <a:noFill/>
            </a:ln>
            <a:effectLst/>
          </p:spPr>
          <p:txBody>
            <a:bodyPr/>
            <a:lstStyle>
              <a:lvl1pPr algn="l">
                <a:defRPr sz="3100">
                  <a:solidFill>
                    <a:schemeClr val="tx1"/>
                  </a:solidFill>
                  <a:latin typeface="Times New Roman" panose="02020603050405020304" pitchFamily="18" charset="0"/>
                </a:defRPr>
              </a:lvl1pPr>
              <a:lvl2pPr marL="742950" indent="-285750" algn="l">
                <a:defRPr sz="3100">
                  <a:solidFill>
                    <a:schemeClr val="tx1"/>
                  </a:solidFill>
                  <a:latin typeface="Times New Roman" panose="02020603050405020304" pitchFamily="18" charset="0"/>
                </a:defRPr>
              </a:lvl2pPr>
              <a:lvl3pPr marL="1143000" indent="-228600" algn="l">
                <a:defRPr sz="3100">
                  <a:solidFill>
                    <a:schemeClr val="tx1"/>
                  </a:solidFill>
                  <a:latin typeface="Times New Roman" panose="02020603050405020304" pitchFamily="18" charset="0"/>
                </a:defRPr>
              </a:lvl3pPr>
              <a:lvl4pPr marL="1600200" indent="-228600" algn="l">
                <a:defRPr sz="3100">
                  <a:solidFill>
                    <a:schemeClr val="tx1"/>
                  </a:solidFill>
                  <a:latin typeface="Times New Roman" panose="02020603050405020304" pitchFamily="18" charset="0"/>
                </a:defRPr>
              </a:lvl4pPr>
              <a:lvl5pPr marL="2057400" indent="-228600" algn="l">
                <a:defRPr sz="31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1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1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1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100">
                  <a:solidFill>
                    <a:schemeClr val="tx1"/>
                  </a:solidFill>
                  <a:latin typeface="Times New Roman" panose="02020603050405020304" pitchFamily="18" charset="0"/>
                </a:defRPr>
              </a:lvl9pPr>
            </a:lstStyle>
            <a:p>
              <a:pPr algn="ctr">
                <a:lnSpc>
                  <a:spcPct val="80000"/>
                </a:lnSpc>
                <a:defRPr/>
              </a:pPr>
              <a:r>
                <a:rPr kumimoji="1" lang="es-ES_tradnl" altLang="en-US" u="none">
                  <a:solidFill>
                    <a:srgbClr val="4BFF4B"/>
                  </a:solidFill>
                  <a:effectLst>
                    <a:outerShdw blurRad="38100" dist="38100" dir="2700000" algn="tl">
                      <a:srgbClr val="000000"/>
                    </a:outerShdw>
                  </a:effectLst>
                  <a:latin typeface="Tahoma" panose="020B0604030504040204" pitchFamily="34" charset="0"/>
                </a:rPr>
                <a:t>Apuntes</a:t>
              </a:r>
              <a:r>
                <a:rPr kumimoji="1" lang="es-ES_tradnl" altLang="en-US" u="none">
                  <a:solidFill>
                    <a:srgbClr val="FFED69"/>
                  </a:solidFill>
                  <a:effectLst>
                    <a:outerShdw blurRad="38100" dist="38100" dir="2700000" algn="tl">
                      <a:srgbClr val="000000"/>
                    </a:outerShdw>
                  </a:effectLst>
                  <a:latin typeface="Tahoma" panose="020B0604030504040204" pitchFamily="34" charset="0"/>
                </a:rPr>
                <a:t>: </a:t>
              </a:r>
              <a:r>
                <a:rPr kumimoji="1" lang="es-ES_tradnl" altLang="en-US" i="1" u="none">
                  <a:effectLst>
                    <a:outerShdw blurRad="38100" dist="38100" dir="2700000" algn="tl">
                      <a:srgbClr val="000000"/>
                    </a:outerShdw>
                  </a:effectLst>
                  <a:latin typeface="Tahoma" panose="020B0604030504040204" pitchFamily="34" charset="0"/>
                  <a:hlinkClick r:id="rId3"/>
                </a:rPr>
                <a:t>i</a:t>
              </a:r>
              <a:r>
                <a:rPr kumimoji="1" lang="es-ES_tradnl" altLang="en-US" i="1" u="none">
                  <a:effectLst>
                    <a:outerShdw blurRad="38100" dist="38100" dir="2700000" algn="tl">
                      <a:srgbClr val="000000"/>
                    </a:outerShdw>
                  </a:effectLst>
                  <a:latin typeface="Tahoma" panose="020B0604030504040204" pitchFamily="34" charset="0"/>
                  <a:hlinkClick r:id="rId4"/>
                </a:rPr>
                <a:t>-ccc.cl/Sabes</a:t>
              </a:r>
              <a:endParaRPr kumimoji="1" lang="es-ES_tradnl" altLang="en-US" i="1" u="none">
                <a:effectLst>
                  <a:outerShdw blurRad="38100" dist="38100" dir="2700000" algn="tl">
                    <a:srgbClr val="000000"/>
                  </a:outerShdw>
                </a:effectLst>
                <a:latin typeface="Tahoma" panose="020B0604030504040204" pitchFamily="34" charset="0"/>
              </a:endParaRPr>
            </a:p>
          </p:txBody>
        </p:sp>
        <p:sp>
          <p:nvSpPr>
            <p:cNvPr id="8" name="Rectangle 7">
              <a:extLst>
                <a:ext uri="{FF2B5EF4-FFF2-40B4-BE49-F238E27FC236}">
                  <a16:creationId xmlns:a16="http://schemas.microsoft.com/office/drawing/2014/main" id="{7F9FD974-1ABC-4995-69EA-ADDFFE1D626E}"/>
                </a:ext>
              </a:extLst>
            </p:cNvPr>
            <p:cNvSpPr>
              <a:spLocks noChangeArrowheads="1"/>
            </p:cNvSpPr>
            <p:nvPr/>
          </p:nvSpPr>
          <p:spPr bwMode="auto">
            <a:xfrm>
              <a:off x="145" y="3552"/>
              <a:ext cx="5441" cy="288"/>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0000"/>
                </a:lnSpc>
                <a:spcBef>
                  <a:spcPct val="0"/>
                </a:spcBef>
                <a:buClr>
                  <a:srgbClr val="5FF0FF"/>
                </a:buClr>
                <a:buFont typeface="Symbol" panose="05050102010706020507" pitchFamily="18" charset="2"/>
                <a:buNone/>
                <a:defRPr/>
              </a:pPr>
              <a:r>
                <a:rPr lang="es-ES_tradnl" altLang="en-US" sz="3100" u="none">
                  <a:solidFill>
                    <a:srgbClr val="4BFF4B"/>
                  </a:solidFill>
                  <a:effectLst>
                    <a:outerShdw blurRad="38100" dist="38100" dir="2700000" algn="tl">
                      <a:srgbClr val="000000"/>
                    </a:outerShdw>
                  </a:effectLst>
                </a:rPr>
                <a:t>Preguntas</a:t>
              </a:r>
              <a:r>
                <a:rPr lang="es-ES_tradnl" altLang="en-US" sz="3100" u="none">
                  <a:solidFill>
                    <a:srgbClr val="FFED69"/>
                  </a:solidFill>
                  <a:effectLst>
                    <a:outerShdw blurRad="38100" dist="38100" dir="2700000" algn="tl">
                      <a:srgbClr val="000000"/>
                    </a:outerShdw>
                  </a:effectLst>
                </a:rPr>
                <a:t>: </a:t>
              </a:r>
              <a:r>
                <a:rPr lang="es-ES_tradnl" altLang="en-US" sz="3100" u="none">
                  <a:solidFill>
                    <a:srgbClr val="EFF9FF"/>
                  </a:solidFill>
                  <a:effectLst>
                    <a:outerShdw blurRad="38100" dist="38100" dir="2700000" algn="tl">
                      <a:srgbClr val="000000"/>
                    </a:outerShdw>
                  </a:effectLst>
                  <a:hlinkClick r:id="rId5"/>
                </a:rPr>
                <a:t>escuela@i-ccc.cl</a:t>
              </a:r>
              <a:endParaRPr lang="es-ES_tradnl" altLang="en-US" sz="3100" u="none">
                <a:solidFill>
                  <a:srgbClr val="EFF9FF"/>
                </a:solidFill>
                <a:effectLst>
                  <a:outerShdw blurRad="38100" dist="38100" dir="2700000" algn="tl">
                    <a:srgbClr val="000000"/>
                  </a:outerShdw>
                </a:effectLst>
              </a:endParaRPr>
            </a:p>
          </p:txBody>
        </p:sp>
        <p:sp>
          <p:nvSpPr>
            <p:cNvPr id="9" name="Rectangle 8">
              <a:extLst>
                <a:ext uri="{FF2B5EF4-FFF2-40B4-BE49-F238E27FC236}">
                  <a16:creationId xmlns:a16="http://schemas.microsoft.com/office/drawing/2014/main" id="{B564B58F-EDDA-FA04-DF2A-64D0C1C13FF1}"/>
                </a:ext>
              </a:extLst>
            </p:cNvPr>
            <p:cNvSpPr>
              <a:spLocks noChangeArrowheads="1"/>
            </p:cNvSpPr>
            <p:nvPr/>
          </p:nvSpPr>
          <p:spPr bwMode="auto">
            <a:xfrm>
              <a:off x="145" y="3888"/>
              <a:ext cx="5441" cy="336"/>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0000"/>
                </a:lnSpc>
                <a:spcBef>
                  <a:spcPct val="0"/>
                </a:spcBef>
                <a:buClr>
                  <a:srgbClr val="5FF0FF"/>
                </a:buClr>
                <a:buFont typeface="Symbol" panose="05050102010706020507" pitchFamily="18" charset="2"/>
                <a:buNone/>
                <a:defRPr/>
              </a:pPr>
              <a:r>
                <a:rPr lang="es-ES_tradnl" altLang="en-US" sz="3100" u="none">
                  <a:solidFill>
                    <a:srgbClr val="4BFF4B"/>
                  </a:solidFill>
                  <a:effectLst>
                    <a:outerShdw blurRad="38100" dist="38100" dir="2700000" algn="tl">
                      <a:srgbClr val="000000"/>
                    </a:outerShdw>
                  </a:effectLst>
                </a:rPr>
                <a:t>WhatsApp</a:t>
              </a:r>
              <a:r>
                <a:rPr lang="es-ES_tradnl" altLang="en-US" sz="3100" u="none">
                  <a:solidFill>
                    <a:srgbClr val="FFED69"/>
                  </a:solidFill>
                  <a:effectLst>
                    <a:outerShdw blurRad="38100" dist="38100" dir="2700000" algn="tl">
                      <a:srgbClr val="000000"/>
                    </a:outerShdw>
                  </a:effectLst>
                </a:rPr>
                <a:t>: </a:t>
              </a:r>
              <a:r>
                <a:rPr lang="es-ES_tradnl" altLang="en-US" sz="3100" i="1" u="none">
                  <a:solidFill>
                    <a:srgbClr val="EFF9FF"/>
                  </a:solidFill>
                  <a:effectLst>
                    <a:outerShdw blurRad="38100" dist="38100" dir="2700000" algn="tl">
                      <a:srgbClr val="000000"/>
                    </a:outerShdw>
                  </a:effectLst>
                  <a:hlinkClick r:id="rId6"/>
                </a:rPr>
                <a:t>i-ccc.cl/Sabes/Grupo</a:t>
              </a:r>
              <a:endParaRPr lang="es-ES_tradnl" altLang="en-US" sz="3100" i="1" u="none">
                <a:solidFill>
                  <a:srgbClr val="EFF9FF"/>
                </a:solidFill>
                <a:effectLst>
                  <a:outerShdw blurRad="38100" dist="38100" dir="2700000" algn="tl">
                    <a:srgbClr val="000000"/>
                  </a:outerShdw>
                </a:effectLst>
              </a:endParaRPr>
            </a:p>
          </p:txBody>
        </p:sp>
      </p:grpSp>
      <p:graphicFrame>
        <p:nvGraphicFramePr>
          <p:cNvPr id="13" name="Object 24">
            <a:extLst>
              <a:ext uri="{FF2B5EF4-FFF2-40B4-BE49-F238E27FC236}">
                <a16:creationId xmlns:a16="http://schemas.microsoft.com/office/drawing/2014/main" id="{4AB6FCB4-066B-754A-CFC1-10A2105F51E8}"/>
              </a:ext>
            </a:extLst>
          </p:cNvPr>
          <p:cNvGraphicFramePr>
            <a:graphicFrameLocks noChangeAspect="1"/>
          </p:cNvGraphicFramePr>
          <p:nvPr>
            <p:extLst>
              <p:ext uri="{D42A27DB-BD31-4B8C-83A1-F6EECF244321}">
                <p14:modId xmlns:p14="http://schemas.microsoft.com/office/powerpoint/2010/main" val="1486565398"/>
              </p:ext>
            </p:extLst>
          </p:nvPr>
        </p:nvGraphicFramePr>
        <p:xfrm>
          <a:off x="4876800" y="2590800"/>
          <a:ext cx="2438400" cy="2362200"/>
        </p:xfrm>
        <a:graphic>
          <a:graphicData uri="http://schemas.openxmlformats.org/presentationml/2006/ole">
            <mc:AlternateContent xmlns:mc="http://schemas.openxmlformats.org/markup-compatibility/2006">
              <mc:Choice xmlns:v="urn:schemas-microsoft-com:vml" Requires="v">
                <p:oleObj name="Photo Editor Photo" r:id="rId7" imgW="5800000" imgH="5800000" progId="MSPhotoEd.3">
                  <p:embed/>
                </p:oleObj>
              </mc:Choice>
              <mc:Fallback>
                <p:oleObj name="Photo Editor Photo" r:id="rId7" imgW="5800000" imgH="5800000" progId="MSPhotoEd.3">
                  <p:embed/>
                  <p:pic>
                    <p:nvPicPr>
                      <p:cNvPr id="186392" name="Object 24">
                        <a:extLst>
                          <a:ext uri="{FF2B5EF4-FFF2-40B4-BE49-F238E27FC236}">
                            <a16:creationId xmlns:a16="http://schemas.microsoft.com/office/drawing/2014/main" id="{963CC1E9-F62F-959E-FED9-761AC04865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38" t="2438" r="2438" b="2438"/>
                      <a:stretch>
                        <a:fillRect/>
                      </a:stretch>
                    </p:blipFill>
                    <p:spPr bwMode="auto">
                      <a:xfrm>
                        <a:off x="4876800" y="2590800"/>
                        <a:ext cx="2438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4379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3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4*#ppt_w"/>
                                          </p:val>
                                        </p:tav>
                                        <p:tav tm="100000">
                                          <p:val>
                                            <p:strVal val="#ppt_w"/>
                                          </p:val>
                                        </p:tav>
                                      </p:tavLst>
                                    </p:anim>
                                    <p:anim calcmode="lin" valueType="num">
                                      <p:cBhvr>
                                        <p:cTn id="19"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500"/>
                            </p:stCondLst>
                            <p:childTnLst>
                              <p:par>
                                <p:cTn id="26" presetID="1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BB95-4416-CDA0-6634-6981533CC0D7}"/>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1279D430-6688-A8C9-586F-FC930DB66580}"/>
              </a:ext>
            </a:extLst>
          </p:cNvPr>
          <p:cNvSpPr>
            <a:spLocks noChangeArrowheads="1"/>
          </p:cNvSpPr>
          <p:nvPr/>
        </p:nvSpPr>
        <p:spPr bwMode="auto">
          <a:xfrm>
            <a:off x="0" y="1"/>
            <a:ext cx="12192000" cy="68580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extLst>
      <p:ext uri="{BB962C8B-B14F-4D97-AF65-F5344CB8AC3E}">
        <p14:creationId xmlns:p14="http://schemas.microsoft.com/office/powerpoint/2010/main" val="1482132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C1A83BA9-20E3-1A9C-7FBA-7918680BC7EA}"/>
              </a:ext>
            </a:extLst>
          </p:cNvPr>
          <p:cNvSpPr>
            <a:spLocks noGrp="1" noChangeArrowheads="1"/>
          </p:cNvSpPr>
          <p:nvPr>
            <p:ph type="sldNum" sz="quarter" idx="4294967295"/>
          </p:nvPr>
        </p:nvSpPr>
        <p:spPr>
          <a:xfrm>
            <a:off x="8610600" y="6356350"/>
            <a:ext cx="2743200" cy="365125"/>
          </a:xfrm>
          <a:prstGeom prst="rect">
            <a:avLst/>
          </a:prstGeom>
          <a:ln/>
        </p:spPr>
        <p:txBody>
          <a:bodyPr/>
          <a:lstStyle/>
          <a:p>
            <a:pPr>
              <a:defRPr/>
            </a:pPr>
            <a:fld id="{C0048321-7AE1-4115-9345-68BBC7C60555}" type="slidenum">
              <a:rPr lang="es-419" noProof="0" smtClean="0"/>
              <a:pPr>
                <a:defRPr/>
              </a:pPr>
              <a:t>83</a:t>
            </a:fld>
            <a:endParaRPr lang="es-419" noProof="0" dirty="0"/>
          </a:p>
        </p:txBody>
      </p:sp>
      <p:sp>
        <p:nvSpPr>
          <p:cNvPr id="461826" name="Rectangle 2">
            <a:extLst>
              <a:ext uri="{FF2B5EF4-FFF2-40B4-BE49-F238E27FC236}">
                <a16:creationId xmlns:a16="http://schemas.microsoft.com/office/drawing/2014/main" id="{494FCD64-B651-4B65-D5A0-23405A42C29B}"/>
              </a:ext>
            </a:extLst>
          </p:cNvPr>
          <p:cNvSpPr>
            <a:spLocks noChangeArrowheads="1"/>
          </p:cNvSpPr>
          <p:nvPr/>
        </p:nvSpPr>
        <p:spPr bwMode="auto">
          <a:xfrm>
            <a:off x="607200" y="342000"/>
            <a:ext cx="10972800" cy="61704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461827" name="Text Box 3">
            <a:extLst>
              <a:ext uri="{FF2B5EF4-FFF2-40B4-BE49-F238E27FC236}">
                <a16:creationId xmlns:a16="http://schemas.microsoft.com/office/drawing/2014/main" id="{9E7F6D82-39CA-8555-7CED-4C560A4EFEBD}"/>
              </a:ext>
            </a:extLst>
          </p:cNvPr>
          <p:cNvSpPr txBox="1">
            <a:spLocks noChangeArrowheads="1"/>
          </p:cNvSpPr>
          <p:nvPr/>
        </p:nvSpPr>
        <p:spPr bwMode="auto">
          <a:xfrm>
            <a:off x="3429000" y="1981205"/>
            <a:ext cx="5867400" cy="253146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419" sz="1600" b="1" noProof="0" dirty="0">
                <a:solidFill>
                  <a:srgbClr val="000000"/>
                </a:solidFill>
              </a:rPr>
              <a:t>Preparado por:</a:t>
            </a:r>
          </a:p>
          <a:p>
            <a:pPr algn="ctr">
              <a:spcBef>
                <a:spcPct val="50000"/>
              </a:spcBef>
            </a:pPr>
            <a:r>
              <a:rPr lang="es-419" sz="1600" b="1" noProof="0" dirty="0">
                <a:solidFill>
                  <a:srgbClr val="000000"/>
                </a:solidFill>
              </a:rPr>
              <a:t>Stuart Allsop</a:t>
            </a:r>
          </a:p>
          <a:p>
            <a:pPr algn="ctr">
              <a:spcBef>
                <a:spcPct val="50000"/>
              </a:spcBef>
            </a:pPr>
            <a:r>
              <a:rPr lang="es-419" sz="1600" b="1" i="1" noProof="0" dirty="0">
                <a:solidFill>
                  <a:srgbClr val="000000"/>
                </a:solidFill>
              </a:rPr>
              <a:t>International Christian Content  </a:t>
            </a:r>
            <a:r>
              <a:rPr lang="es-419" sz="1600" b="1" i="1" noProof="0" dirty="0" err="1">
                <a:solidFill>
                  <a:srgbClr val="000000"/>
                </a:solidFill>
              </a:rPr>
              <a:t>Channel</a:t>
            </a:r>
            <a:endParaRPr lang="es-419" sz="1600" b="1" i="1" noProof="0" dirty="0">
              <a:solidFill>
                <a:srgbClr val="000000"/>
              </a:solidFill>
            </a:endParaRPr>
          </a:p>
          <a:p>
            <a:pPr algn="ctr">
              <a:spcBef>
                <a:spcPct val="50000"/>
              </a:spcBef>
            </a:pPr>
            <a:r>
              <a:rPr lang="es-419" sz="1600" b="1" noProof="0" dirty="0">
                <a:solidFill>
                  <a:srgbClr val="000000"/>
                </a:solidFill>
              </a:rPr>
              <a:t>Santiago, CHILE</a:t>
            </a:r>
          </a:p>
          <a:p>
            <a:pPr algn="ctr">
              <a:spcBef>
                <a:spcPct val="50000"/>
              </a:spcBef>
            </a:pPr>
            <a:r>
              <a:rPr lang="es-419" sz="1600" b="1" noProof="0" dirty="0">
                <a:solidFill>
                  <a:srgbClr val="000000"/>
                </a:solidFill>
              </a:rPr>
              <a:t>www.i-ccc.cl</a:t>
            </a:r>
            <a:endParaRPr lang="es-419" sz="1600" noProof="0" dirty="0">
              <a:solidFill>
                <a:srgbClr val="000000"/>
              </a:solidFill>
            </a:endParaRPr>
          </a:p>
          <a:p>
            <a:pPr>
              <a:spcBef>
                <a:spcPct val="50000"/>
              </a:spcBef>
            </a:pPr>
            <a:endParaRPr lang="es-419" noProof="0" dirty="0">
              <a:latin typeface="Times New Roman" panose="02020603050405020304" pitchFamily="18" charset="0"/>
            </a:endParaRPr>
          </a:p>
        </p:txBody>
      </p:sp>
      <p:sp>
        <p:nvSpPr>
          <p:cNvPr id="461829" name="Rectangle 5">
            <a:extLst>
              <a:ext uri="{FF2B5EF4-FFF2-40B4-BE49-F238E27FC236}">
                <a16:creationId xmlns:a16="http://schemas.microsoft.com/office/drawing/2014/main" id="{845654CF-F6C7-7FA1-8D09-B64C9B41BE5E}"/>
              </a:ext>
            </a:extLst>
          </p:cNvPr>
          <p:cNvSpPr>
            <a:spLocks noChangeArrowheads="1"/>
          </p:cNvSpPr>
          <p:nvPr/>
        </p:nvSpPr>
        <p:spPr bwMode="auto">
          <a:xfrm>
            <a:off x="0" y="-1"/>
            <a:ext cx="414000" cy="6857999"/>
          </a:xfrm>
          <a:prstGeom prst="rect">
            <a:avLst/>
          </a:prstGeom>
          <a:solidFill>
            <a:schemeClr val="accent1"/>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461830" name="Rectangle 6">
            <a:extLst>
              <a:ext uri="{FF2B5EF4-FFF2-40B4-BE49-F238E27FC236}">
                <a16:creationId xmlns:a16="http://schemas.microsoft.com/office/drawing/2014/main" id="{3C83EC33-F009-3593-1F9B-14D819462289}"/>
              </a:ext>
            </a:extLst>
          </p:cNvPr>
          <p:cNvSpPr>
            <a:spLocks noChangeArrowheads="1"/>
          </p:cNvSpPr>
          <p:nvPr/>
        </p:nvSpPr>
        <p:spPr bwMode="auto">
          <a:xfrm>
            <a:off x="11779200" y="0"/>
            <a:ext cx="414000" cy="6857998"/>
          </a:xfrm>
          <a:prstGeom prst="rect">
            <a:avLst/>
          </a:prstGeom>
          <a:solidFill>
            <a:schemeClr val="accent1"/>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461834" name="Rectangle 10">
            <a:extLst>
              <a:ext uri="{FF2B5EF4-FFF2-40B4-BE49-F238E27FC236}">
                <a16:creationId xmlns:a16="http://schemas.microsoft.com/office/drawing/2014/main" id="{806378AD-D92F-72E0-8B56-18E6FC43028D}"/>
              </a:ext>
            </a:extLst>
          </p:cNvPr>
          <p:cNvSpPr>
            <a:spLocks noChangeAspect="1" noChangeArrowheads="1"/>
          </p:cNvSpPr>
          <p:nvPr/>
        </p:nvSpPr>
        <p:spPr bwMode="auto">
          <a:xfrm>
            <a:off x="0" y="0"/>
            <a:ext cx="12192000" cy="6858000"/>
          </a:xfrm>
          <a:prstGeom prst="rect">
            <a:avLst/>
          </a:prstGeom>
          <a:noFill/>
          <a:ln w="38100">
            <a:solidFill>
              <a:srgbClr val="FE28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36000" tIns="108000" rIns="36000" bIns="36000" anchor="b"/>
          <a:lstStyle/>
          <a:p>
            <a:pPr>
              <a:lnSpc>
                <a:spcPct val="90000"/>
              </a:lnSpc>
              <a:spcBef>
                <a:spcPct val="15000"/>
              </a:spcBef>
              <a:buClr>
                <a:srgbClr val="5FF0FF"/>
              </a:buClr>
              <a:buSzPct val="75000"/>
              <a:buFont typeface="Symbol" panose="05050102010706020507" pitchFamily="18" charset="2"/>
              <a:buNone/>
            </a:pPr>
            <a:r>
              <a:rPr kumimoji="1" lang="es-419" sz="2200" b="1" noProof="0" dirty="0" err="1">
                <a:solidFill>
                  <a:srgbClr val="FE28FE"/>
                </a:solidFill>
                <a:effectLst>
                  <a:outerShdw blurRad="38100" dist="38100" dir="2700000" algn="tl">
                    <a:srgbClr val="000000"/>
                  </a:outerShdw>
                </a:effectLst>
              </a:rPr>
              <a:t>Screen</a:t>
            </a:r>
            <a:r>
              <a:rPr kumimoji="1" lang="es-419" sz="2200" b="1" noProof="0" dirty="0">
                <a:solidFill>
                  <a:srgbClr val="FE28FE"/>
                </a:solidFill>
                <a:effectLst>
                  <a:outerShdw blurRad="38100" dist="38100" dir="2700000" algn="tl">
                    <a:srgbClr val="000000"/>
                  </a:outerShdw>
                </a:effectLst>
              </a:rPr>
              <a:t> </a:t>
            </a:r>
            <a:r>
              <a:rPr kumimoji="1" lang="es-419" sz="2200" b="1" noProof="0" dirty="0" err="1">
                <a:solidFill>
                  <a:srgbClr val="FE28FE"/>
                </a:solidFill>
                <a:effectLst>
                  <a:outerShdw blurRad="38100" dist="38100" dir="2700000" algn="tl">
                    <a:srgbClr val="000000"/>
                  </a:outerShdw>
                </a:effectLst>
              </a:rPr>
              <a:t>Physical</a:t>
            </a:r>
            <a:r>
              <a:rPr kumimoji="1" lang="es-419" sz="2200" b="1" noProof="0" dirty="0">
                <a:solidFill>
                  <a:srgbClr val="FE28FE"/>
                </a:solidFill>
                <a:effectLst>
                  <a:outerShdw blurRad="38100" dist="38100" dir="2700000" algn="tl">
                    <a:srgbClr val="000000"/>
                  </a:outerShdw>
                </a:effectLst>
              </a:rPr>
              <a:t> </a:t>
            </a:r>
            <a:r>
              <a:rPr kumimoji="1" lang="es-419" sz="2200" b="1" noProof="0" dirty="0" err="1">
                <a:solidFill>
                  <a:srgbClr val="FE28FE"/>
                </a:solidFill>
                <a:effectLst>
                  <a:outerShdw blurRad="38100" dist="38100" dir="2700000" algn="tl">
                    <a:srgbClr val="000000"/>
                  </a:outerShdw>
                </a:effectLst>
              </a:rPr>
              <a:t>Border</a:t>
            </a:r>
            <a:endParaRPr kumimoji="1" lang="es-419" sz="2200" b="1" noProof="0" dirty="0">
              <a:solidFill>
                <a:srgbClr val="FE28FE"/>
              </a:solidFill>
              <a:effectLst>
                <a:outerShdw blurRad="38100" dist="38100" dir="2700000" algn="tl">
                  <a:srgbClr val="000000"/>
                </a:outerShdw>
              </a:effectLst>
            </a:endParaRPr>
          </a:p>
        </p:txBody>
      </p:sp>
      <p:sp>
        <p:nvSpPr>
          <p:cNvPr id="461835" name="Rectangle 11">
            <a:extLst>
              <a:ext uri="{FF2B5EF4-FFF2-40B4-BE49-F238E27FC236}">
                <a16:creationId xmlns:a16="http://schemas.microsoft.com/office/drawing/2014/main" id="{6D79C171-50D1-8A85-FC93-81EC151EB90C}"/>
              </a:ext>
            </a:extLst>
          </p:cNvPr>
          <p:cNvSpPr>
            <a:spLocks noChangeArrowheads="1"/>
          </p:cNvSpPr>
          <p:nvPr/>
        </p:nvSpPr>
        <p:spPr bwMode="auto">
          <a:xfrm>
            <a:off x="612000" y="345600"/>
            <a:ext cx="10972800" cy="617040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108000" rIns="0" bIns="36000" anchor="b"/>
          <a:lstStyle/>
          <a:p>
            <a:r>
              <a:rPr lang="es-419" sz="2200" b="1" noProof="0" dirty="0">
                <a:solidFill>
                  <a:srgbClr val="59FF0F"/>
                </a:solidFill>
                <a:effectLst>
                  <a:outerShdw blurRad="38100" dist="38100" dir="2700000" algn="tl">
                    <a:srgbClr val="000000"/>
                  </a:outerShdw>
                </a:effectLst>
              </a:rPr>
              <a:t>HDTV </a:t>
            </a:r>
            <a:r>
              <a:rPr lang="es-419" sz="2200" b="1" noProof="0" dirty="0" err="1">
                <a:solidFill>
                  <a:srgbClr val="59FF0F"/>
                </a:solidFill>
                <a:effectLst>
                  <a:outerShdw blurRad="38100" dist="38100" dir="2700000" algn="tl">
                    <a:srgbClr val="000000"/>
                  </a:outerShdw>
                </a:effectLst>
              </a:rPr>
              <a:t>Safe</a:t>
            </a:r>
            <a:r>
              <a:rPr lang="es-419" sz="2200" b="1" noProof="0" dirty="0">
                <a:solidFill>
                  <a:srgbClr val="59FF0F"/>
                </a:solidFill>
                <a:effectLst>
                  <a:outerShdw blurRad="38100" dist="38100" dir="2700000" algn="tl">
                    <a:srgbClr val="000000"/>
                  </a:outerShdw>
                </a:effectLst>
              </a:rPr>
              <a:t> TITLE (90%)</a:t>
            </a:r>
          </a:p>
        </p:txBody>
      </p:sp>
      <p:sp>
        <p:nvSpPr>
          <p:cNvPr id="461836" name="Rectangle 12">
            <a:extLst>
              <a:ext uri="{FF2B5EF4-FFF2-40B4-BE49-F238E27FC236}">
                <a16:creationId xmlns:a16="http://schemas.microsoft.com/office/drawing/2014/main" id="{D37C9592-55CC-8C99-20DA-705311F1CAF1}"/>
              </a:ext>
            </a:extLst>
          </p:cNvPr>
          <p:cNvSpPr>
            <a:spLocks noChangeArrowheads="1"/>
          </p:cNvSpPr>
          <p:nvPr/>
        </p:nvSpPr>
        <p:spPr bwMode="auto">
          <a:xfrm>
            <a:off x="428400" y="241200"/>
            <a:ext cx="11336400" cy="63756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108000" rIns="0" bIns="36000" anchor="b"/>
          <a:lstStyle/>
          <a:p>
            <a:r>
              <a:rPr lang="es-419" sz="2200" b="1" noProof="0" dirty="0">
                <a:solidFill>
                  <a:srgbClr val="FFFF00"/>
                </a:solidFill>
                <a:effectLst>
                  <a:outerShdw blurRad="38100" dist="38100" dir="2700000" algn="tl">
                    <a:srgbClr val="000000"/>
                  </a:outerShdw>
                </a:effectLst>
              </a:rPr>
              <a:t>                                             HDTV </a:t>
            </a:r>
            <a:r>
              <a:rPr lang="es-419" sz="2200" b="1" noProof="0" dirty="0" err="1">
                <a:solidFill>
                  <a:srgbClr val="FFFF00"/>
                </a:solidFill>
                <a:effectLst>
                  <a:outerShdw blurRad="38100" dist="38100" dir="2700000" algn="tl">
                    <a:srgbClr val="000000"/>
                  </a:outerShdw>
                </a:effectLst>
              </a:rPr>
              <a:t>Safe</a:t>
            </a:r>
            <a:r>
              <a:rPr lang="es-419" sz="2200" b="1" noProof="0" dirty="0">
                <a:solidFill>
                  <a:srgbClr val="FFFF00"/>
                </a:solidFill>
                <a:effectLst>
                  <a:outerShdw blurRad="38100" dist="38100" dir="2700000" algn="tl">
                    <a:srgbClr val="000000"/>
                  </a:outerShdw>
                </a:effectLst>
              </a:rPr>
              <a:t> ACTION (93%)</a:t>
            </a:r>
          </a:p>
        </p:txBody>
      </p:sp>
      <p:sp>
        <p:nvSpPr>
          <p:cNvPr id="4" name="Rectangle 11">
            <a:extLst>
              <a:ext uri="{FF2B5EF4-FFF2-40B4-BE49-F238E27FC236}">
                <a16:creationId xmlns:a16="http://schemas.microsoft.com/office/drawing/2014/main" id="{AB138010-25CC-C4EF-7130-38D6EBD1781D}"/>
              </a:ext>
            </a:extLst>
          </p:cNvPr>
          <p:cNvSpPr>
            <a:spLocks noChangeArrowheads="1"/>
          </p:cNvSpPr>
          <p:nvPr/>
        </p:nvSpPr>
        <p:spPr bwMode="auto">
          <a:xfrm>
            <a:off x="610800" y="658800"/>
            <a:ext cx="10969200" cy="5796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8000" rIns="0" bIns="36000" anchor="b"/>
          <a:lstStyle/>
          <a:p>
            <a:r>
              <a:rPr lang="es-419" sz="2200" b="1" noProof="0" dirty="0">
                <a:solidFill>
                  <a:srgbClr val="FF0000"/>
                </a:solidFill>
                <a:effectLst>
                  <a:outerShdw blurRad="38100" dist="38100" dir="2700000" algn="tl">
                    <a:srgbClr val="000000"/>
                  </a:outerShdw>
                </a:effectLst>
              </a:rPr>
              <a:t>                                           YT </a:t>
            </a:r>
            <a:r>
              <a:rPr lang="es-419" sz="2200" b="1" noProof="0" dirty="0" err="1">
                <a:solidFill>
                  <a:srgbClr val="FF0000"/>
                </a:solidFill>
                <a:effectLst>
                  <a:outerShdw blurRad="38100" dist="38100" dir="2700000" algn="tl">
                    <a:srgbClr val="000000"/>
                  </a:outerShdw>
                </a:effectLst>
              </a:rPr>
              <a:t>Safe</a:t>
            </a:r>
            <a:r>
              <a:rPr lang="es-419" sz="2200" b="1" noProof="0" dirty="0">
                <a:solidFill>
                  <a:srgbClr val="FF0000"/>
                </a:solidFill>
                <a:effectLst>
                  <a:outerShdw blurRad="38100" dist="38100" dir="2700000" algn="tl">
                    <a:srgbClr val="000000"/>
                  </a:outerShdw>
                </a:effectLst>
              </a:rPr>
              <a:t> (86.1%)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929AB-9553-AFA1-8753-8C91F314D149}"/>
            </a:ext>
          </a:extLst>
        </p:cNvPr>
        <p:cNvGrpSpPr/>
        <p:nvPr/>
      </p:nvGrpSpPr>
      <p:grpSpPr>
        <a:xfrm>
          <a:off x="0" y="0"/>
          <a:ext cx="0" cy="0"/>
          <a:chOff x="0" y="0"/>
          <a:chExt cx="0" cy="0"/>
        </a:xfrm>
      </p:grpSpPr>
      <p:sp>
        <p:nvSpPr>
          <p:cNvPr id="4" name="Rectangle 8">
            <a:extLst>
              <a:ext uri="{FF2B5EF4-FFF2-40B4-BE49-F238E27FC236}">
                <a16:creationId xmlns:a16="http://schemas.microsoft.com/office/drawing/2014/main" id="{B8B645A1-23FB-ED61-6D51-3473A72EF541}"/>
              </a:ext>
            </a:extLst>
          </p:cNvPr>
          <p:cNvSpPr>
            <a:spLocks noChangeArrowheads="1"/>
          </p:cNvSpPr>
          <p:nvPr/>
        </p:nvSpPr>
        <p:spPr bwMode="auto">
          <a:xfrm>
            <a:off x="1219200" y="990600"/>
            <a:ext cx="9829800" cy="5410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762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Sí</a:t>
            </a:r>
            <a:r>
              <a:rPr lang="es-ES_tradnl" altLang="en-US" sz="3000"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E</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s confuso a primera vista, porque Satanás ha logrado confundirnos con muchas falsas imágenes, mentiras, y conceptos erróneos!</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Pero en la Biblia, todo queda muy claro.</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En los tiempos del antiguo testamento, y hasta el tiempo de Jesús, NADIE se iba ni al infierno ni al cielo.  </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Al morir, </a:t>
            </a:r>
            <a:r>
              <a:rPr lang="es-ES_tradnl" altLang="en-US" sz="3000" i="1"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todos</a:t>
            </a: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 se iban al mismo lugar, “Seol”: El lugar de los muertos.</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Buenos, malos, reyes, indigentes, ricos, pobres, la gente común: Al morir, todos se iban a “seol”.</a:t>
            </a:r>
          </a:p>
          <a:p>
            <a:pPr algn="just">
              <a:lnSpc>
                <a:spcPct val="90000"/>
              </a:lnSpc>
              <a:spcBef>
                <a:spcPct val="10000"/>
              </a:spcBef>
              <a:buClr>
                <a:srgbClr val="5FF0FF"/>
              </a:buClr>
              <a:buFont typeface="Symbol" panose="05050102010706020507" pitchFamily="18" charset="2"/>
              <a:buNone/>
              <a:defRPr/>
            </a:pPr>
            <a:r>
              <a:rPr lang="es-ES_tradnl" altLang="en-US" sz="3000" u="none" dirty="0">
                <a:solidFill>
                  <a:srgbClr val="FFFFFF"/>
                </a:solidFill>
                <a:effectLst>
                  <a:outerShdw blurRad="38100" dist="38100" dir="2700000" algn="tl">
                    <a:srgbClr val="000000"/>
                  </a:outerShdw>
                </a:effectLst>
                <a:latin typeface="Arial" panose="020B0604020202020204" pitchFamily="34" charset="0"/>
                <a:cs typeface="Times New Roman" panose="02020603050405020304" pitchFamily="18" charset="0"/>
              </a:rPr>
              <a:t>En Griego, el nombre para tal lugar es “hades”, pero el significado es idéntico: el lugar de los muertos.</a:t>
            </a:r>
            <a:endParaRPr lang="es-ES_tradnl" altLang="en-US" sz="3000" u="none"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268846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3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3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3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35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3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89989</TotalTime>
  <Words>8299</Words>
  <Application>Microsoft Office PowerPoint</Application>
  <PresentationFormat>Widescreen</PresentationFormat>
  <Paragraphs>665</Paragraphs>
  <Slides>83</Slides>
  <Notes>83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3" baseType="lpstr">
      <vt:lpstr>Aptos</vt:lpstr>
      <vt:lpstr>Arial</vt:lpstr>
      <vt:lpstr>Calibri</vt:lpstr>
      <vt:lpstr>Comic Sans MS</vt:lpstr>
      <vt:lpstr>Engravers MT</vt:lpstr>
      <vt:lpstr>Symbol</vt:lpstr>
      <vt:lpstr>Tahoma</vt:lpstr>
      <vt:lpstr>Times New Roman</vt:lpstr>
      <vt:lpstr>Office 2013 - 2022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Christlink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Profecía y los tiempos finales - clase 13</dc:title>
  <dc:creator>Stuart</dc:creator>
  <cp:lastModifiedBy>Stuart David Allsop C</cp:lastModifiedBy>
  <cp:revision>3702</cp:revision>
  <dcterms:created xsi:type="dcterms:W3CDTF">2004-02-17T04:13:14Z</dcterms:created>
  <dcterms:modified xsi:type="dcterms:W3CDTF">2025-06-20T02:09:41Z</dcterms:modified>
</cp:coreProperties>
</file>